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5.jpg" ContentType="image/jpg"/>
  <Override PartName="/ppt/media/image47.jpg" ContentType="image/jpg"/>
  <Override PartName="/ppt/media/image48.jpg" ContentType="image/jpg"/>
  <Override PartName="/ppt/media/image50.jpg" ContentType="image/jpg"/>
  <Override PartName="/ppt/media/image51.jpg" ContentType="image/jpg"/>
  <Override PartName="/ppt/media/image56.jpg" ContentType="image/jpg"/>
  <Override PartName="/ppt/media/image61.jpg" ContentType="image/jpg"/>
  <Override PartName="/ppt/media/image80.jpg" ContentType="image/jpg"/>
  <Override PartName="/ppt/media/image81.jpg" ContentType="image/jpg"/>
  <Override PartName="/ppt/notesSlides/notesSlide2.xml" ContentType="application/vnd.openxmlformats-officedocument.presentationml.notesSlide+xml"/>
  <Override PartName="/ppt/media/image87.jpg" ContentType="image/jpg"/>
  <Override PartName="/ppt/media/image88.jpg" ContentType="image/jpg"/>
  <Override PartName="/ppt/media/image89.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1.jpg" ContentType="image/jpg"/>
  <Override PartName="/ppt/media/image112.jpg" ContentType="image/jpg"/>
  <Override PartName="/ppt/media/image113.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35.jpg" ContentType="image/jpg"/>
  <Override PartName="/ppt/media/image136.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8.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6.jpg" ContentType="image/jpg"/>
  <Override PartName="/ppt/media/image197.jpg" ContentType="image/jpg"/>
  <Override PartName="/ppt/media/image198.jpg" ContentType="image/jpg"/>
  <Override PartName="/ppt/media/image199.jpg" ContentType="image/jpg"/>
  <Override PartName="/ppt/media/image200.jpg" ContentType="image/jpg"/>
  <Override PartName="/ppt/media/image201.jpg" ContentType="image/jpg"/>
  <Override PartName="/ppt/media/image202.jpg" ContentType="image/jpg"/>
  <Override PartName="/ppt/media/image203.jpg" ContentType="image/jpg"/>
  <Override PartName="/ppt/notesSlides/notesSlide16.xml" ContentType="application/vnd.openxmlformats-officedocument.presentationml.notesSlide+xml"/>
  <Override PartName="/ppt/media/image208.jpg" ContentType="image/jpg"/>
  <Override PartName="/ppt/media/image209.jpg" ContentType="image/jpg"/>
  <Override PartName="/ppt/media/image210.jpg" ContentType="image/jpg"/>
  <Override PartName="/ppt/media/image211.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74" r:id="rId4"/>
    <p:sldId id="407" r:id="rId5"/>
    <p:sldId id="265" r:id="rId6"/>
    <p:sldId id="365" r:id="rId7"/>
    <p:sldId id="289" r:id="rId8"/>
    <p:sldId id="481" r:id="rId9"/>
    <p:sldId id="359" r:id="rId10"/>
    <p:sldId id="419" r:id="rId11"/>
    <p:sldId id="306" r:id="rId12"/>
    <p:sldId id="276" r:id="rId13"/>
    <p:sldId id="293" r:id="rId14"/>
    <p:sldId id="350" r:id="rId15"/>
    <p:sldId id="438" r:id="rId16"/>
    <p:sldId id="456" r:id="rId17"/>
    <p:sldId id="476" r:id="rId18"/>
    <p:sldId id="485" r:id="rId19"/>
    <p:sldId id="483" r:id="rId20"/>
    <p:sldId id="461" r:id="rId21"/>
    <p:sldId id="290" r:id="rId22"/>
    <p:sldId id="482" r:id="rId23"/>
    <p:sldId id="430" r:id="rId24"/>
    <p:sldId id="435" r:id="rId25"/>
    <p:sldId id="454" r:id="rId26"/>
    <p:sldId id="273" r:id="rId27"/>
    <p:sldId id="480" r:id="rId28"/>
    <p:sldId id="475" r:id="rId29"/>
    <p:sldId id="466" r:id="rId30"/>
    <p:sldId id="342" r:id="rId31"/>
    <p:sldId id="344" r:id="rId32"/>
    <p:sldId id="343" r:id="rId33"/>
    <p:sldId id="467" r:id="rId34"/>
    <p:sldId id="488" r:id="rId35"/>
    <p:sldId id="489" r:id="rId36"/>
    <p:sldId id="258" r:id="rId37"/>
    <p:sldId id="455" r:id="rId38"/>
    <p:sldId id="431" r:id="rId39"/>
    <p:sldId id="392" r:id="rId40"/>
    <p:sldId id="472" r:id="rId41"/>
    <p:sldId id="403" r:id="rId42"/>
    <p:sldId id="304" r:id="rId43"/>
    <p:sldId id="491" r:id="rId44"/>
    <p:sldId id="492" r:id="rId45"/>
    <p:sldId id="493" r:id="rId46"/>
    <p:sldId id="490" r:id="rId47"/>
    <p:sldId id="479" r:id="rId48"/>
    <p:sldId id="494" r:id="rId49"/>
    <p:sldId id="478" r:id="rId50"/>
    <p:sldId id="284" r:id="rId51"/>
    <p:sldId id="300" r:id="rId52"/>
    <p:sldId id="437" r:id="rId53"/>
    <p:sldId id="260" r:id="rId54"/>
    <p:sldId id="399" r:id="rId55"/>
    <p:sldId id="402" r:id="rId56"/>
    <p:sldId id="310" r:id="rId57"/>
    <p:sldId id="311" r:id="rId58"/>
    <p:sldId id="315" r:id="rId59"/>
    <p:sldId id="302" r:id="rId60"/>
    <p:sldId id="261" r:id="rId61"/>
    <p:sldId id="317" r:id="rId62"/>
    <p:sldId id="353" r:id="rId63"/>
    <p:sldId id="259" r:id="rId64"/>
    <p:sldId id="296" r:id="rId65"/>
    <p:sldId id="429" r:id="rId66"/>
    <p:sldId id="453" r:id="rId67"/>
    <p:sldId id="275" r:id="rId68"/>
    <p:sldId id="345" r:id="rId6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58A2C46E-E28D-4786-B7C9-AE7A556E87CD}">
          <p14:sldIdLst>
            <p14:sldId id="256"/>
          </p14:sldIdLst>
        </p14:section>
        <p14:section name="タイトルなしのセクション" id="{3FDD93C9-4B03-4E1A-AA85-C79F339DB96F}">
          <p14:sldIdLst>
            <p14:sldId id="257"/>
            <p14:sldId id="274"/>
            <p14:sldId id="407"/>
            <p14:sldId id="265"/>
            <p14:sldId id="365"/>
            <p14:sldId id="289"/>
            <p14:sldId id="481"/>
            <p14:sldId id="359"/>
            <p14:sldId id="419"/>
            <p14:sldId id="306"/>
            <p14:sldId id="276"/>
            <p14:sldId id="293"/>
            <p14:sldId id="350"/>
            <p14:sldId id="438"/>
            <p14:sldId id="456"/>
            <p14:sldId id="476"/>
            <p14:sldId id="485"/>
            <p14:sldId id="483"/>
            <p14:sldId id="461"/>
            <p14:sldId id="290"/>
            <p14:sldId id="482"/>
            <p14:sldId id="430"/>
            <p14:sldId id="435"/>
            <p14:sldId id="454"/>
            <p14:sldId id="273"/>
            <p14:sldId id="480"/>
            <p14:sldId id="475"/>
            <p14:sldId id="466"/>
            <p14:sldId id="342"/>
            <p14:sldId id="344"/>
            <p14:sldId id="343"/>
            <p14:sldId id="467"/>
            <p14:sldId id="488"/>
            <p14:sldId id="489"/>
            <p14:sldId id="258"/>
            <p14:sldId id="455"/>
            <p14:sldId id="431"/>
            <p14:sldId id="392"/>
            <p14:sldId id="472"/>
            <p14:sldId id="403"/>
            <p14:sldId id="304"/>
            <p14:sldId id="491"/>
            <p14:sldId id="492"/>
            <p14:sldId id="493"/>
            <p14:sldId id="490"/>
            <p14:sldId id="479"/>
            <p14:sldId id="494"/>
            <p14:sldId id="478"/>
            <p14:sldId id="284"/>
            <p14:sldId id="300"/>
            <p14:sldId id="437"/>
            <p14:sldId id="260"/>
            <p14:sldId id="399"/>
            <p14:sldId id="402"/>
            <p14:sldId id="310"/>
            <p14:sldId id="311"/>
            <p14:sldId id="315"/>
            <p14:sldId id="302"/>
            <p14:sldId id="261"/>
            <p14:sldId id="317"/>
            <p14:sldId id="353"/>
            <p14:sldId id="259"/>
            <p14:sldId id="296"/>
            <p14:sldId id="429"/>
            <p14:sldId id="453"/>
            <p14:sldId id="275"/>
            <p14:sldId id="345"/>
          </p14:sldIdLst>
        </p14:section>
      </p14:sectionLst>
    </p:ex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7" autoAdjust="0"/>
    <p:restoredTop sz="94660"/>
  </p:normalViewPr>
  <p:slideViewPr>
    <p:cSldViewPr snapToGrid="0" showGuides="1">
      <p:cViewPr varScale="1">
        <p:scale>
          <a:sx n="110" d="100"/>
          <a:sy n="110" d="100"/>
        </p:scale>
        <p:origin x="198" y="102"/>
      </p:cViewPr>
      <p:guideLst>
        <p:guide orient="horz" pos="240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sz="2400" dirty="0">
                <a:solidFill>
                  <a:schemeClr val="accent2">
                    <a:lumMod val="75000"/>
                  </a:schemeClr>
                </a:solidFill>
                <a:latin typeface="Cooper Black" panose="0208090404030B020404" pitchFamily="18" charset="0"/>
                <a:ea typeface="游ゴシック" panose="020B0400000000000000" pitchFamily="50" charset="-128"/>
              </a:rPr>
              <a:t>Energy Forecast</a:t>
            </a:r>
            <a:endParaRPr lang="ja-JP" altLang="en-US" sz="2400" dirty="0">
              <a:solidFill>
                <a:schemeClr val="accent2">
                  <a:lumMod val="75000"/>
                </a:schemeClr>
              </a:solidFill>
              <a:latin typeface="Cooper Black" panose="0208090404030B020404" pitchFamily="18" charset="0"/>
              <a:ea typeface="游ゴシック" panose="020B0400000000000000" pitchFamily="50"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areaChart>
        <c:grouping val="stacked"/>
        <c:varyColors val="0"/>
        <c:ser>
          <c:idx val="0"/>
          <c:order val="0"/>
          <c:tx>
            <c:strRef>
              <c:f>Sheet1!$C$9</c:f>
              <c:strCache>
                <c:ptCount val="1"/>
                <c:pt idx="0">
                  <c:v>Data Centers</c:v>
                </c:pt>
              </c:strCache>
            </c:strRef>
          </c:tx>
          <c:spPr>
            <a:solidFill>
              <a:schemeClr val="accent6"/>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Sheet1!$D$9:$N$9</c:f>
              <c:numCache>
                <c:formatCode>#,##0_);[Red]\(#,##0\)</c:formatCode>
                <c:ptCount val="11"/>
                <c:pt idx="0">
                  <c:v>200</c:v>
                </c:pt>
                <c:pt idx="1">
                  <c:v>250</c:v>
                </c:pt>
                <c:pt idx="2">
                  <c:v>300</c:v>
                </c:pt>
                <c:pt idx="3">
                  <c:v>380</c:v>
                </c:pt>
                <c:pt idx="4">
                  <c:v>500</c:v>
                </c:pt>
                <c:pt idx="5">
                  <c:v>700</c:v>
                </c:pt>
                <c:pt idx="6">
                  <c:v>900</c:v>
                </c:pt>
                <c:pt idx="7">
                  <c:v>1200</c:v>
                </c:pt>
                <c:pt idx="8">
                  <c:v>1600</c:v>
                </c:pt>
                <c:pt idx="9">
                  <c:v>2200</c:v>
                </c:pt>
                <c:pt idx="10">
                  <c:v>2967</c:v>
                </c:pt>
              </c:numCache>
            </c:numRef>
          </c:val>
          <c:extLst>
            <c:ext xmlns:c16="http://schemas.microsoft.com/office/drawing/2014/chart" uri="{C3380CC4-5D6E-409C-BE32-E72D297353CC}">
              <c16:uniqueId val="{00000000-DC48-4446-B64A-6912B9572007}"/>
            </c:ext>
          </c:extLst>
        </c:ser>
        <c:ser>
          <c:idx val="1"/>
          <c:order val="1"/>
          <c:tx>
            <c:strRef>
              <c:f>Sheet1!$C$10</c:f>
              <c:strCache>
                <c:ptCount val="1"/>
                <c:pt idx="0">
                  <c:v>Consumer Devices (televisions, computers, mobile phones)</c:v>
                </c:pt>
              </c:strCache>
            </c:strRef>
          </c:tx>
          <c:spPr>
            <a:solidFill>
              <a:schemeClr val="accent5"/>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Sheet1!$D$10:$N$10</c:f>
              <c:numCache>
                <c:formatCode>#,##0_);[Red]\(#,##0\)</c:formatCode>
                <c:ptCount val="11"/>
                <c:pt idx="0">
                  <c:v>1050</c:v>
                </c:pt>
                <c:pt idx="1">
                  <c:v>1000</c:v>
                </c:pt>
                <c:pt idx="2">
                  <c:v>980</c:v>
                </c:pt>
                <c:pt idx="3">
                  <c:v>950</c:v>
                </c:pt>
                <c:pt idx="4">
                  <c:v>940</c:v>
                </c:pt>
                <c:pt idx="5">
                  <c:v>930</c:v>
                </c:pt>
                <c:pt idx="6">
                  <c:v>910</c:v>
                </c:pt>
                <c:pt idx="7">
                  <c:v>850</c:v>
                </c:pt>
                <c:pt idx="8">
                  <c:v>780</c:v>
                </c:pt>
                <c:pt idx="9">
                  <c:v>700</c:v>
                </c:pt>
                <c:pt idx="10">
                  <c:v>670</c:v>
                </c:pt>
              </c:numCache>
            </c:numRef>
          </c:val>
          <c:extLst>
            <c:ext xmlns:c16="http://schemas.microsoft.com/office/drawing/2014/chart" uri="{C3380CC4-5D6E-409C-BE32-E72D297353CC}">
              <c16:uniqueId val="{00000001-DC48-4446-B64A-6912B9572007}"/>
            </c:ext>
          </c:extLst>
        </c:ser>
        <c:ser>
          <c:idx val="2"/>
          <c:order val="2"/>
          <c:tx>
            <c:strRef>
              <c:f>Sheet1!$C$11</c:f>
              <c:strCache>
                <c:ptCount val="1"/>
                <c:pt idx="0">
                  <c:v>Production of ICT</c:v>
                </c:pt>
              </c:strCache>
            </c:strRef>
          </c:tx>
          <c:spPr>
            <a:solidFill>
              <a:schemeClr val="accent4"/>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Sheet1!$D$11:$N$11</c:f>
              <c:numCache>
                <c:formatCode>#,##0_);[Red]\(#,##0\)</c:formatCode>
                <c:ptCount val="11"/>
                <c:pt idx="0">
                  <c:v>384</c:v>
                </c:pt>
                <c:pt idx="1">
                  <c:v>423</c:v>
                </c:pt>
                <c:pt idx="2">
                  <c:v>461</c:v>
                </c:pt>
                <c:pt idx="3">
                  <c:v>480</c:v>
                </c:pt>
                <c:pt idx="4">
                  <c:v>520</c:v>
                </c:pt>
                <c:pt idx="5">
                  <c:v>538</c:v>
                </c:pt>
                <c:pt idx="6">
                  <c:v>550</c:v>
                </c:pt>
                <c:pt idx="7">
                  <c:v>575</c:v>
                </c:pt>
                <c:pt idx="8">
                  <c:v>650</c:v>
                </c:pt>
                <c:pt idx="9">
                  <c:v>750</c:v>
                </c:pt>
                <c:pt idx="10">
                  <c:v>903</c:v>
                </c:pt>
              </c:numCache>
            </c:numRef>
          </c:val>
          <c:extLst>
            <c:ext xmlns:c16="http://schemas.microsoft.com/office/drawing/2014/chart" uri="{C3380CC4-5D6E-409C-BE32-E72D297353CC}">
              <c16:uniqueId val="{00000002-DC48-4446-B64A-6912B9572007}"/>
            </c:ext>
          </c:extLst>
        </c:ser>
        <c:ser>
          <c:idx val="3"/>
          <c:order val="3"/>
          <c:tx>
            <c:strRef>
              <c:f>Sheet1!$C$12</c:f>
              <c:strCache>
                <c:ptCount val="1"/>
                <c:pt idx="0">
                  <c:v>Networks (wireless and wired)</c:v>
                </c:pt>
              </c:strCache>
            </c:strRef>
          </c:tx>
          <c:spPr>
            <a:solidFill>
              <a:srgbClr val="FF6600"/>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Sheet1!$D$12:$N$12</c:f>
              <c:numCache>
                <c:formatCode>#,##0_);[Red]\(#,##0\)</c:formatCode>
                <c:ptCount val="11"/>
                <c:pt idx="0">
                  <c:v>356.346</c:v>
                </c:pt>
                <c:pt idx="1">
                  <c:v>381.95375000000001</c:v>
                </c:pt>
                <c:pt idx="2">
                  <c:v>392.3023</c:v>
                </c:pt>
                <c:pt idx="3">
                  <c:v>422.21460000000002</c:v>
                </c:pt>
                <c:pt idx="4">
                  <c:v>566.30050000000006</c:v>
                </c:pt>
                <c:pt idx="5">
                  <c:v>729.47530000000006</c:v>
                </c:pt>
                <c:pt idx="6">
                  <c:v>925.86649999999997</c:v>
                </c:pt>
                <c:pt idx="7">
                  <c:v>1251.953</c:v>
                </c:pt>
                <c:pt idx="8">
                  <c:v>1885.6487500000001</c:v>
                </c:pt>
                <c:pt idx="9">
                  <c:v>2588.6927500000002</c:v>
                </c:pt>
                <c:pt idx="10">
                  <c:v>3726.1729999999998</c:v>
                </c:pt>
              </c:numCache>
            </c:numRef>
          </c:val>
          <c:extLst>
            <c:ext xmlns:c16="http://schemas.microsoft.com/office/drawing/2014/chart" uri="{C3380CC4-5D6E-409C-BE32-E72D297353CC}">
              <c16:uniqueId val="{00000003-DC48-4446-B64A-6912B9572007}"/>
            </c:ext>
          </c:extLst>
        </c:ser>
        <c:dLbls>
          <c:showLegendKey val="0"/>
          <c:showVal val="0"/>
          <c:showCatName val="0"/>
          <c:showSerName val="0"/>
          <c:showPercent val="0"/>
          <c:showBubbleSize val="0"/>
        </c:dLbls>
        <c:axId val="-1713427440"/>
        <c:axId val="-1713424720"/>
      </c:areaChart>
      <c:catAx>
        <c:axId val="-1713427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4720"/>
        <c:crosses val="autoZero"/>
        <c:auto val="1"/>
        <c:lblAlgn val="ctr"/>
        <c:lblOffset val="100"/>
        <c:noMultiLvlLbl val="0"/>
      </c:catAx>
      <c:valAx>
        <c:axId val="-1713424720"/>
        <c:scaling>
          <c:orientation val="minMax"/>
        </c:scaling>
        <c:delete val="0"/>
        <c:axPos val="l"/>
        <c:majorGridlines>
          <c:spPr>
            <a:ln w="9525" cap="flat" cmpd="sng" algn="ctr">
              <a:no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7440"/>
        <c:crosses val="autoZero"/>
        <c:crossBetween val="midCat"/>
      </c:valAx>
      <c:spPr>
        <a:noFill/>
        <a:ln>
          <a:noFill/>
        </a:ln>
        <a:effectLst/>
      </c:spPr>
    </c:plotArea>
    <c:legend>
      <c:legendPos val="r"/>
      <c:layout>
        <c:manualLayout>
          <c:xMode val="edge"/>
          <c:yMode val="edge"/>
          <c:x val="7.1238017868575698E-2"/>
          <c:y val="0.17344486330143577"/>
          <c:w val="0.58886833963897534"/>
          <c:h val="0.22285531589004637"/>
        </c:manualLayout>
      </c:layout>
      <c:overlay val="1"/>
      <c:spPr>
        <a:noFill/>
        <a:ln>
          <a:noFill/>
        </a:ln>
        <a:effectLst/>
      </c:spPr>
      <c:txPr>
        <a:bodyPr rot="0" spcFirstLastPara="1" vertOverflow="ellipsis" vert="horz" wrap="square" anchor="t" anchorCtr="0"/>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86234-D211-4571-A02D-373C3A866767}" type="datetimeFigureOut">
              <a:rPr kumimoji="1" lang="ja-JP" altLang="en-US" smtClean="0"/>
              <a:t>2022/7/25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59B07-3604-4C16-96C2-4D9B9D81CD6A}" type="slidenum">
              <a:rPr kumimoji="1" lang="ja-JP" altLang="en-US" smtClean="0"/>
              <a:t>‹#›</a:t>
            </a:fld>
            <a:endParaRPr kumimoji="1" lang="ja-JP" altLang="en-US"/>
          </a:p>
        </p:txBody>
      </p:sp>
    </p:spTree>
    <p:extLst>
      <p:ext uri="{BB962C8B-B14F-4D97-AF65-F5344CB8AC3E}">
        <p14:creationId xmlns:p14="http://schemas.microsoft.com/office/powerpoint/2010/main" val="15446612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9</a:t>
            </a:fld>
            <a:endParaRPr kumimoji="1" lang="ja-JP" altLang="en-US"/>
          </a:p>
        </p:txBody>
      </p:sp>
    </p:spTree>
    <p:extLst>
      <p:ext uri="{BB962C8B-B14F-4D97-AF65-F5344CB8AC3E}">
        <p14:creationId xmlns:p14="http://schemas.microsoft.com/office/powerpoint/2010/main" val="39560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33</a:t>
            </a:fld>
            <a:endParaRPr kumimoji="1" lang="ja-JP" altLang="en-US"/>
          </a:p>
        </p:txBody>
      </p:sp>
    </p:spTree>
    <p:extLst>
      <p:ext uri="{BB962C8B-B14F-4D97-AF65-F5344CB8AC3E}">
        <p14:creationId xmlns:p14="http://schemas.microsoft.com/office/powerpoint/2010/main" val="682320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34</a:t>
            </a:fld>
            <a:endParaRPr kumimoji="1" lang="ja-JP" altLang="en-US"/>
          </a:p>
        </p:txBody>
      </p:sp>
    </p:spTree>
    <p:extLst>
      <p:ext uri="{BB962C8B-B14F-4D97-AF65-F5344CB8AC3E}">
        <p14:creationId xmlns:p14="http://schemas.microsoft.com/office/powerpoint/2010/main" val="340179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37</a:t>
            </a:fld>
            <a:endParaRPr kumimoji="1" lang="ja-JP" altLang="en-US"/>
          </a:p>
        </p:txBody>
      </p:sp>
    </p:spTree>
    <p:extLst>
      <p:ext uri="{BB962C8B-B14F-4D97-AF65-F5344CB8AC3E}">
        <p14:creationId xmlns:p14="http://schemas.microsoft.com/office/powerpoint/2010/main" val="17330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40</a:t>
            </a:fld>
            <a:endParaRPr kumimoji="1" lang="ja-JP" altLang="en-US"/>
          </a:p>
        </p:txBody>
      </p:sp>
    </p:spTree>
    <p:extLst>
      <p:ext uri="{BB962C8B-B14F-4D97-AF65-F5344CB8AC3E}">
        <p14:creationId xmlns:p14="http://schemas.microsoft.com/office/powerpoint/2010/main" val="139331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41</a:t>
            </a:fld>
            <a:endParaRPr kumimoji="1" lang="ja-JP" altLang="en-US"/>
          </a:p>
        </p:txBody>
      </p:sp>
    </p:spTree>
    <p:extLst>
      <p:ext uri="{BB962C8B-B14F-4D97-AF65-F5344CB8AC3E}">
        <p14:creationId xmlns:p14="http://schemas.microsoft.com/office/powerpoint/2010/main" val="383858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394714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eiryo UI" panose="020B0604030504040204" pitchFamily="50" charset="-128"/>
                <a:ea typeface="Meiryo UI" panose="020B0604030504040204" pitchFamily="50" charset="-128"/>
              </a:rPr>
              <a:t>ワーキングメモリーと人工知能の関係で最もよい例は、</a:t>
            </a:r>
            <a:r>
              <a:rPr lang="en-US" altLang="ja-JP" b="1" dirty="0">
                <a:latin typeface="Meiryo UI" panose="020B0604030504040204" pitchFamily="50" charset="-128"/>
                <a:ea typeface="Meiryo UI" panose="020B0604030504040204" pitchFamily="50" charset="-128"/>
              </a:rPr>
              <a:t>LSTM (Long-Short-Term Memory)</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6</a:t>
            </a:r>
            <a:r>
              <a:rPr lang="en-US" altLang="ja-JP" dirty="0">
                <a:latin typeface="Meiryo UI" panose="020B0604030504040204" pitchFamily="50" charset="-128"/>
                <a:ea typeface="Meiryo UI" panose="020B0604030504040204" pitchFamily="50" charset="-128"/>
              </a:rPr>
              <a:t>Hochreiter and </a:t>
            </a:r>
            <a:r>
              <a:rPr lang="en-US" altLang="ja-JP" dirty="0" err="1">
                <a:latin typeface="Meiryo UI" panose="020B0604030504040204" pitchFamily="50" charset="-128"/>
                <a:ea typeface="Meiryo UI" panose="020B0604030504040204" pitchFamily="50" charset="-128"/>
              </a:rPr>
              <a:t>Schmidhuber</a:t>
            </a:r>
            <a:r>
              <a:rPr lang="en-US" altLang="ja-JP" dirty="0">
                <a:latin typeface="Meiryo UI" panose="020B0604030504040204" pitchFamily="50" charset="-128"/>
                <a:ea typeface="Meiryo UI" panose="020B0604030504040204" pitchFamily="50" charset="-128"/>
              </a:rPr>
              <a:t>, 1997) </a:t>
            </a:r>
            <a:r>
              <a:rPr lang="ja-JP" altLang="en-US" dirty="0" err="1">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eiryo UI" panose="020B0604030504040204" pitchFamily="50" charset="-128"/>
                <a:ea typeface="Meiryo UI" panose="020B0604030504040204" pitchFamily="50" charset="-128"/>
              </a:rPr>
              <a:t>LSTM</a:t>
            </a:r>
            <a:r>
              <a:rPr lang="ja-JP" altLang="en-US" dirty="0">
                <a:latin typeface="Meiryo UI" panose="020B0604030504040204" pitchFamily="50" charset="-128"/>
                <a:ea typeface="Meiryo UI" panose="020B0604030504040204" pitchFamily="50" charset="-128"/>
              </a:rPr>
              <a:t>ではインプットの情報をある状態として、次に適切なアウトプットが必要になるまで保持しておく機能がある。</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eiryo UI" panose="020B0604030504040204" pitchFamily="50" charset="-128"/>
                <a:ea typeface="Meiryo UI" panose="020B0604030504040204" pitchFamily="50" charset="-128"/>
              </a:rPr>
              <a:t>もともとはこの</a:t>
            </a:r>
            <a:r>
              <a:rPr lang="en-US" altLang="ja-JP" dirty="0">
                <a:latin typeface="Meiryo UI" panose="020B0604030504040204" pitchFamily="50" charset="-128"/>
                <a:ea typeface="Meiryo UI" panose="020B0604030504040204" pitchFamily="50" charset="-128"/>
              </a:rPr>
              <a:t>Sequence control</a:t>
            </a:r>
            <a:r>
              <a:rPr lang="ja-JP" altLang="en-US" dirty="0">
                <a:latin typeface="Meiryo UI" panose="020B0604030504040204" pitchFamily="50" charset="-128"/>
                <a:ea typeface="Meiryo UI" panose="020B0604030504040204" pitchFamily="50" charset="-128"/>
              </a:rPr>
              <a:t>と</a:t>
            </a:r>
            <a:r>
              <a:rPr lang="en-US" altLang="ja-JP" dirty="0">
                <a:latin typeface="Meiryo UI" panose="020B0604030504040204" pitchFamily="50" charset="-128"/>
                <a:ea typeface="Meiryo UI" panose="020B0604030504040204" pitchFamily="50" charset="-128"/>
              </a:rPr>
              <a:t>Memory storage</a:t>
            </a:r>
            <a:r>
              <a:rPr lang="ja-JP" altLang="en-US" dirty="0">
                <a:latin typeface="Meiryo UI" panose="020B0604030504040204" pitchFamily="50" charset="-128"/>
                <a:ea typeface="Meiryo UI" panose="020B0604030504040204" pitchFamily="50" charset="-128"/>
              </a:rPr>
              <a:t>が一緒になっていたが、最近では人間の脳をまねて、</a:t>
            </a:r>
            <a:r>
              <a:rPr lang="en-US" altLang="ja-JP" dirty="0">
                <a:latin typeface="Meiryo UI" panose="020B0604030504040204" pitchFamily="50" charset="-128"/>
                <a:ea typeface="Meiryo UI" panose="020B0604030504040204" pitchFamily="50" charset="-128"/>
              </a:rPr>
              <a:t>DNC (Differential Neural Computer)</a:t>
            </a:r>
            <a:r>
              <a:rPr lang="ja-JP" altLang="en-US" dirty="0">
                <a:latin typeface="Meiryo UI" panose="020B0604030504040204" pitchFamily="50" charset="-128"/>
                <a:ea typeface="Meiryo UI" panose="020B0604030504040204" pitchFamily="50" charset="-128"/>
              </a:rPr>
              <a:t>のように、この</a:t>
            </a:r>
            <a:r>
              <a:rPr lang="en-US" altLang="ja-JP" dirty="0">
                <a:latin typeface="Meiryo UI" panose="020B0604030504040204" pitchFamily="50" charset="-128"/>
                <a:ea typeface="Meiryo UI" panose="020B0604030504040204" pitchFamily="50" charset="-128"/>
              </a:rPr>
              <a:t>2</a:t>
            </a:r>
            <a:r>
              <a:rPr lang="ja-JP" altLang="en-US" dirty="0" err="1">
                <a:latin typeface="Meiryo UI" panose="020B0604030504040204" pitchFamily="50" charset="-128"/>
                <a:ea typeface="Meiryo UI" panose="020B0604030504040204" pitchFamily="50" charset="-128"/>
              </a:rPr>
              <a:t>つを</a:t>
            </a:r>
            <a:r>
              <a:rPr lang="ja-JP" altLang="en-US" dirty="0">
                <a:latin typeface="Meiryo UI" panose="020B0604030504040204" pitchFamily="50" charset="-128"/>
                <a:ea typeface="Meiryo UI" panose="020B0604030504040204" pitchFamily="50" charset="-128"/>
              </a:rPr>
              <a:t>別のモジュールとして分離する動き</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7</a:t>
            </a:r>
            <a:r>
              <a:rPr lang="en-US" altLang="ja-JP" dirty="0">
                <a:latin typeface="Meiryo UI" panose="020B0604030504040204" pitchFamily="50" charset="-128"/>
                <a:ea typeface="Meiryo UI" panose="020B0604030504040204" pitchFamily="50" charset="-128"/>
              </a:rPr>
              <a:t>Graves et al., 2016)</a:t>
            </a:r>
            <a:r>
              <a:rPr lang="ja-JP" altLang="en-US" dirty="0">
                <a:latin typeface="Meiryo UI" panose="020B0604030504040204" pitchFamily="50" charset="-128"/>
                <a:ea typeface="Meiryo UI" panose="020B0604030504040204" pitchFamily="50" charset="-128"/>
              </a:rPr>
              <a:t>もある。</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t>LSTM(Long short-term memory)</a:t>
            </a:r>
            <a:r>
              <a:rPr lang="ja-JP" altLang="en-US" b="1" dirty="0"/>
              <a:t>は、の拡張として</a:t>
            </a:r>
            <a:r>
              <a:rPr lang="en-US" altLang="ja-JP" b="1" dirty="0"/>
              <a:t>1995</a:t>
            </a:r>
            <a:r>
              <a:rPr lang="ja-JP" altLang="en-US" b="1" dirty="0"/>
              <a:t>年に登場した、時系列データ</a:t>
            </a:r>
            <a:r>
              <a:rPr lang="en-US" altLang="ja-JP" b="1" dirty="0"/>
              <a:t>(sequential data)</a:t>
            </a:r>
            <a:r>
              <a:rPr lang="ja-JP" altLang="en-US" b="1" dirty="0"/>
              <a:t>に対するモデル、あるいは構造</a:t>
            </a:r>
            <a:r>
              <a:rPr lang="en-US" altLang="ja-JP" b="1" dirty="0"/>
              <a:t>(architecture)</a:t>
            </a:r>
            <a:r>
              <a:rPr lang="ja-JP" altLang="en-US" b="1" dirty="0"/>
              <a:t>の</a:t>
            </a:r>
            <a:r>
              <a:rPr lang="en-US" altLang="ja-JP" b="1" dirty="0"/>
              <a:t>1</a:t>
            </a:r>
            <a:r>
              <a:rPr lang="ja-JP" altLang="en-US" b="1" dirty="0"/>
              <a:t>種です。</a:t>
            </a:r>
            <a:r>
              <a:rPr lang="ja-JP" altLang="en-US" dirty="0"/>
              <a:t>その名は、</a:t>
            </a:r>
            <a:r>
              <a:rPr lang="en-US" altLang="ja-JP" dirty="0"/>
              <a:t>Long term memory(</a:t>
            </a:r>
            <a:r>
              <a:rPr lang="ja-JP" altLang="en-US" dirty="0"/>
              <a:t>長期記憶</a:t>
            </a:r>
            <a:r>
              <a:rPr lang="en-US" altLang="ja-JP" dirty="0"/>
              <a:t>)</a:t>
            </a:r>
            <a:r>
              <a:rPr lang="ja-JP" altLang="en-US" dirty="0"/>
              <a:t>と</a:t>
            </a:r>
            <a:r>
              <a:rPr lang="en-US" altLang="ja-JP" dirty="0"/>
              <a:t>Short term memory(</a:t>
            </a:r>
            <a:r>
              <a:rPr lang="ja-JP" altLang="en-US" dirty="0"/>
              <a:t>短期記憶</a:t>
            </a:r>
            <a:r>
              <a:rPr lang="en-US" altLang="ja-JP" dirty="0"/>
              <a:t>)</a:t>
            </a:r>
            <a:r>
              <a:rPr lang="ja-JP" altLang="en-US" dirty="0"/>
              <a:t>という神経科学における用語から取られています。</a:t>
            </a:r>
            <a:r>
              <a:rPr lang="en-US" altLang="ja-JP" dirty="0"/>
              <a:t>LSTM</a:t>
            </a:r>
            <a:r>
              <a:rPr lang="ja-JP" altLang="en-US" dirty="0"/>
              <a:t>は</a:t>
            </a:r>
            <a:r>
              <a:rPr lang="en-US" altLang="ja-JP" b="1" dirty="0"/>
              <a:t>RNN</a:t>
            </a:r>
            <a:r>
              <a:rPr lang="ja-JP" altLang="en-US" b="1" dirty="0"/>
              <a:t>の中間層のユニットを</a:t>
            </a:r>
            <a:r>
              <a:rPr lang="en-US" altLang="ja-JP" b="1" dirty="0"/>
              <a:t>LSTM block</a:t>
            </a:r>
            <a:r>
              <a:rPr lang="ja-JP" altLang="en-US" b="1" dirty="0"/>
              <a:t>と呼ばれるメモリと</a:t>
            </a:r>
            <a:r>
              <a:rPr lang="en-US" altLang="ja-JP" b="1" dirty="0"/>
              <a:t>3</a:t>
            </a:r>
            <a:r>
              <a:rPr lang="ja-JP" altLang="en-US" b="1" dirty="0" err="1"/>
              <a:t>つの</a:t>
            </a:r>
            <a:r>
              <a:rPr lang="ja-JP" altLang="en-US" b="1" dirty="0"/>
              <a:t>ゲートを持つブロックに置き換える</a:t>
            </a:r>
            <a:r>
              <a:rPr lang="ja-JP" altLang="en-US" dirty="0"/>
              <a:t>ことで実現されています。</a:t>
            </a:r>
            <a:endParaRPr lang="ja-JP" altLang="en-US"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62</a:t>
            </a:fld>
            <a:endParaRPr kumimoji="1" lang="ja-JP" altLang="en-US"/>
          </a:p>
        </p:txBody>
      </p:sp>
    </p:spTree>
    <p:extLst>
      <p:ext uri="{BB962C8B-B14F-4D97-AF65-F5344CB8AC3E}">
        <p14:creationId xmlns:p14="http://schemas.microsoft.com/office/powerpoint/2010/main" val="336110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トム・クルーズとダスティン・ホフマン主演の</a:t>
            </a:r>
            <a:r>
              <a:rPr kumimoji="1" lang="en-US" altLang="ja-JP" dirty="0"/>
              <a:t>『</a:t>
            </a:r>
            <a:r>
              <a:rPr kumimoji="1" lang="ja-JP" altLang="en-US" dirty="0"/>
              <a:t>レインマン</a:t>
            </a:r>
            <a:r>
              <a:rPr kumimoji="1" lang="en-US" altLang="ja-JP" dirty="0"/>
              <a:t>』</a:t>
            </a:r>
            <a:r>
              <a:rPr kumimoji="1" lang="ja-JP" altLang="en-US" dirty="0" err="1"/>
              <a:t>。</a:t>
            </a:r>
            <a:endParaRPr kumimoji="1" lang="en-US" altLang="ja-JP" dirty="0"/>
          </a:p>
          <a:p>
            <a:r>
              <a:rPr kumimoji="1" lang="ja-JP" altLang="en-US" dirty="0"/>
              <a:t>キム・ピークは、重度の精神障碍者だったが、約</a:t>
            </a:r>
            <a:r>
              <a:rPr kumimoji="1" lang="en-US" altLang="ja-JP" dirty="0"/>
              <a:t>1</a:t>
            </a:r>
            <a:r>
              <a:rPr kumimoji="1" lang="ja-JP" altLang="en-US" dirty="0"/>
              <a:t>万</a:t>
            </a:r>
            <a:r>
              <a:rPr kumimoji="1" lang="en-US" altLang="ja-JP" dirty="0"/>
              <a:t>2000</a:t>
            </a:r>
            <a:r>
              <a:rPr kumimoji="1" lang="ja-JP" altLang="en-US" dirty="0"/>
              <a:t>冊の本を丸ごと暗記しており、どのページでも一言一句間違わずに、そらんじることが出来た！</a:t>
            </a:r>
            <a:endParaRPr kumimoji="1" lang="en-US" altLang="ja-JP" dirty="0"/>
          </a:p>
          <a:p>
            <a:r>
              <a:rPr kumimoji="1" lang="ja-JP" altLang="en-US" dirty="0"/>
              <a:t>キム・ピークの脳は、</a:t>
            </a:r>
            <a:r>
              <a:rPr kumimoji="1" lang="en-US" altLang="ja-JP" dirty="0"/>
              <a:t>MRI</a:t>
            </a:r>
            <a:r>
              <a:rPr kumimoji="1" lang="ja-JP" altLang="en-US" dirty="0"/>
              <a:t>のスキャン結果から、右脳と左脳をつなぐ脳梁が存在しなかったことが分かっている。</a:t>
            </a:r>
            <a:endParaRPr kumimoji="1" lang="en-US" altLang="ja-JP" dirty="0"/>
          </a:p>
          <a:p>
            <a:r>
              <a:rPr kumimoji="1" lang="ja-JP" altLang="en-US" dirty="0"/>
              <a:t>だから、左右のページを同時に読めたのだろうとの推測。</a:t>
            </a:r>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67</a:t>
            </a:fld>
            <a:endParaRPr kumimoji="1" lang="ja-JP" altLang="en-US"/>
          </a:p>
        </p:txBody>
      </p:sp>
    </p:spTree>
    <p:extLst>
      <p:ext uri="{BB962C8B-B14F-4D97-AF65-F5344CB8AC3E}">
        <p14:creationId xmlns:p14="http://schemas.microsoft.com/office/powerpoint/2010/main" val="419734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68</a:t>
            </a:fld>
            <a:endParaRPr kumimoji="1" lang="ja-JP" altLang="en-US"/>
          </a:p>
        </p:txBody>
      </p:sp>
    </p:spTree>
    <p:extLst>
      <p:ext uri="{BB962C8B-B14F-4D97-AF65-F5344CB8AC3E}">
        <p14:creationId xmlns:p14="http://schemas.microsoft.com/office/powerpoint/2010/main" val="4230585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t>Attention</a:t>
            </a:r>
            <a:r>
              <a:rPr lang="ja-JP" altLang="en-US" b="1" dirty="0"/>
              <a:t>（注意）</a:t>
            </a:r>
            <a:r>
              <a:rPr lang="en-US" altLang="ja-JP" b="1" dirty="0"/>
              <a:t>CNN (Convolutional Neural Network)</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12</a:t>
            </a:fld>
            <a:endParaRPr kumimoji="1" lang="ja-JP" altLang="en-US"/>
          </a:p>
        </p:txBody>
      </p:sp>
    </p:spTree>
    <p:extLst>
      <p:ext uri="{BB962C8B-B14F-4D97-AF65-F5344CB8AC3E}">
        <p14:creationId xmlns:p14="http://schemas.microsoft.com/office/powerpoint/2010/main" val="242023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14</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16</a:t>
            </a:fld>
            <a:endParaRPr kumimoji="1" lang="ja-JP" altLang="en-US"/>
          </a:p>
        </p:txBody>
      </p:sp>
    </p:spTree>
    <p:extLst>
      <p:ext uri="{BB962C8B-B14F-4D97-AF65-F5344CB8AC3E}">
        <p14:creationId xmlns:p14="http://schemas.microsoft.com/office/powerpoint/2010/main" val="3078955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3594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20</a:t>
            </a:fld>
            <a:endParaRPr kumimoji="1" lang="ja-JP" altLang="en-US"/>
          </a:p>
        </p:txBody>
      </p:sp>
    </p:spTree>
    <p:extLst>
      <p:ext uri="{BB962C8B-B14F-4D97-AF65-F5344CB8AC3E}">
        <p14:creationId xmlns:p14="http://schemas.microsoft.com/office/powerpoint/2010/main" val="290970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27</a:t>
            </a:fld>
            <a:endParaRPr kumimoji="1" lang="ja-JP" altLang="en-US"/>
          </a:p>
        </p:txBody>
      </p:sp>
    </p:spTree>
    <p:extLst>
      <p:ext uri="{BB962C8B-B14F-4D97-AF65-F5344CB8AC3E}">
        <p14:creationId xmlns:p14="http://schemas.microsoft.com/office/powerpoint/2010/main" val="399012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28</a:t>
            </a:fld>
            <a:endParaRPr kumimoji="1" lang="ja-JP" altLang="en-US"/>
          </a:p>
        </p:txBody>
      </p:sp>
    </p:spTree>
    <p:extLst>
      <p:ext uri="{BB962C8B-B14F-4D97-AF65-F5344CB8AC3E}">
        <p14:creationId xmlns:p14="http://schemas.microsoft.com/office/powerpoint/2010/main" val="157148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275215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5AB391-30FE-4201-B13A-0315BB1A4A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6628BE0-B027-4F17-887E-09B558A073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B184D95-D926-49C6-BB3E-14B54CC39924}"/>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56E9C33F-2B66-4F4B-9955-7D9C2D9089C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AA8050-2269-48DE-8ACA-10786D05081F}"/>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07068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8B0AA-259E-42BD-9989-4D9F7D6AD52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D7E558-9817-45BC-AB38-AEDAD395D20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984E76-115E-4226-8542-2ABFF09A429C}"/>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BCF26B59-AE50-4761-94E0-F6B225709A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16C88F-621F-46AF-8E01-4496D8DF5C70}"/>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45764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4E22D17-1FA0-4CEF-90A1-C6E5764B268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6F4F2BA-1D2B-4208-92CD-4C775293AA6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390657-2DE4-4AFC-880A-E802E8A2221C}"/>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3D5B5EE7-3F2F-4701-87A4-5A6CB4AA00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36C112-3D0B-49C7-8D44-C319755DDF3D}"/>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748473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53610" y="74720"/>
            <a:ext cx="3683000" cy="638426"/>
          </a:xfrm>
          <a:prstGeom prst="rect">
            <a:avLst/>
          </a:prstGeom>
        </p:spPr>
        <p:txBody>
          <a:bodyPr wrap="square" lIns="0" tIns="0" rIns="0" bIns="0">
            <a:spAutoFit/>
          </a:bodyPr>
          <a:lstStyle>
            <a:lvl1pPr>
              <a:defRPr sz="3600" b="1" i="0">
                <a:solidFill>
                  <a:srgbClr val="231F20"/>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876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6381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231F20"/>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0883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014E6-182C-47D8-A1E1-5EE0CE16D4F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D8F668-640B-4E10-99B9-7D93B2C0930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0FA1B2-6484-4240-9112-6B4AD670C679}"/>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B1E31CAC-73A7-47BC-8E3B-6752A448A2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DC7062-EBA3-4B13-90FE-B38E1E9862C8}"/>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117353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8FACA4-2F52-4C91-A06C-B021BB51CEF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9376DA-2C00-4FF0-A0E6-3C1E44671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1AE4829-81A3-4150-931D-5958F22A2C38}"/>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95511F35-0479-42C9-988B-0F551F67B5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42334D-455D-4350-A751-6996E1586A73}"/>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409395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B221E-7EEC-43FC-AE04-0D85C384B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E44588-B8CC-4AA7-B0B9-7A0AF16B2B9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B50E101-CDE0-4C35-BE56-CD325592C50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4778C2-BD40-419B-8D26-C169716E4B3E}"/>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CC313228-192C-4F1C-B868-65C6F6B96D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F4AACB-6E9C-4B86-AFD3-057F80825B32}"/>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0180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3B031-8473-48C2-8E60-122B1E6CAFE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FC0481-89C4-42CE-BFED-F2AD0D3AAE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0116ED3-54E6-473F-BD04-AD9598AB27E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35FF33-7933-4B02-9E03-55129AC5B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19B6D89-CEA2-4257-9D54-DBA4ABAFE6C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1E30ACD-B22C-42EB-9950-8F8A41D38995}"/>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8" name="フッター プレースホルダー 7">
            <a:extLst>
              <a:ext uri="{FF2B5EF4-FFF2-40B4-BE49-F238E27FC236}">
                <a16:creationId xmlns:a16="http://schemas.microsoft.com/office/drawing/2014/main" id="{47AA2508-1D57-42E6-9BF0-61BE1CE4B50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172D18-44C5-47D3-993E-7C9ADF564AC6}"/>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321156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9DDF1-DA2C-4584-856E-763CAD6F246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3A3DC70-6251-4A60-9D51-918F80CB8DDA}"/>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4" name="フッター プレースホルダー 3">
            <a:extLst>
              <a:ext uri="{FF2B5EF4-FFF2-40B4-BE49-F238E27FC236}">
                <a16:creationId xmlns:a16="http://schemas.microsoft.com/office/drawing/2014/main" id="{FBB5CF28-0CD4-48C2-BEC4-1E9DC48B39C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2C87377-F2FA-43FC-85CF-34AD1B42F7B6}"/>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28434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41ECD8D-EC66-4350-B406-4611EF45610C}"/>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3" name="フッター プレースホルダー 2">
            <a:extLst>
              <a:ext uri="{FF2B5EF4-FFF2-40B4-BE49-F238E27FC236}">
                <a16:creationId xmlns:a16="http://schemas.microsoft.com/office/drawing/2014/main" id="{70712ECD-DA1D-468E-9D15-D2892FE6D67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BD20E9-118F-4885-BD4E-C145E362459D}"/>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173352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13D33C-5308-4F2A-8005-F0CF62AF4A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496B56C-F552-4B4A-AA58-6D217B65B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2BAD79C-A7D7-4499-B37A-CA9977660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99402B7-848B-4BAE-8150-51B7F5AF3D1C}"/>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3AB1929B-E9A9-4445-BD48-9436C2B4F84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EEFE529-C2FC-4F68-9477-1AC27503F16C}"/>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24619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9525B-DF70-48C4-AB21-5A6F72EDF84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6B52A0-CB37-4EC2-9DFE-DFA96810D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7807A14-56AF-496E-9398-BBD4ED21A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C951C94-CC77-4557-8145-53C64D5E8945}"/>
              </a:ext>
            </a:extLst>
          </p:cNvPr>
          <p:cNvSpPr>
            <a:spLocks noGrp="1"/>
          </p:cNvSpPr>
          <p:nvPr>
            <p:ph type="dt" sz="half" idx="10"/>
          </p:nvPr>
        </p:nvSpPr>
        <p:spPr/>
        <p:txBody>
          <a:bodyPr/>
          <a:lstStyle/>
          <a:p>
            <a:fld id="{2F1D3D19-B732-46F2-AC6D-636A3155FF95}"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29118C0F-DD9B-4D13-AC2D-EFB8C94BB7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AA420E6-8358-4E70-BABA-6BC10D171088}"/>
              </a:ext>
            </a:extLst>
          </p:cNvPr>
          <p:cNvSpPr>
            <a:spLocks noGrp="1"/>
          </p:cNvSpPr>
          <p:nvPr>
            <p:ph type="sldNum" sz="quarter" idx="12"/>
          </p:nvPr>
        </p:nvSpPr>
        <p:spPr/>
        <p:txBody>
          <a:body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361849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C7DA47-E3ED-45F7-80A5-754B34F0E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AF6257-744B-4595-8E7A-53A434060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71826E0-8A0E-4FAA-BAB6-9B8D575A9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D3D19-B732-46F2-AC6D-636A3155FF95}"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B6BDEC42-AE7D-49C4-B3F2-716D1058D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65AABBD-765B-44ED-8287-F4254852C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16DAD-EE75-4EF0-AEC7-F400AE1FA8CA}" type="slidenum">
              <a:rPr kumimoji="1" lang="ja-JP" altLang="en-US" smtClean="0"/>
              <a:t>‹#›</a:t>
            </a:fld>
            <a:endParaRPr kumimoji="1" lang="ja-JP" altLang="en-US"/>
          </a:p>
        </p:txBody>
      </p:sp>
    </p:spTree>
    <p:extLst>
      <p:ext uri="{BB962C8B-B14F-4D97-AF65-F5344CB8AC3E}">
        <p14:creationId xmlns:p14="http://schemas.microsoft.com/office/powerpoint/2010/main" val="763440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14.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hyperlink" Target="https://arxiv.org/abs/1706.03762" TargetMode="External"/><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arxiv.org/pdf/2108.07258.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1.xml"/><Relationship Id="rId4" Type="http://schemas.openxmlformats.org/officeDocument/2006/relationships/image" Target="../media/image113.jp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wmf"/><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jpeg"/></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5" Type="http://schemas.openxmlformats.org/officeDocument/2006/relationships/image" Target="../media/image129.jpeg"/><Relationship Id="rId4" Type="http://schemas.openxmlformats.org/officeDocument/2006/relationships/hyperlink" Target="https://blogs.nvidia.com/wp-content/uploads/2022/03/Transformer-for-proteins.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arxiv.org/abs/2112.04426" TargetMode="External"/><Relationship Id="rId4" Type="http://schemas.openxmlformats.org/officeDocument/2006/relationships/image" Target="../media/image135.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2.jpeg"/><Relationship Id="rId4" Type="http://schemas.openxmlformats.org/officeDocument/2006/relationships/hyperlink" Target="https://arxiv.org/abs/2105.01601"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hyperlink" Target="https://arxiv.org/abs/2105.08050" TargetMode="External"/><Relationship Id="rId7" Type="http://schemas.openxmlformats.org/officeDocument/2006/relationships/hyperlink" Target="https://arxiv.org/pdf/2105.0160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arxiv.org/abs/2111.04060" TargetMode="External"/><Relationship Id="rId5" Type="http://schemas.openxmlformats.org/officeDocument/2006/relationships/hyperlink" Target="https://arxiv.org/abs/2105.01883" TargetMode="External"/><Relationship Id="rId4" Type="http://schemas.openxmlformats.org/officeDocument/2006/relationships/hyperlink" Target="https://arxiv.org/abs/2105.03404" TargetMode="External"/><Relationship Id="rId9" Type="http://schemas.openxmlformats.org/officeDocument/2006/relationships/image" Target="../media/image1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3.jpe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47.jpg"/><Relationship Id="rId4" Type="http://schemas.openxmlformats.org/officeDocument/2006/relationships/image" Target="../media/image146.jpg"/></Relationships>
</file>

<file path=ppt/slides/_rels/slide3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1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arxiv.org/abs/2102.12092" TargetMode="External"/><Relationship Id="rId13" Type="http://schemas.openxmlformats.org/officeDocument/2006/relationships/hyperlink" Target="https://arxiv.org/abs/2106.07447" TargetMode="External"/><Relationship Id="rId18" Type="http://schemas.openxmlformats.org/officeDocument/2006/relationships/hyperlink" Target="https://arxiv.org/abs/2106.02584" TargetMode="External"/><Relationship Id="rId3" Type="http://schemas.openxmlformats.org/officeDocument/2006/relationships/hyperlink" Target="https://arxiv.org/abs/1706.03762" TargetMode="External"/><Relationship Id="rId7" Type="http://schemas.openxmlformats.org/officeDocument/2006/relationships/hyperlink" Target="https://arxiv.org/abs/2012.09841" TargetMode="External"/><Relationship Id="rId12" Type="http://schemas.openxmlformats.org/officeDocument/2006/relationships/hyperlink" Target="https://arxiv.org/abs/2005.00341" TargetMode="External"/><Relationship Id="rId17" Type="http://schemas.openxmlformats.org/officeDocument/2006/relationships/hyperlink" Target="https://arxiv.org/abs/2012.06678" TargetMode="External"/><Relationship Id="rId2" Type="http://schemas.openxmlformats.org/officeDocument/2006/relationships/notesSlide" Target="../notesSlides/notesSlide13.xml"/><Relationship Id="rId16" Type="http://schemas.openxmlformats.org/officeDocument/2006/relationships/hyperlink" Target="https://arxiv.org/abs/2106.11250" TargetMode="External"/><Relationship Id="rId20" Type="http://schemas.openxmlformats.org/officeDocument/2006/relationships/hyperlink" Target="https://arxiv.org/abs/2106.01345" TargetMode="External"/><Relationship Id="rId1" Type="http://schemas.openxmlformats.org/officeDocument/2006/relationships/slideLayout" Target="../slideLayouts/slideLayout1.xml"/><Relationship Id="rId6" Type="http://schemas.openxmlformats.org/officeDocument/2006/relationships/hyperlink" Target="https://arxiv.org/abs/2104.01778" TargetMode="External"/><Relationship Id="rId11" Type="http://schemas.openxmlformats.org/officeDocument/2006/relationships/hyperlink" Target="https://arxiv.org/abs/2104.10157" TargetMode="External"/><Relationship Id="rId5" Type="http://schemas.openxmlformats.org/officeDocument/2006/relationships/hyperlink" Target="https://arxiv.org/abs/2012.12877" TargetMode="External"/><Relationship Id="rId15" Type="http://schemas.openxmlformats.org/officeDocument/2006/relationships/hyperlink" Target="https://arxiv.org/abs/2106.08254" TargetMode="External"/><Relationship Id="rId10" Type="http://schemas.openxmlformats.org/officeDocument/2006/relationships/hyperlink" Target="https://arxiv.org/abs/2111.12417" TargetMode="External"/><Relationship Id="rId19" Type="http://schemas.openxmlformats.org/officeDocument/2006/relationships/hyperlink" Target="https://github.com/NVIDIA-Merlin/publications/tree/main/2021_acm_recsys_transformers4rec" TargetMode="External"/><Relationship Id="rId4" Type="http://schemas.openxmlformats.org/officeDocument/2006/relationships/hyperlink" Target="https://arxiv.org/abs/2010.11929" TargetMode="External"/><Relationship Id="rId9" Type="http://schemas.openxmlformats.org/officeDocument/2006/relationships/hyperlink" Target="https://arxiv.org/abs/2105.13290" TargetMode="External"/><Relationship Id="rId14" Type="http://schemas.openxmlformats.org/officeDocument/2006/relationships/hyperlink" Target="https://arxiv.org/abs/2102.0119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jpg"/><Relationship Id="rId4" Type="http://schemas.openxmlformats.org/officeDocument/2006/relationships/image" Target="../media/image153.jpg"/></Relationships>
</file>

<file path=ppt/slides/_rels/slide4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64.jpeg"/><Relationship Id="rId13" Type="http://schemas.openxmlformats.org/officeDocument/2006/relationships/image" Target="../media/image169.jpeg"/><Relationship Id="rId3" Type="http://schemas.openxmlformats.org/officeDocument/2006/relationships/image" Target="../media/image159.jpeg"/><Relationship Id="rId7" Type="http://schemas.openxmlformats.org/officeDocument/2006/relationships/image" Target="../media/image163.jpeg"/><Relationship Id="rId12" Type="http://schemas.openxmlformats.org/officeDocument/2006/relationships/image" Target="../media/image168.jpeg"/><Relationship Id="rId2" Type="http://schemas.openxmlformats.org/officeDocument/2006/relationships/image" Target="../media/image158.jpeg"/><Relationship Id="rId1" Type="http://schemas.openxmlformats.org/officeDocument/2006/relationships/slideLayout" Target="../slideLayouts/slideLayout1.xml"/><Relationship Id="rId6" Type="http://schemas.openxmlformats.org/officeDocument/2006/relationships/image" Target="../media/image162.jpeg"/><Relationship Id="rId11" Type="http://schemas.openxmlformats.org/officeDocument/2006/relationships/image" Target="../media/image167.jpeg"/><Relationship Id="rId5" Type="http://schemas.openxmlformats.org/officeDocument/2006/relationships/image" Target="../media/image161.jpeg"/><Relationship Id="rId10" Type="http://schemas.openxmlformats.org/officeDocument/2006/relationships/image" Target="../media/image166.jpeg"/><Relationship Id="rId4" Type="http://schemas.openxmlformats.org/officeDocument/2006/relationships/image" Target="../media/image160.jpeg"/><Relationship Id="rId9" Type="http://schemas.openxmlformats.org/officeDocument/2006/relationships/image" Target="../media/image165.jpeg"/><Relationship Id="rId14" Type="http://schemas.openxmlformats.org/officeDocument/2006/relationships/image" Target="../media/image170.png"/></Relationships>
</file>

<file path=ppt/slides/_rels/slide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7.png"/><Relationship Id="rId4" Type="http://schemas.openxmlformats.org/officeDocument/2006/relationships/image" Target="../media/image17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png"/><Relationship Id="rId20" Type="http://schemas.openxmlformats.org/officeDocument/2006/relationships/image" Target="../media/image20.emf"/><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wmf"/><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jpeg"/><Relationship Id="rId10" Type="http://schemas.openxmlformats.org/officeDocument/2006/relationships/image" Target="../media/image10.jpe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1.png"/><Relationship Id="rId7" Type="http://schemas.openxmlformats.org/officeDocument/2006/relationships/image" Target="../media/image185.jpeg"/><Relationship Id="rId2" Type="http://schemas.openxmlformats.org/officeDocument/2006/relationships/image" Target="../media/image180.jpeg"/><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89.jpeg"/><Relationship Id="rId5" Type="http://schemas.openxmlformats.org/officeDocument/2006/relationships/image" Target="../media/image183.jpeg"/><Relationship Id="rId10" Type="http://schemas.openxmlformats.org/officeDocument/2006/relationships/image" Target="../media/image188.jpeg"/><Relationship Id="rId4" Type="http://schemas.openxmlformats.org/officeDocument/2006/relationships/image" Target="../media/image182.png"/><Relationship Id="rId9" Type="http://schemas.openxmlformats.org/officeDocument/2006/relationships/image" Target="../media/image187.jpeg"/></Relationships>
</file>

<file path=ppt/slides/_rels/slide5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png"/><Relationship Id="rId1" Type="http://schemas.openxmlformats.org/officeDocument/2006/relationships/slideLayout" Target="../slideLayouts/slideLayout1.xml"/><Relationship Id="rId6" Type="http://schemas.openxmlformats.org/officeDocument/2006/relationships/image" Target="../media/image195.jpeg"/><Relationship Id="rId5" Type="http://schemas.openxmlformats.org/officeDocument/2006/relationships/image" Target="../media/image194.jpg"/><Relationship Id="rId4" Type="http://schemas.openxmlformats.org/officeDocument/2006/relationships/image" Target="../media/image193.jpg"/></Relationships>
</file>

<file path=ppt/slides/_rels/slide56.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12.xml"/><Relationship Id="rId4" Type="http://schemas.openxmlformats.org/officeDocument/2006/relationships/image" Target="../media/image198.jpg"/></Relationships>
</file>

<file path=ppt/slides/_rels/slide57.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2.xml"/><Relationship Id="rId4" Type="http://schemas.openxmlformats.org/officeDocument/2006/relationships/image" Target="../media/image203.jp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05.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4.png"/><Relationship Id="rId5" Type="http://schemas.openxmlformats.org/officeDocument/2006/relationships/hyperlink" Target="http://arxiv.org/abs/1704.04760" TargetMode="External"/><Relationship Id="rId4" Type="http://schemas.openxmlformats.org/officeDocument/2006/relationships/image" Target="../media/image14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14.xml"/><Relationship Id="rId5" Type="http://schemas.openxmlformats.org/officeDocument/2006/relationships/image" Target="../media/image211.jpg"/><Relationship Id="rId4" Type="http://schemas.openxmlformats.org/officeDocument/2006/relationships/image" Target="../media/image210.jpg"/></Relationships>
</file>

<file path=ppt/slides/_rels/slide6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216.png"/><Relationship Id="rId11" Type="http://schemas.openxmlformats.org/officeDocument/2006/relationships/image" Target="../media/image221.wmf"/><Relationship Id="rId5" Type="http://schemas.openxmlformats.org/officeDocument/2006/relationships/image" Target="../media/image215.png"/><Relationship Id="rId10" Type="http://schemas.openxmlformats.org/officeDocument/2006/relationships/image" Target="../media/image220.jpeg"/><Relationship Id="rId4" Type="http://schemas.openxmlformats.org/officeDocument/2006/relationships/image" Target="../media/image214.png"/><Relationship Id="rId9" Type="http://schemas.openxmlformats.org/officeDocument/2006/relationships/image" Target="../media/image219.jpeg"/></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5.jpg"/><Relationship Id="rId5" Type="http://schemas.openxmlformats.org/officeDocument/2006/relationships/image" Target="../media/image224.jpg"/><Relationship Id="rId4" Type="http://schemas.openxmlformats.org/officeDocument/2006/relationships/image" Target="../media/image223.jpg"/></Relationships>
</file>

<file path=ppt/slides/_rels/slide6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7.jpg"/></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png"/><Relationship Id="rId50" Type="http://schemas.openxmlformats.org/officeDocument/2006/relationships/image" Target="../media/image81.jpg"/><Relationship Id="rId7"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47.jpg"/><Relationship Id="rId29" Type="http://schemas.openxmlformats.org/officeDocument/2006/relationships/image" Target="../media/image60.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6.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jpg"/><Relationship Id="rId10" Type="http://schemas.openxmlformats.org/officeDocument/2006/relationships/image" Target="../media/image41.png"/><Relationship Id="rId19" Type="http://schemas.openxmlformats.org/officeDocument/2006/relationships/image" Target="../media/image50.jpg"/><Relationship Id="rId31" Type="http://schemas.openxmlformats.org/officeDocument/2006/relationships/image" Target="../media/image62.png"/><Relationship Id="rId44"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jp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79.png"/><Relationship Id="rId8" Type="http://schemas.openxmlformats.org/officeDocument/2006/relationships/image" Target="../media/image39.png"/><Relationship Id="rId3" Type="http://schemas.openxmlformats.org/officeDocument/2006/relationships/image" Target="../media/image34.png"/><Relationship Id="rId12" Type="http://schemas.openxmlformats.org/officeDocument/2006/relationships/image" Target="../media/image43.png"/><Relationship Id="rId17" Type="http://schemas.openxmlformats.org/officeDocument/2006/relationships/image" Target="../media/image48.jpg"/><Relationship Id="rId25" Type="http://schemas.openxmlformats.org/officeDocument/2006/relationships/image" Target="../media/image56.jp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20" Type="http://schemas.openxmlformats.org/officeDocument/2006/relationships/image" Target="../media/image51.jpg"/><Relationship Id="rId41"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A869503-6EE3-4878-B38C-EB4AE01401F7}"/>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5" name="テキスト ボックス 4">
            <a:extLst>
              <a:ext uri="{FF2B5EF4-FFF2-40B4-BE49-F238E27FC236}">
                <a16:creationId xmlns:a16="http://schemas.microsoft.com/office/drawing/2014/main" id="{6ECF590C-268F-4FCD-AD4E-6AF0F9C6FAD0}"/>
              </a:ext>
            </a:extLst>
          </p:cNvPr>
          <p:cNvSpPr txBox="1"/>
          <p:nvPr/>
        </p:nvSpPr>
        <p:spPr>
          <a:xfrm>
            <a:off x="0" y="3037251"/>
            <a:ext cx="12252960" cy="1477328"/>
          </a:xfrm>
          <a:prstGeom prst="rect">
            <a:avLst/>
          </a:prstGeom>
          <a:noFill/>
        </p:spPr>
        <p:txBody>
          <a:bodyPr wrap="square" rtlCol="0">
            <a:spAutoFit/>
          </a:bodyPr>
          <a:lstStyle/>
          <a:p>
            <a:pPr algn="ctr"/>
            <a:r>
              <a:rPr kumimoji="1" lang="ja-JP" altLang="en-US" sz="5400" dirty="0">
                <a:latin typeface="Yet R" panose="02030504000101010101" pitchFamily="18" charset="-127"/>
                <a:ea typeface="Yet R" panose="02030504000101010101" pitchFamily="18" charset="-127"/>
              </a:rPr>
              <a:t>人工知能のトレンドと</a:t>
            </a:r>
            <a:r>
              <a:rPr kumimoji="1" lang="en-US" altLang="ja-JP" sz="5400" dirty="0">
                <a:latin typeface="Yet R" panose="02030504000101010101" pitchFamily="18" charset="-127"/>
                <a:ea typeface="Yet R" panose="02030504000101010101" pitchFamily="18" charset="-127"/>
              </a:rPr>
              <a:t>GPU</a:t>
            </a:r>
            <a:endParaRPr lang="en-US" altLang="ja-JP" sz="5400" dirty="0">
              <a:latin typeface="Yet R" panose="02030504000101010101" pitchFamily="18" charset="-127"/>
              <a:ea typeface="Yet R" panose="02030504000101010101" pitchFamily="18" charset="-127"/>
            </a:endParaRPr>
          </a:p>
          <a:p>
            <a:pPr algn="ctr"/>
            <a:r>
              <a:rPr kumimoji="1" lang="ja-JP" altLang="en-US" sz="3600" dirty="0">
                <a:latin typeface="Yet R" panose="02030504000101010101" pitchFamily="18" charset="-127"/>
                <a:ea typeface="Yet R" panose="02030504000101010101" pitchFamily="18" charset="-127"/>
              </a:rPr>
              <a:t>トランスフォーマとパーセプトロン</a:t>
            </a:r>
            <a:endParaRPr kumimoji="1" lang="en-US" altLang="ja-JP" sz="3600" dirty="0">
              <a:latin typeface="Yet R" panose="02030504000101010101" pitchFamily="18" charset="-127"/>
              <a:ea typeface="Yet R" panose="02030504000101010101" pitchFamily="18" charset="-127"/>
            </a:endParaRPr>
          </a:p>
        </p:txBody>
      </p:sp>
      <p:sp>
        <p:nvSpPr>
          <p:cNvPr id="6" name="テキスト ボックス 5">
            <a:extLst>
              <a:ext uri="{FF2B5EF4-FFF2-40B4-BE49-F238E27FC236}">
                <a16:creationId xmlns:a16="http://schemas.microsoft.com/office/drawing/2014/main" id="{7F6787B6-043E-41D6-8192-9DFAC0069DD9}"/>
              </a:ext>
            </a:extLst>
          </p:cNvPr>
          <p:cNvSpPr txBox="1"/>
          <p:nvPr/>
        </p:nvSpPr>
        <p:spPr>
          <a:xfrm>
            <a:off x="3939326" y="2124699"/>
            <a:ext cx="445008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第３回</a:t>
            </a:r>
          </a:p>
        </p:txBody>
      </p:sp>
    </p:spTree>
    <p:extLst>
      <p:ext uri="{BB962C8B-B14F-4D97-AF65-F5344CB8AC3E}">
        <p14:creationId xmlns:p14="http://schemas.microsoft.com/office/powerpoint/2010/main" val="10005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479" y="1008327"/>
            <a:ext cx="8534400"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 descr="achm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879" y="3750946"/>
            <a:ext cx="2581693" cy="12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Achm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479" y="1956661"/>
            <a:ext cx="2209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正方形/長方形 23"/>
          <p:cNvSpPr/>
          <p:nvPr/>
        </p:nvSpPr>
        <p:spPr>
          <a:xfrm>
            <a:off x="0" y="132410"/>
            <a:ext cx="12192000" cy="584775"/>
          </a:xfrm>
          <a:prstGeom prst="rect">
            <a:avLst/>
          </a:prstGeom>
        </p:spPr>
        <p:txBody>
          <a:bodyPr wrap="square">
            <a:spAutoFit/>
          </a:bodyPr>
          <a:lstStyle/>
          <a:p>
            <a:pPr algn="ctr"/>
            <a:r>
              <a:rPr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人工知能や</a:t>
            </a:r>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r>
              <a:rPr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、パーセプトロンの基本はニューロン</a:t>
            </a:r>
          </a:p>
        </p:txBody>
      </p:sp>
    </p:spTree>
    <p:extLst>
      <p:ext uri="{BB962C8B-B14F-4D97-AF65-F5344CB8AC3E}">
        <p14:creationId xmlns:p14="http://schemas.microsoft.com/office/powerpoint/2010/main" val="4970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384562" y="1568545"/>
            <a:ext cx="11807438" cy="4462760"/>
          </a:xfrm>
          <a:prstGeom prst="rect">
            <a:avLst/>
          </a:prstGeom>
        </p:spPr>
        <p:txBody>
          <a:bodyPr wrap="square">
            <a:spAutoFit/>
          </a:bodyPr>
          <a:lstStyle/>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Attention </a:t>
            </a:r>
            <a:r>
              <a:rPr lang="ja-JP" altLang="en-US" sz="2800" dirty="0">
                <a:latin typeface="游ゴシック" panose="020B0400000000000000" pitchFamily="50" charset="-128"/>
                <a:ea typeface="游ゴシック" panose="020B0400000000000000" pitchFamily="50" charset="-128"/>
              </a:rPr>
              <a:t>→</a:t>
            </a:r>
            <a:r>
              <a:rPr lang="en-US" altLang="ja-JP" sz="2800" dirty="0">
                <a:latin typeface="游ゴシック" panose="020B0400000000000000" pitchFamily="50" charset="-128"/>
                <a:ea typeface="游ゴシック" panose="020B0400000000000000" pitchFamily="50" charset="-128"/>
              </a:rPr>
              <a:t> </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CNN</a:t>
            </a:r>
            <a:r>
              <a:rPr lang="en-US" altLang="ja-JP" sz="2800" dirty="0">
                <a:latin typeface="游ゴシック" panose="020B0400000000000000" pitchFamily="50" charset="-128"/>
                <a:ea typeface="游ゴシック" panose="020B0400000000000000" pitchFamily="50" charset="-128"/>
              </a:rPr>
              <a:t> (Convolutional Neural Network)</a:t>
            </a:r>
          </a:p>
          <a:p>
            <a:endParaRPr lang="en-US" altLang="ja-JP" sz="2800" dirty="0">
              <a:latin typeface="游ゴシック" panose="020B0400000000000000" pitchFamily="50" charset="-128"/>
              <a:ea typeface="游ゴシック" panose="020B0400000000000000" pitchFamily="50" charset="-128"/>
            </a:endParaRPr>
          </a:p>
          <a:p>
            <a:endParaRPr lang="ja-JP" altLang="en-US"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Episodic Memory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 </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DQN</a:t>
            </a:r>
            <a:r>
              <a:rPr lang="en-US" altLang="ja-JP" sz="2800" b="1"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(Deep Q-Network</a:t>
            </a:r>
            <a:r>
              <a:rPr lang="ja-JP" altLang="en-US" sz="2800" dirty="0">
                <a:latin typeface="游ゴシック" panose="020B0400000000000000" pitchFamily="50" charset="-128"/>
                <a:ea typeface="游ゴシック" panose="020B0400000000000000" pitchFamily="50" charset="-128"/>
              </a:rPr>
              <a:t>）</a:t>
            </a:r>
          </a:p>
          <a:p>
            <a:endParaRPr lang="en-US" altLang="ja-JP"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Working Memory </a:t>
            </a:r>
            <a:r>
              <a:rPr lang="ja-JP" altLang="en-US" sz="3200" dirty="0">
                <a:latin typeface="游ゴシック" panose="020B0400000000000000" pitchFamily="50" charset="-128"/>
                <a:ea typeface="游ゴシック" panose="020B0400000000000000" pitchFamily="50" charset="-128"/>
              </a:rPr>
              <a:t>→</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LSTM</a:t>
            </a:r>
            <a:r>
              <a:rPr lang="en-US" altLang="ja-JP" sz="2800" dirty="0">
                <a:latin typeface="游ゴシック" panose="020B0400000000000000" pitchFamily="50" charset="-128"/>
                <a:ea typeface="游ゴシック" panose="020B0400000000000000" pitchFamily="50" charset="-128"/>
              </a:rPr>
              <a:t> (Long-Short-Term Memory) </a:t>
            </a:r>
            <a:endParaRPr lang="ja-JP" altLang="en-US"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Continual Learning</a:t>
            </a:r>
            <a:r>
              <a:rPr lang="en-US" altLang="ja-JP" sz="3200" dirty="0">
                <a:latin typeface="游ゴシック" panose="020B0400000000000000" pitchFamily="50" charset="-128"/>
                <a:ea typeface="游ゴシック" panose="020B0400000000000000" pitchFamily="50" charset="-128"/>
              </a:rPr>
              <a:t> </a:t>
            </a:r>
            <a:r>
              <a:rPr lang="ja-JP" altLang="en-US" sz="3200" dirty="0">
                <a:latin typeface="游ゴシック" panose="020B0400000000000000" pitchFamily="50" charset="-128"/>
                <a:ea typeface="游ゴシック" panose="020B0400000000000000" pitchFamily="50" charset="-128"/>
              </a:rPr>
              <a:t>→</a:t>
            </a:r>
            <a:r>
              <a:rPr lang="en-US" altLang="ja-JP" sz="3200" b="1" dirty="0">
                <a:solidFill>
                  <a:schemeClr val="accent2">
                    <a:lumMod val="75000"/>
                  </a:schemeClr>
                </a:solidFill>
                <a:latin typeface="游ゴシック" panose="020B0400000000000000" pitchFamily="50" charset="-128"/>
                <a:ea typeface="游ゴシック" panose="020B0400000000000000" pitchFamily="50" charset="-128"/>
              </a:rPr>
              <a:t>EWC</a:t>
            </a:r>
            <a:r>
              <a:rPr lang="en-US" altLang="ja-JP" sz="3200"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(Elastic Weight Consolidation) </a:t>
            </a:r>
            <a:endParaRPr lang="ja-JP" altLang="en-US" sz="240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490343" y="2022925"/>
            <a:ext cx="11701656"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脳は全ての入力情報を平等に処理しない。自分にとって重要なデータを優先的に処理し、そうでないものの処理を犠牲にする仕組みを</a:t>
            </a:r>
            <a:r>
              <a:rPr lang="en-US" altLang="ja-JP" sz="1200" dirty="0">
                <a:latin typeface="游ゴシック" panose="020B0400000000000000" pitchFamily="50" charset="-128"/>
                <a:ea typeface="游ゴシック" panose="020B0400000000000000" pitchFamily="50" charset="-128"/>
              </a:rPr>
              <a:t>Attention</a:t>
            </a:r>
            <a:r>
              <a:rPr lang="ja-JP" altLang="en-US" sz="1200" dirty="0">
                <a:latin typeface="游ゴシック" panose="020B0400000000000000" pitchFamily="50" charset="-128"/>
                <a:ea typeface="游ゴシック" panose="020B0400000000000000" pitchFamily="50" charset="-128"/>
              </a:rPr>
              <a:t>と言う。</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mn-ea"/>
              </a:rPr>
              <a:t>（出典）</a:t>
            </a:r>
            <a:r>
              <a:rPr lang="en-US" altLang="ja-JP" sz="1200" dirty="0" err="1">
                <a:latin typeface="+mn-ea"/>
              </a:rPr>
              <a:t>Mnih</a:t>
            </a:r>
            <a:r>
              <a:rPr lang="en-US" altLang="ja-JP" sz="1200" dirty="0">
                <a:latin typeface="+mn-ea"/>
              </a:rPr>
              <a:t>, V., </a:t>
            </a:r>
            <a:r>
              <a:rPr lang="en-US" altLang="ja-JP" sz="1200" dirty="0" err="1">
                <a:latin typeface="+mn-ea"/>
              </a:rPr>
              <a:t>Heess</a:t>
            </a:r>
            <a:r>
              <a:rPr lang="en-US" altLang="ja-JP" sz="1200" dirty="0">
                <a:latin typeface="+mn-ea"/>
              </a:rPr>
              <a:t>, N., Graves, A., and </a:t>
            </a:r>
            <a:r>
              <a:rPr lang="en-US" altLang="ja-JP" sz="1200" dirty="0" err="1">
                <a:latin typeface="+mn-ea"/>
              </a:rPr>
              <a:t>Kavukcuoglu</a:t>
            </a:r>
            <a:r>
              <a:rPr lang="en-US" altLang="ja-JP" sz="1200" dirty="0">
                <a:latin typeface="+mn-ea"/>
              </a:rPr>
              <a:t>, K. (2014). Recurrent models of visual attention. </a:t>
            </a:r>
            <a:r>
              <a:rPr lang="en-US" altLang="ja-JP" sz="1200" dirty="0" err="1">
                <a:latin typeface="+mn-ea"/>
              </a:rPr>
              <a:t>arXiv</a:t>
            </a:r>
            <a:r>
              <a:rPr lang="en-US" altLang="ja-JP" sz="1200" dirty="0">
                <a:latin typeface="+mn-ea"/>
              </a:rPr>
              <a:t>, arXiv:14066247.</a:t>
            </a:r>
            <a:endParaRPr lang="ja-JP" altLang="en-US" sz="1200" dirty="0">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490345" y="3257965"/>
            <a:ext cx="11701656" cy="646331"/>
          </a:xfrm>
          <a:prstGeom prst="rect">
            <a:avLst/>
          </a:prstGeom>
        </p:spPr>
        <p:txBody>
          <a:bodyPr wrap="square">
            <a:spAutoFit/>
          </a:bodyPr>
          <a:lstStyle/>
          <a:p>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とは、</a:t>
            </a:r>
            <a:r>
              <a:rPr lang="en-US" altLang="ja-JP" sz="1200" dirty="0">
                <a:latin typeface="游ゴシック" panose="020B0400000000000000" pitchFamily="50" charset="-128"/>
                <a:ea typeface="游ゴシック" panose="020B0400000000000000" pitchFamily="50" charset="-128"/>
              </a:rPr>
              <a:t>Human Memory</a:t>
            </a:r>
            <a:r>
              <a:rPr lang="ja-JP" altLang="en-US" sz="1200" dirty="0">
                <a:latin typeface="游ゴシック" panose="020B0400000000000000" pitchFamily="50" charset="-128"/>
                <a:ea typeface="游ゴシック" panose="020B0400000000000000" pitchFamily="50" charset="-128"/>
              </a:rPr>
              <a:t>のうち、</a:t>
            </a:r>
            <a:r>
              <a:rPr lang="en-US" altLang="ja-JP" sz="1200" dirty="0">
                <a:latin typeface="游ゴシック" panose="020B0400000000000000" pitchFamily="50" charset="-128"/>
                <a:ea typeface="游ゴシック" panose="020B0400000000000000" pitchFamily="50" charset="-128"/>
              </a:rPr>
              <a:t>Long-Term Memory</a:t>
            </a:r>
            <a:r>
              <a:rPr lang="ja-JP" altLang="en-US" sz="1200" dirty="0">
                <a:latin typeface="游ゴシック" panose="020B0400000000000000" pitchFamily="50" charset="-128"/>
                <a:ea typeface="游ゴシック" panose="020B0400000000000000" pitchFamily="50" charset="-128"/>
              </a:rPr>
              <a:t>で、かつ</a:t>
            </a:r>
            <a:r>
              <a:rPr lang="en-US" altLang="ja-JP" sz="1200" dirty="0">
                <a:latin typeface="游ゴシック" panose="020B0400000000000000" pitchFamily="50" charset="-128"/>
                <a:ea typeface="游ゴシック" panose="020B0400000000000000" pitchFamily="50" charset="-128"/>
              </a:rPr>
              <a:t>Explicit Memory</a:t>
            </a:r>
            <a:r>
              <a:rPr lang="ja-JP" altLang="en-US" sz="1200" dirty="0">
                <a:latin typeface="游ゴシック" panose="020B0400000000000000" pitchFamily="50" charset="-128"/>
                <a:ea typeface="游ゴシック" panose="020B0400000000000000" pitchFamily="50" charset="-128"/>
              </a:rPr>
              <a:t>で、出来事や経験を表す</a:t>
            </a:r>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のこと。</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Mnih</a:t>
            </a:r>
            <a:r>
              <a:rPr lang="en-US" altLang="ja-JP" sz="1200" dirty="0">
                <a:latin typeface="游ゴシック" panose="020B0400000000000000" pitchFamily="50" charset="-128"/>
                <a:ea typeface="游ゴシック" panose="020B0400000000000000" pitchFamily="50" charset="-128"/>
              </a:rPr>
              <a:t>, V., </a:t>
            </a:r>
            <a:r>
              <a:rPr lang="en-US" altLang="ja-JP" sz="1200" dirty="0" err="1">
                <a:latin typeface="游ゴシック" panose="020B0400000000000000" pitchFamily="50" charset="-128"/>
                <a:ea typeface="游ゴシック" panose="020B0400000000000000" pitchFamily="50" charset="-128"/>
              </a:rPr>
              <a:t>Kavukcuoglu</a:t>
            </a:r>
            <a:r>
              <a:rPr lang="en-US" altLang="ja-JP" sz="1200" dirty="0">
                <a:latin typeface="游ゴシック" panose="020B0400000000000000" pitchFamily="50" charset="-128"/>
                <a:ea typeface="游ゴシック" panose="020B0400000000000000" pitchFamily="50" charset="-128"/>
              </a:rPr>
              <a:t>, K., Silver, D.,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Bellemare</a:t>
            </a:r>
            <a:r>
              <a:rPr lang="en-US" altLang="ja-JP" sz="1200" dirty="0">
                <a:latin typeface="游ゴシック" panose="020B0400000000000000" pitchFamily="50" charset="-128"/>
                <a:ea typeface="游ゴシック" panose="020B0400000000000000" pitchFamily="50" charset="-128"/>
              </a:rPr>
              <a:t>, M.G., Graves, A., </a:t>
            </a:r>
            <a:r>
              <a:rPr lang="en-US" altLang="ja-JP" sz="1200" dirty="0" err="1">
                <a:latin typeface="游ゴシック" panose="020B0400000000000000" pitchFamily="50" charset="-128"/>
                <a:ea typeface="游ゴシック" panose="020B0400000000000000" pitchFamily="50" charset="-128"/>
              </a:rPr>
              <a:t>Riedmiller</a:t>
            </a:r>
            <a:r>
              <a:rPr lang="en-US" altLang="ja-JP" sz="1200" dirty="0">
                <a:latin typeface="游ゴシック" panose="020B0400000000000000" pitchFamily="50" charset="-128"/>
                <a:ea typeface="游ゴシック" panose="020B0400000000000000" pitchFamily="50" charset="-128"/>
              </a:rPr>
              <a:t>, M., </a:t>
            </a:r>
            <a:r>
              <a:rPr lang="en-US" altLang="ja-JP" sz="1200" dirty="0" err="1">
                <a:latin typeface="游ゴシック" panose="020B0400000000000000" pitchFamily="50" charset="-128"/>
                <a:ea typeface="游ゴシック" panose="020B0400000000000000" pitchFamily="50" charset="-128"/>
              </a:rPr>
              <a:t>Fidjeland</a:t>
            </a:r>
            <a:r>
              <a:rPr lang="en-US" altLang="ja-JP" sz="1200" dirty="0">
                <a:latin typeface="游ゴシック" panose="020B0400000000000000" pitchFamily="50" charset="-128"/>
                <a:ea typeface="游ゴシック" panose="020B0400000000000000" pitchFamily="50" charset="-128"/>
              </a:rPr>
              <a:t>, A.K., </a:t>
            </a:r>
            <a:r>
              <a:rPr lang="en-US" altLang="ja-JP" sz="1200" dirty="0" err="1">
                <a:latin typeface="游ゴシック" panose="020B0400000000000000" pitchFamily="50" charset="-128"/>
                <a:ea typeface="游ゴシック" panose="020B0400000000000000" pitchFamily="50" charset="-128"/>
              </a:rPr>
              <a:t>Ostrovski</a:t>
            </a:r>
            <a:r>
              <a:rPr lang="en-US" altLang="ja-JP" sz="1200" dirty="0">
                <a:latin typeface="游ゴシック" panose="020B0400000000000000" pitchFamily="50" charset="-128"/>
                <a:ea typeface="游ゴシック" panose="020B0400000000000000" pitchFamily="50" charset="-128"/>
              </a:rPr>
              <a:t>, G., et al. (2015). </a:t>
            </a:r>
            <a:r>
              <a:rPr lang="en-US" altLang="ja-JP" sz="1200" dirty="0" err="1">
                <a:latin typeface="游ゴシック" panose="020B0400000000000000" pitchFamily="50" charset="-128"/>
                <a:ea typeface="游ゴシック" panose="020B0400000000000000" pitchFamily="50" charset="-128"/>
              </a:rPr>
              <a:t>Humanlevel</a:t>
            </a:r>
            <a:r>
              <a:rPr lang="en-US" altLang="ja-JP" sz="1200" dirty="0">
                <a:latin typeface="游ゴシック" panose="020B0400000000000000" pitchFamily="50" charset="-128"/>
                <a:ea typeface="游ゴシック" panose="020B0400000000000000" pitchFamily="50" charset="-128"/>
              </a:rPr>
              <a:t> control through deep reinforcement learning. Nature 518, 529–533.</a:t>
            </a:r>
            <a:endParaRPr lang="ja-JP" altLang="en-US" sz="1200"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490345" y="4601359"/>
            <a:ext cx="11701656"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インプットの情報を保持し、次のアウトプットに必要となる適切なタイミングまで保持しておく機能で、約</a:t>
            </a:r>
            <a:r>
              <a:rPr lang="en-US" altLang="ja-JP" sz="1200" dirty="0">
                <a:latin typeface="游ゴシック" panose="020B0400000000000000" pitchFamily="50" charset="-128"/>
                <a:ea typeface="游ゴシック" panose="020B0400000000000000" pitchFamily="50" charset="-128"/>
              </a:rPr>
              <a:t>1</a:t>
            </a:r>
            <a:r>
              <a:rPr lang="ja-JP" altLang="en-US" sz="1200" dirty="0">
                <a:latin typeface="游ゴシック" panose="020B0400000000000000" pitchFamily="50" charset="-128"/>
                <a:ea typeface="游ゴシック" panose="020B0400000000000000" pitchFamily="50" charset="-128"/>
              </a:rPr>
              <a:t>分未満の短い記憶。</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Hochreiter</a:t>
            </a:r>
            <a:r>
              <a:rPr lang="en-US" altLang="ja-JP" sz="1200" dirty="0">
                <a:latin typeface="游ゴシック" panose="020B0400000000000000" pitchFamily="50" charset="-128"/>
                <a:ea typeface="游ゴシック" panose="020B0400000000000000" pitchFamily="50" charset="-128"/>
              </a:rPr>
              <a:t>, S., and </a:t>
            </a:r>
            <a:r>
              <a:rPr lang="en-US" altLang="ja-JP" sz="1200" dirty="0" err="1">
                <a:latin typeface="游ゴシック" panose="020B0400000000000000" pitchFamily="50" charset="-128"/>
                <a:ea typeface="游ゴシック" panose="020B0400000000000000" pitchFamily="50" charset="-128"/>
              </a:rPr>
              <a:t>Schmidhuber</a:t>
            </a:r>
            <a:r>
              <a:rPr lang="en-US" altLang="ja-JP" sz="1200" dirty="0">
                <a:latin typeface="游ゴシック" panose="020B0400000000000000" pitchFamily="50" charset="-128"/>
                <a:ea typeface="游ゴシック" panose="020B0400000000000000" pitchFamily="50" charset="-128"/>
              </a:rPr>
              <a:t>, J. (1997). Long short-term memory. Neural </a:t>
            </a:r>
            <a:r>
              <a:rPr lang="en-US" altLang="ja-JP" sz="1200" dirty="0" err="1">
                <a:latin typeface="游ゴシック" panose="020B0400000000000000" pitchFamily="50" charset="-128"/>
                <a:ea typeface="游ゴシック" panose="020B0400000000000000" pitchFamily="50" charset="-128"/>
              </a:rPr>
              <a:t>Comput</a:t>
            </a:r>
            <a:r>
              <a:rPr lang="en-US" altLang="ja-JP" sz="1200" dirty="0">
                <a:latin typeface="游ゴシック" panose="020B0400000000000000" pitchFamily="50" charset="-128"/>
                <a:ea typeface="游ゴシック" panose="020B0400000000000000" pitchFamily="50" charset="-128"/>
              </a:rPr>
              <a:t>. 9, 1735–1780.</a:t>
            </a:r>
            <a:endParaRPr lang="ja-JP" altLang="en-US" sz="1200" dirty="0">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490342" y="5810945"/>
            <a:ext cx="11701656" cy="646331"/>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以前学習したときのパラメーターをある程度再利用し、効率的な学習を可能にする。</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Kirkpatrick, J., </a:t>
            </a:r>
            <a:r>
              <a:rPr lang="en-US" altLang="ja-JP" sz="1200" dirty="0" err="1">
                <a:latin typeface="游ゴシック" panose="020B0400000000000000" pitchFamily="50" charset="-128"/>
                <a:ea typeface="游ゴシック" panose="020B0400000000000000" pitchFamily="50" charset="-128"/>
              </a:rPr>
              <a:t>Pascanu</a:t>
            </a:r>
            <a:r>
              <a:rPr lang="en-US" altLang="ja-JP" sz="1200" dirty="0">
                <a:latin typeface="游ゴシック" panose="020B0400000000000000" pitchFamily="50" charset="-128"/>
                <a:ea typeface="游ゴシック" panose="020B0400000000000000" pitchFamily="50" charset="-128"/>
              </a:rPr>
              <a:t>, R., </a:t>
            </a:r>
            <a:r>
              <a:rPr lang="en-US" altLang="ja-JP" sz="1200" dirty="0" err="1">
                <a:latin typeface="游ゴシック" panose="020B0400000000000000" pitchFamily="50" charset="-128"/>
                <a:ea typeface="游ゴシック" panose="020B0400000000000000" pitchFamily="50" charset="-128"/>
              </a:rPr>
              <a:t>Rabinowitz</a:t>
            </a:r>
            <a:r>
              <a:rPr lang="en-US" altLang="ja-JP" sz="1200" dirty="0">
                <a:latin typeface="游ゴシック" panose="020B0400000000000000" pitchFamily="50" charset="-128"/>
                <a:ea typeface="游ゴシック" panose="020B0400000000000000" pitchFamily="50" charset="-128"/>
              </a:rPr>
              <a:t>, N.,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Desjardins, G.,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Milan, K., </a:t>
            </a:r>
            <a:r>
              <a:rPr lang="en-US" altLang="ja-JP" sz="1200" dirty="0" err="1">
                <a:latin typeface="游ゴシック" panose="020B0400000000000000" pitchFamily="50" charset="-128"/>
                <a:ea typeface="游ゴシック" panose="020B0400000000000000" pitchFamily="50" charset="-128"/>
              </a:rPr>
              <a:t>Quan</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Ramalho</a:t>
            </a:r>
            <a:r>
              <a:rPr lang="en-US" altLang="ja-JP" sz="1200" dirty="0">
                <a:latin typeface="游ゴシック" panose="020B0400000000000000" pitchFamily="50" charset="-128"/>
                <a:ea typeface="游ゴシック" panose="020B0400000000000000" pitchFamily="50" charset="-128"/>
              </a:rPr>
              <a:t>, T., </a:t>
            </a:r>
            <a:r>
              <a:rPr lang="en-US" altLang="ja-JP" sz="1200" dirty="0" err="1">
                <a:latin typeface="游ゴシック" panose="020B0400000000000000" pitchFamily="50" charset="-128"/>
                <a:ea typeface="游ゴシック" panose="020B0400000000000000" pitchFamily="50" charset="-128"/>
              </a:rPr>
              <a:t>Grabska-Barwinska</a:t>
            </a:r>
            <a:r>
              <a:rPr lang="en-US" altLang="ja-JP" sz="1200" dirty="0">
                <a:latin typeface="游ゴシック" panose="020B0400000000000000" pitchFamily="50" charset="-128"/>
                <a:ea typeface="游ゴシック" panose="020B0400000000000000" pitchFamily="50" charset="-128"/>
              </a:rPr>
              <a:t>, A., et al. (2017). Overcoming catastrophic forgetting in neural networks. Proc. Natl. Acad. Sci. USA 114, 3521–3526.</a:t>
            </a:r>
            <a:endParaRPr lang="ja-JP" altLang="en-US" sz="1200" dirty="0">
              <a:latin typeface="游ゴシック" panose="020B0400000000000000" pitchFamily="50" charset="-128"/>
              <a:ea typeface="游ゴシック" panose="020B0400000000000000" pitchFamily="50" charset="-128"/>
            </a:endParaRPr>
          </a:p>
        </p:txBody>
      </p:sp>
      <p:sp>
        <p:nvSpPr>
          <p:cNvPr id="9" name="テキスト ボックス 8"/>
          <p:cNvSpPr txBox="1"/>
          <p:nvPr/>
        </p:nvSpPr>
        <p:spPr>
          <a:xfrm>
            <a:off x="2057" y="351366"/>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脳科学と</a:t>
            </a:r>
            <a:r>
              <a:rPr lang="en-US" altLang="ja-JP" sz="3200" b="1" dirty="0">
                <a:latin typeface="Meiryo UI" panose="020B0604030504040204" pitchFamily="50" charset="-128"/>
                <a:ea typeface="Meiryo UI" panose="020B0604030504040204" pitchFamily="50" charset="-128"/>
              </a:rPr>
              <a:t>AI</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80418" y="1270513"/>
            <a:ext cx="1354175"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注意</a:t>
            </a:r>
          </a:p>
        </p:txBody>
      </p:sp>
      <p:sp>
        <p:nvSpPr>
          <p:cNvPr id="11" name="テキスト ボックス 10"/>
          <p:cNvSpPr txBox="1"/>
          <p:nvPr/>
        </p:nvSpPr>
        <p:spPr>
          <a:xfrm>
            <a:off x="1095344" y="2469627"/>
            <a:ext cx="2454924"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エピソード記憶</a:t>
            </a:r>
          </a:p>
        </p:txBody>
      </p:sp>
      <p:sp>
        <p:nvSpPr>
          <p:cNvPr id="14" name="テキスト ボックス 13"/>
          <p:cNvSpPr txBox="1"/>
          <p:nvPr/>
        </p:nvSpPr>
        <p:spPr>
          <a:xfrm>
            <a:off x="1010470" y="3791162"/>
            <a:ext cx="2948920"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ワーキングメモリー</a:t>
            </a:r>
          </a:p>
        </p:txBody>
      </p:sp>
      <p:sp>
        <p:nvSpPr>
          <p:cNvPr id="15" name="テキスト ボックス 14"/>
          <p:cNvSpPr txBox="1"/>
          <p:nvPr/>
        </p:nvSpPr>
        <p:spPr>
          <a:xfrm>
            <a:off x="1095344" y="5007125"/>
            <a:ext cx="2948920" cy="461665"/>
          </a:xfrm>
          <a:prstGeom prst="rect">
            <a:avLst/>
          </a:prstGeom>
          <a:noFill/>
        </p:spPr>
        <p:txBody>
          <a:bodyPr wrap="square" rtlCol="0">
            <a:spAutoFit/>
          </a:bodyPr>
          <a:lstStyle/>
          <a:p>
            <a:pPr algn="ctr"/>
            <a:r>
              <a:rPr kumimoji="1" lang="ja-JP" altLang="en-US" sz="2400" dirty="0">
                <a:solidFill>
                  <a:srgbClr val="0070C0"/>
                </a:solidFill>
                <a:latin typeface="HGP創英ﾌﾟﾚｾﾞﾝｽEB" panose="02020800000000000000" pitchFamily="18" charset="-128"/>
                <a:ea typeface="HGP創英ﾌﾟﾚｾﾞﾝｽEB" panose="02020800000000000000" pitchFamily="18" charset="-128"/>
              </a:rPr>
              <a:t>継続学習</a:t>
            </a:r>
          </a:p>
        </p:txBody>
      </p:sp>
      <p:sp>
        <p:nvSpPr>
          <p:cNvPr id="5" name="正方形/長方形 4"/>
          <p:cNvSpPr/>
          <p:nvPr/>
        </p:nvSpPr>
        <p:spPr>
          <a:xfrm>
            <a:off x="3135598" y="1355230"/>
            <a:ext cx="8523002"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※CNN</a:t>
            </a:r>
            <a:r>
              <a:rPr lang="ja-JP" altLang="en-US" sz="1400" dirty="0">
                <a:latin typeface="游ゴシック" panose="020B0400000000000000" pitchFamily="50" charset="-128"/>
                <a:ea typeface="游ゴシック" panose="020B0400000000000000" pitchFamily="50" charset="-128"/>
              </a:rPr>
              <a:t>の強化版は、眼と脳に学んで余計な物体や画像のノイズを無視し、大切な情報だけに集中</a:t>
            </a:r>
          </a:p>
        </p:txBody>
      </p:sp>
      <p:sp>
        <p:nvSpPr>
          <p:cNvPr id="19" name="正方形/長方形 18"/>
          <p:cNvSpPr/>
          <p:nvPr/>
        </p:nvSpPr>
        <p:spPr>
          <a:xfrm>
            <a:off x="4966276" y="2520560"/>
            <a:ext cx="5777924"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※DQN</a:t>
            </a:r>
            <a:r>
              <a:rPr lang="ja-JP" altLang="en-US" sz="1400" dirty="0">
                <a:latin typeface="游ゴシック" panose="020B0400000000000000" pitchFamily="50" charset="-128"/>
                <a:ea typeface="游ゴシック" panose="020B0400000000000000" pitchFamily="50" charset="-128"/>
              </a:rPr>
              <a:t>は、深層学習と海馬に学んだ強化学習により処理を高速化</a:t>
            </a:r>
          </a:p>
        </p:txBody>
      </p:sp>
      <p:sp>
        <p:nvSpPr>
          <p:cNvPr id="20" name="正方形/長方形 19"/>
          <p:cNvSpPr/>
          <p:nvPr/>
        </p:nvSpPr>
        <p:spPr>
          <a:xfrm>
            <a:off x="4560679" y="3945050"/>
            <a:ext cx="7593221"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インプット情報をある状態として、次に適切なアウトプットが必要になるまで保持</a:t>
            </a:r>
          </a:p>
        </p:txBody>
      </p:sp>
      <p:sp>
        <p:nvSpPr>
          <p:cNvPr id="21" name="正方形/長方形 20"/>
          <p:cNvSpPr/>
          <p:nvPr/>
        </p:nvSpPr>
        <p:spPr>
          <a:xfrm>
            <a:off x="5010140" y="5136405"/>
            <a:ext cx="7181860"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以前のタスクで役割の大きかったユニットのウェイトをあまり変化させない</a:t>
            </a:r>
          </a:p>
        </p:txBody>
      </p:sp>
    </p:spTree>
    <p:extLst>
      <p:ext uri="{BB962C8B-B14F-4D97-AF65-F5344CB8AC3E}">
        <p14:creationId xmlns:p14="http://schemas.microsoft.com/office/powerpoint/2010/main" val="44827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脳科学の研究成果は、既に人工知能に活かされている</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244997" y="584775"/>
            <a:ext cx="11702005" cy="1015663"/>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画像認識に脳科学で「</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」と呼ばれる、脳の処理を学んだ結果が反映されている。</a:t>
            </a:r>
            <a:endParaRPr lang="en-US" altLang="ja-JP" sz="2000" dirty="0">
              <a:latin typeface="Meiryo UI" panose="020B0604030504040204" pitchFamily="50" charset="-128"/>
              <a:ea typeface="Meiryo UI" panose="020B0604030504040204" pitchFamily="50" charset="-128"/>
            </a:endParaRPr>
          </a:p>
          <a:p>
            <a:r>
              <a:rPr lang="ja-JP" altLang="en-US" sz="2000" b="1" u="sng" dirty="0">
                <a:latin typeface="Meiryo UI" panose="020B0604030504040204" pitchFamily="50" charset="-128"/>
                <a:ea typeface="Meiryo UI" panose="020B0604030504040204" pitchFamily="50" charset="-128"/>
              </a:rPr>
              <a:t>脳は全ての入力情報を平等に扱わない</a:t>
            </a:r>
            <a:r>
              <a:rPr lang="ja-JP" altLang="en-US" sz="2000" dirty="0">
                <a:latin typeface="Meiryo UI" panose="020B0604030504040204" pitchFamily="50" charset="-128"/>
                <a:ea typeface="Meiryo UI" panose="020B0604030504040204" pitchFamily="50" charset="-128"/>
              </a:rPr>
              <a:t>。自分にとって</a:t>
            </a:r>
            <a:r>
              <a:rPr lang="ja-JP" altLang="en-US" sz="2000" b="1" dirty="0">
                <a:latin typeface="Meiryo UI" panose="020B0604030504040204" pitchFamily="50" charset="-128"/>
                <a:ea typeface="Meiryo UI" panose="020B0604030504040204" pitchFamily="50" charset="-128"/>
              </a:rPr>
              <a:t>大切な入力を優先的に処理</a:t>
            </a:r>
            <a:r>
              <a:rPr lang="ja-JP" altLang="en-US" sz="2000" dirty="0">
                <a:latin typeface="Meiryo UI" panose="020B0604030504040204" pitchFamily="50" charset="-128"/>
                <a:ea typeface="Meiryo UI" panose="020B0604030504040204" pitchFamily="50" charset="-128"/>
              </a:rPr>
              <a:t>し、</a:t>
            </a:r>
            <a:r>
              <a:rPr lang="ja-JP" altLang="en-US" sz="2000" b="1" dirty="0">
                <a:latin typeface="Meiryo UI" panose="020B0604030504040204" pitchFamily="50" charset="-128"/>
                <a:ea typeface="Meiryo UI" panose="020B0604030504040204" pitchFamily="50" charset="-128"/>
              </a:rPr>
              <a:t>そうでないものの処理を犠牲にする</a:t>
            </a:r>
            <a:r>
              <a:rPr lang="ja-JP" altLang="en-US" sz="2000" dirty="0">
                <a:latin typeface="Meiryo UI" panose="020B0604030504040204" pitchFamily="50" charset="-128"/>
                <a:ea typeface="Meiryo UI" panose="020B0604030504040204" pitchFamily="50" charset="-128"/>
              </a:rPr>
              <a:t>仕組みが「</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」である。</a:t>
            </a:r>
            <a:endParaRPr lang="en-US" altLang="ja-JP" sz="1600" dirty="0">
              <a:latin typeface="Meiryo UI" panose="020B0604030504040204" pitchFamily="50" charset="-128"/>
              <a:ea typeface="Meiryo UI" panose="020B0604030504040204" pitchFamily="50" charset="-128"/>
            </a:endParaRPr>
          </a:p>
        </p:txBody>
      </p:sp>
      <p:sp>
        <p:nvSpPr>
          <p:cNvPr id="8" name="正方形/長方形 7"/>
          <p:cNvSpPr/>
          <p:nvPr/>
        </p:nvSpPr>
        <p:spPr>
          <a:xfrm>
            <a:off x="1886537" y="5539607"/>
            <a:ext cx="9021117"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Show, Attend and Tell: Neural Image Caption</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Generation with Visual Attention </a:t>
            </a:r>
            <a:r>
              <a:rPr lang="en-US" altLang="ja-JP" sz="900" dirty="0">
                <a:latin typeface="Meiryo UI" panose="020B0604030504040204" pitchFamily="50" charset="-128"/>
                <a:ea typeface="Meiryo UI" panose="020B0604030504040204" pitchFamily="50" charset="-128"/>
                <a:hlinkClick r:id="rId3"/>
              </a:rPr>
              <a:t>https://arxiv.org/pdf/1502.03044.pdf</a:t>
            </a:r>
            <a:r>
              <a:rPr lang="en-US" altLang="ja-JP" sz="900" dirty="0">
                <a:latin typeface="Meiryo UI" panose="020B0604030504040204" pitchFamily="50" charset="-128"/>
                <a:ea typeface="Meiryo UI" panose="020B0604030504040204" pitchFamily="50" charset="-128"/>
              </a:rPr>
              <a:t> </a:t>
            </a:r>
            <a:endParaRPr lang="ja-JP" altLang="en-US" sz="900" dirty="0">
              <a:latin typeface="Meiryo UI" panose="020B0604030504040204" pitchFamily="50" charset="-128"/>
              <a:ea typeface="Meiryo UI" panose="020B0604030504040204" pitchFamily="50" charset="-128"/>
            </a:endParaRPr>
          </a:p>
        </p:txBody>
      </p:sp>
      <p:sp>
        <p:nvSpPr>
          <p:cNvPr id="9" name="正方形/長方形 8"/>
          <p:cNvSpPr/>
          <p:nvPr/>
        </p:nvSpPr>
        <p:spPr>
          <a:xfrm>
            <a:off x="0" y="5839674"/>
            <a:ext cx="1219200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画像処理のアルゴリズム</a:t>
            </a:r>
            <a:r>
              <a:rPr lang="en-US" altLang="ja-JP" dirty="0">
                <a:latin typeface="Meiryo UI" panose="020B0604030504040204" pitchFamily="50" charset="-128"/>
                <a:ea typeface="Meiryo UI" panose="020B0604030504040204" pitchFamily="50" charset="-128"/>
              </a:rPr>
              <a:t>CNN (Convolutional Neural Network)</a:t>
            </a:r>
            <a:r>
              <a:rPr lang="ja-JP" altLang="en-US" dirty="0">
                <a:latin typeface="Meiryo UI" panose="020B0604030504040204" pitchFamily="50" charset="-128"/>
                <a:ea typeface="Meiryo UI" panose="020B0604030504040204" pitchFamily="50" charset="-128"/>
              </a:rPr>
              <a:t>は、画像の入力ピクセルを全て平等に処理していた。脳と目の仕組みを模倣して、ステップごとに入力画像の一部を取り出し、ネットワーク内の表象を更新し、次の場所のサンプリングする、というアルゴリズムを開発。既存の</a:t>
            </a:r>
            <a:r>
              <a:rPr lang="en-US" altLang="ja-JP" dirty="0">
                <a:latin typeface="Meiryo UI" panose="020B0604030504040204" pitchFamily="50" charset="-128"/>
                <a:ea typeface="Meiryo UI" panose="020B0604030504040204" pitchFamily="50" charset="-128"/>
              </a:rPr>
              <a:t>CNN</a:t>
            </a:r>
            <a:r>
              <a:rPr lang="ja-JP" altLang="en-US" dirty="0">
                <a:latin typeface="Meiryo UI" panose="020B0604030504040204" pitchFamily="50" charset="-128"/>
                <a:ea typeface="Meiryo UI" panose="020B0604030504040204" pitchFamily="50" charset="-128"/>
              </a:rPr>
              <a:t>よりもより高い物体認識のスコアを出すだけでなく、効率的な計算によって計算コストも大幅に削減。</a:t>
            </a:r>
          </a:p>
        </p:txBody>
      </p:sp>
      <p:grpSp>
        <p:nvGrpSpPr>
          <p:cNvPr id="12" name="グループ化 11"/>
          <p:cNvGrpSpPr/>
          <p:nvPr/>
        </p:nvGrpSpPr>
        <p:grpSpPr>
          <a:xfrm>
            <a:off x="443560" y="1722603"/>
            <a:ext cx="11385812" cy="3839042"/>
            <a:chOff x="547687" y="2169372"/>
            <a:chExt cx="11096625" cy="3571875"/>
          </a:xfrm>
        </p:grpSpPr>
        <p:pic>
          <p:nvPicPr>
            <p:cNvPr id="10" name="図 9"/>
            <p:cNvPicPr>
              <a:picLocks noChangeAspect="1"/>
            </p:cNvPicPr>
            <p:nvPr/>
          </p:nvPicPr>
          <p:blipFill>
            <a:blip r:embed="rId4"/>
            <a:stretch>
              <a:fillRect/>
            </a:stretch>
          </p:blipFill>
          <p:spPr>
            <a:xfrm>
              <a:off x="547687" y="2169372"/>
              <a:ext cx="11096625" cy="1809750"/>
            </a:xfrm>
            <a:prstGeom prst="rect">
              <a:avLst/>
            </a:prstGeom>
          </p:spPr>
        </p:pic>
        <p:pic>
          <p:nvPicPr>
            <p:cNvPr id="11" name="図 10"/>
            <p:cNvPicPr>
              <a:picLocks noChangeAspect="1"/>
            </p:cNvPicPr>
            <p:nvPr/>
          </p:nvPicPr>
          <p:blipFill>
            <a:blip r:embed="rId5"/>
            <a:stretch>
              <a:fillRect/>
            </a:stretch>
          </p:blipFill>
          <p:spPr>
            <a:xfrm>
              <a:off x="547687" y="3979122"/>
              <a:ext cx="11096625" cy="1762125"/>
            </a:xfrm>
            <a:prstGeom prst="rect">
              <a:avLst/>
            </a:prstGeom>
          </p:spPr>
        </p:pic>
      </p:grpSp>
    </p:spTree>
    <p:extLst>
      <p:ext uri="{BB962C8B-B14F-4D97-AF65-F5344CB8AC3E}">
        <p14:creationId xmlns:p14="http://schemas.microsoft.com/office/powerpoint/2010/main" val="244184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7890" y="208318"/>
            <a:ext cx="4158906" cy="505267"/>
          </a:xfrm>
          <a:prstGeom prst="rect">
            <a:avLst/>
          </a:prstGeom>
        </p:spPr>
        <p:txBody>
          <a:bodyPr vert="horz" wrap="square" lIns="0" tIns="12700" rIns="0" bIns="0" rtlCol="0">
            <a:spAutoFit/>
          </a:bodyPr>
          <a:lstStyle/>
          <a:p>
            <a:pPr marL="12700" algn="ctr">
              <a:lnSpc>
                <a:spcPct val="100000"/>
              </a:lnSpc>
              <a:spcBef>
                <a:spcPts val="100"/>
              </a:spcBef>
            </a:pPr>
            <a:r>
              <a:rPr lang="ja-JP" altLang="en-US" sz="3200" b="1" spc="-1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rPr>
              <a:t>何処に注目する？</a:t>
            </a:r>
            <a:endParaRPr sz="3200" b="1" spc="-1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endParaRPr>
          </a:p>
        </p:txBody>
      </p:sp>
      <p:grpSp>
        <p:nvGrpSpPr>
          <p:cNvPr id="3" name="object 3"/>
          <p:cNvGrpSpPr/>
          <p:nvPr/>
        </p:nvGrpSpPr>
        <p:grpSpPr>
          <a:xfrm>
            <a:off x="179462" y="1964435"/>
            <a:ext cx="4725824" cy="4723130"/>
            <a:chOff x="580644" y="1964435"/>
            <a:chExt cx="3663950" cy="4723130"/>
          </a:xfrm>
        </p:grpSpPr>
        <p:pic>
          <p:nvPicPr>
            <p:cNvPr id="4" name="object 4"/>
            <p:cNvPicPr/>
            <p:nvPr/>
          </p:nvPicPr>
          <p:blipFill>
            <a:blip r:embed="rId2" cstate="print"/>
            <a:stretch>
              <a:fillRect/>
            </a:stretch>
          </p:blipFill>
          <p:spPr>
            <a:xfrm>
              <a:off x="580644" y="1982723"/>
              <a:ext cx="3663696" cy="4671798"/>
            </a:xfrm>
            <a:prstGeom prst="rect">
              <a:avLst/>
            </a:prstGeom>
          </p:spPr>
        </p:pic>
        <p:sp>
          <p:nvSpPr>
            <p:cNvPr id="5" name="object 5"/>
            <p:cNvSpPr/>
            <p:nvPr/>
          </p:nvSpPr>
          <p:spPr>
            <a:xfrm>
              <a:off x="1483613" y="1983485"/>
              <a:ext cx="935990" cy="4685030"/>
            </a:xfrm>
            <a:custGeom>
              <a:avLst/>
              <a:gdLst/>
              <a:ahLst/>
              <a:cxnLst/>
              <a:rect l="l" t="t" r="r" b="b"/>
              <a:pathLst>
                <a:path w="935989" h="4685030">
                  <a:moveTo>
                    <a:pt x="0" y="0"/>
                  </a:moveTo>
                  <a:lnTo>
                    <a:pt x="935736" y="0"/>
                  </a:lnTo>
                  <a:lnTo>
                    <a:pt x="935736" y="4684776"/>
                  </a:lnTo>
                  <a:lnTo>
                    <a:pt x="0" y="4684776"/>
                  </a:lnTo>
                  <a:lnTo>
                    <a:pt x="0" y="0"/>
                  </a:lnTo>
                  <a:close/>
                </a:path>
              </a:pathLst>
            </a:custGeom>
            <a:ln w="38100">
              <a:solidFill>
                <a:srgbClr val="F57F28"/>
              </a:solidFill>
            </a:ln>
          </p:spPr>
          <p:txBody>
            <a:bodyPr wrap="square" lIns="0" tIns="0" rIns="0" bIns="0" rtlCol="0"/>
            <a:lstStyle/>
            <a:p>
              <a:endParaRPr/>
            </a:p>
          </p:txBody>
        </p:sp>
      </p:grpSp>
      <p:sp>
        <p:nvSpPr>
          <p:cNvPr id="6" name="object 6"/>
          <p:cNvSpPr txBox="1"/>
          <p:nvPr/>
        </p:nvSpPr>
        <p:spPr>
          <a:xfrm>
            <a:off x="422752" y="940511"/>
            <a:ext cx="3931285" cy="105854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231F20"/>
                </a:solidFill>
                <a:latin typeface="Segoe UI"/>
                <a:cs typeface="Segoe UI"/>
              </a:rPr>
              <a:t>Panopitc</a:t>
            </a:r>
            <a:r>
              <a:rPr sz="2800" b="1" spc="-160" dirty="0">
                <a:solidFill>
                  <a:srgbClr val="231F20"/>
                </a:solidFill>
                <a:latin typeface="Segoe UI"/>
                <a:cs typeface="Segoe UI"/>
              </a:rPr>
              <a:t> </a:t>
            </a:r>
            <a:r>
              <a:rPr sz="2800" b="1" spc="-10" dirty="0">
                <a:solidFill>
                  <a:srgbClr val="231F20"/>
                </a:solidFill>
                <a:latin typeface="Segoe UI"/>
                <a:cs typeface="Segoe UI"/>
              </a:rPr>
              <a:t>Segmentation</a:t>
            </a:r>
            <a:endParaRPr sz="2800" dirty="0">
              <a:latin typeface="Segoe UI"/>
              <a:cs typeface="Segoe UI"/>
            </a:endParaRPr>
          </a:p>
          <a:p>
            <a:pPr marL="12700">
              <a:lnSpc>
                <a:spcPct val="100000"/>
              </a:lnSpc>
              <a:spcBef>
                <a:spcPts val="30"/>
              </a:spcBef>
            </a:pPr>
            <a:r>
              <a:rPr sz="1800" dirty="0">
                <a:solidFill>
                  <a:srgbClr val="231F20"/>
                </a:solidFill>
                <a:latin typeface="Segoe UI"/>
                <a:cs typeface="Segoe UI"/>
              </a:rPr>
              <a:t>[Kirillov+,</a:t>
            </a:r>
            <a:r>
              <a:rPr sz="1800" spc="-35" dirty="0">
                <a:solidFill>
                  <a:srgbClr val="231F20"/>
                </a:solidFill>
                <a:latin typeface="Segoe UI"/>
                <a:cs typeface="Segoe UI"/>
              </a:rPr>
              <a:t> </a:t>
            </a:r>
            <a:r>
              <a:rPr sz="1800" spc="-10" dirty="0">
                <a:solidFill>
                  <a:srgbClr val="231F20"/>
                </a:solidFill>
                <a:latin typeface="Segoe UI"/>
                <a:cs typeface="Segoe UI"/>
              </a:rPr>
              <a:t>ECCV’20]</a:t>
            </a:r>
            <a:endParaRPr sz="1800" dirty="0">
              <a:latin typeface="Segoe UI"/>
              <a:cs typeface="Segoe UI"/>
            </a:endParaRPr>
          </a:p>
          <a:p>
            <a:pPr marL="1014730">
              <a:lnSpc>
                <a:spcPct val="100000"/>
              </a:lnSpc>
              <a:spcBef>
                <a:spcPts val="425"/>
              </a:spcBef>
            </a:pPr>
            <a:r>
              <a:rPr sz="1800" b="1" spc="-10" dirty="0">
                <a:solidFill>
                  <a:srgbClr val="F57F28"/>
                </a:solidFill>
                <a:latin typeface="Segoe UI"/>
                <a:cs typeface="Segoe UI"/>
              </a:rPr>
              <a:t>Proposed</a:t>
            </a:r>
            <a:endParaRPr sz="1800" dirty="0">
              <a:latin typeface="Segoe UI"/>
              <a:cs typeface="Segoe UI"/>
            </a:endParaRPr>
          </a:p>
        </p:txBody>
      </p:sp>
      <p:pic>
        <p:nvPicPr>
          <p:cNvPr id="7" name="object 7"/>
          <p:cNvPicPr/>
          <p:nvPr/>
        </p:nvPicPr>
        <p:blipFill>
          <a:blip r:embed="rId3" cstate="print"/>
          <a:stretch>
            <a:fillRect/>
          </a:stretch>
        </p:blipFill>
        <p:spPr>
          <a:xfrm>
            <a:off x="5585215" y="4021940"/>
            <a:ext cx="5669768" cy="2610402"/>
          </a:xfrm>
          <a:prstGeom prst="rect">
            <a:avLst/>
          </a:prstGeom>
        </p:spPr>
      </p:pic>
      <p:pic>
        <p:nvPicPr>
          <p:cNvPr id="8" name="object 8"/>
          <p:cNvPicPr/>
          <p:nvPr/>
        </p:nvPicPr>
        <p:blipFill>
          <a:blip r:embed="rId4" cstate="print"/>
          <a:stretch>
            <a:fillRect/>
          </a:stretch>
        </p:blipFill>
        <p:spPr>
          <a:xfrm>
            <a:off x="5670803" y="1919370"/>
            <a:ext cx="5427591" cy="2012549"/>
          </a:xfrm>
          <a:prstGeom prst="rect">
            <a:avLst/>
          </a:prstGeom>
        </p:spPr>
      </p:pic>
      <p:sp>
        <p:nvSpPr>
          <p:cNvPr id="10" name="object 10"/>
          <p:cNvSpPr txBox="1"/>
          <p:nvPr/>
        </p:nvSpPr>
        <p:spPr>
          <a:xfrm>
            <a:off x="5059591" y="908507"/>
            <a:ext cx="6654800" cy="87884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231F20"/>
                </a:solidFill>
                <a:latin typeface="Segoe UI"/>
                <a:cs typeface="Segoe UI"/>
              </a:rPr>
              <a:t>Semantic</a:t>
            </a:r>
            <a:r>
              <a:rPr sz="2800" b="1" spc="-150" dirty="0">
                <a:solidFill>
                  <a:srgbClr val="231F20"/>
                </a:solidFill>
                <a:latin typeface="Segoe UI"/>
                <a:cs typeface="Segoe UI"/>
              </a:rPr>
              <a:t> </a:t>
            </a:r>
            <a:r>
              <a:rPr sz="2800" b="1" dirty="0">
                <a:solidFill>
                  <a:srgbClr val="231F20"/>
                </a:solidFill>
                <a:latin typeface="Segoe UI"/>
                <a:cs typeface="Segoe UI"/>
              </a:rPr>
              <a:t>Segmentation</a:t>
            </a:r>
            <a:r>
              <a:rPr sz="2800" b="1" spc="-140" dirty="0">
                <a:solidFill>
                  <a:srgbClr val="231F20"/>
                </a:solidFill>
                <a:latin typeface="Segoe UI"/>
                <a:cs typeface="Segoe UI"/>
              </a:rPr>
              <a:t> </a:t>
            </a:r>
            <a:r>
              <a:rPr sz="2800" b="1" spc="-35" dirty="0">
                <a:solidFill>
                  <a:srgbClr val="231F20"/>
                </a:solidFill>
                <a:latin typeface="Microsoft JhengHei"/>
                <a:cs typeface="Microsoft JhengHei"/>
              </a:rPr>
              <a:t>に</a:t>
            </a:r>
            <a:r>
              <a:rPr sz="2800" b="1" spc="-50" dirty="0">
                <a:solidFill>
                  <a:srgbClr val="231F20"/>
                </a:solidFill>
                <a:latin typeface="Microsoft JhengHei"/>
                <a:cs typeface="Microsoft JhengHei"/>
              </a:rPr>
              <a:t>も</a:t>
            </a:r>
            <a:endParaRPr sz="2800" dirty="0">
              <a:latin typeface="Microsoft JhengHei"/>
              <a:cs typeface="Microsoft JhengHei"/>
            </a:endParaRPr>
          </a:p>
          <a:p>
            <a:pPr marL="12700">
              <a:lnSpc>
                <a:spcPct val="100000"/>
              </a:lnSpc>
            </a:pPr>
            <a:r>
              <a:rPr sz="2800" b="1" dirty="0">
                <a:solidFill>
                  <a:srgbClr val="231F20"/>
                </a:solidFill>
                <a:latin typeface="Segoe UI"/>
                <a:cs typeface="Segoe UI"/>
              </a:rPr>
              <a:t>Instance</a:t>
            </a:r>
            <a:r>
              <a:rPr sz="2800" b="1" spc="-75" dirty="0">
                <a:solidFill>
                  <a:srgbClr val="231F20"/>
                </a:solidFill>
                <a:latin typeface="Segoe UI"/>
                <a:cs typeface="Segoe UI"/>
              </a:rPr>
              <a:t> </a:t>
            </a:r>
            <a:r>
              <a:rPr sz="2800" b="1" dirty="0">
                <a:solidFill>
                  <a:srgbClr val="231F20"/>
                </a:solidFill>
                <a:latin typeface="Segoe UI"/>
                <a:cs typeface="Segoe UI"/>
              </a:rPr>
              <a:t>Segmentation</a:t>
            </a:r>
            <a:r>
              <a:rPr sz="2800" b="1" spc="-55" dirty="0">
                <a:solidFill>
                  <a:srgbClr val="231F20"/>
                </a:solidFill>
                <a:latin typeface="Segoe UI"/>
                <a:cs typeface="Segoe UI"/>
              </a:rPr>
              <a:t> </a:t>
            </a:r>
            <a:r>
              <a:rPr sz="2800" b="1" spc="-35" dirty="0">
                <a:solidFill>
                  <a:srgbClr val="231F20"/>
                </a:solidFill>
                <a:latin typeface="Microsoft JhengHei"/>
                <a:cs typeface="Microsoft JhengHei"/>
              </a:rPr>
              <a:t>に</a:t>
            </a:r>
            <a:r>
              <a:rPr sz="2800" b="1" dirty="0">
                <a:solidFill>
                  <a:srgbClr val="231F20"/>
                </a:solidFill>
                <a:latin typeface="Microsoft JhengHei"/>
                <a:cs typeface="Microsoft JhengHei"/>
              </a:rPr>
              <a:t>も</a:t>
            </a:r>
            <a:r>
              <a:rPr sz="2800" b="1" spc="-10" dirty="0">
                <a:solidFill>
                  <a:srgbClr val="231F20"/>
                </a:solidFill>
                <a:latin typeface="Microsoft JhengHei"/>
                <a:cs typeface="Microsoft JhengHei"/>
              </a:rPr>
              <a:t> </a:t>
            </a:r>
            <a:r>
              <a:rPr sz="1800" dirty="0">
                <a:solidFill>
                  <a:srgbClr val="231F20"/>
                </a:solidFill>
                <a:latin typeface="Segoe UI"/>
                <a:cs typeface="Segoe UI"/>
              </a:rPr>
              <a:t>[Zhang+,</a:t>
            </a:r>
            <a:r>
              <a:rPr sz="1800" spc="-100" dirty="0">
                <a:solidFill>
                  <a:srgbClr val="231F20"/>
                </a:solidFill>
                <a:latin typeface="Segoe UI"/>
                <a:cs typeface="Segoe UI"/>
              </a:rPr>
              <a:t> </a:t>
            </a:r>
            <a:r>
              <a:rPr sz="1800" spc="-10" dirty="0">
                <a:solidFill>
                  <a:srgbClr val="231F20"/>
                </a:solidFill>
                <a:latin typeface="Segoe UI"/>
                <a:cs typeface="Segoe UI"/>
              </a:rPr>
              <a:t>ECCV’20]</a:t>
            </a:r>
            <a:endParaRPr sz="1800" dirty="0">
              <a:latin typeface="Segoe UI"/>
              <a:cs typeface="Segoe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solidFill>
                  <a:srgbClr val="C00000"/>
                </a:solidFill>
                <a:latin typeface="Meiryo UI" panose="020B0604030504040204" pitchFamily="50" charset="-128"/>
                <a:ea typeface="Meiryo UI" panose="020B0604030504040204" pitchFamily="50" charset="-128"/>
              </a:rPr>
              <a:t>海馬</a:t>
            </a:r>
            <a:r>
              <a:rPr lang="ja-JP" altLang="en-US" sz="3200" b="1" dirty="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04681" y="6538278"/>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海馬</a:t>
            </a:r>
            <a:r>
              <a:rPr lang="ja-JP" altLang="en-US" sz="1400" dirty="0">
                <a:latin typeface="Meiryo UI" panose="020B0604030504040204" pitchFamily="50" charset="-128"/>
                <a:ea typeface="Meiryo UI" panose="020B0604030504040204" pitchFamily="50" charset="-128"/>
              </a:rPr>
              <a:t>」研究家：</a:t>
            </a:r>
            <a:r>
              <a:rPr lang="en-US" altLang="ja-JP" sz="1400" dirty="0" err="1">
                <a:latin typeface="Meiryo UI" panose="020B0604030504040204" pitchFamily="50" charset="-128"/>
                <a:ea typeface="Meiryo UI" panose="020B0604030504040204" pitchFamily="50" charset="-128"/>
              </a:rPr>
              <a:t>Demis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106861" y="2487065"/>
            <a:ext cx="1164121" cy="230832"/>
          </a:xfrm>
          <a:prstGeom prst="rect">
            <a:avLst/>
          </a:prstGeom>
          <a:noFill/>
        </p:spPr>
        <p:txBody>
          <a:bodyPr wrap="square" rtlCol="0">
            <a:spAutoFit/>
          </a:bodyPr>
          <a:lstStyle/>
          <a:p>
            <a:r>
              <a:rPr kumimoji="1" lang="ja-JP" altLang="en-US" sz="900" dirty="0">
                <a:solidFill>
                  <a:schemeClr val="bg1"/>
                </a:solidFill>
                <a:latin typeface="Meiryo UI" panose="020B0604030504040204" pitchFamily="50" charset="-128"/>
                <a:ea typeface="Meiryo UI" panose="020B0604030504040204" pitchFamily="50" charset="-128"/>
              </a:rPr>
              <a:t>（出典）</a:t>
            </a:r>
            <a:r>
              <a:rPr kumimoji="1" lang="en-US" altLang="ja-JP" sz="900" dirty="0">
                <a:solidFill>
                  <a:schemeClr val="bg1"/>
                </a:solidFill>
                <a:latin typeface="Meiryo UI" panose="020B0604030504040204" pitchFamily="50" charset="-128"/>
                <a:ea typeface="Meiryo UI" panose="020B0604030504040204" pitchFamily="50" charset="-128"/>
              </a:rPr>
              <a:t>Google</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350378"/>
            <a:ext cx="12189943" cy="584775"/>
          </a:xfrm>
          <a:prstGeom prst="rect">
            <a:avLst/>
          </a:prstGeom>
          <a:noFill/>
        </p:spPr>
        <p:txBody>
          <a:bodyPr wrap="square" rtlCol="0">
            <a:spAutoFit/>
          </a:bodyPr>
          <a:lstStyle/>
          <a:p>
            <a:pPr algn="ctr"/>
            <a:r>
              <a:rPr lang="en-US" altLang="ja-JP" sz="3200" b="1" dirty="0" err="1">
                <a:latin typeface="Meiryo UI" panose="020B0604030504040204" pitchFamily="50" charset="-128"/>
                <a:ea typeface="Meiryo UI" panose="020B0604030504040204" pitchFamily="50" charset="-128"/>
              </a:rPr>
              <a:t>Demis</a:t>
            </a:r>
            <a:r>
              <a:rPr lang="ja-JP" altLang="en-US" sz="3200" b="1" dirty="0">
                <a:latin typeface="Meiryo UI" panose="020B0604030504040204" pitchFamily="50" charset="-128"/>
                <a:ea typeface="Meiryo UI" panose="020B0604030504040204" pitchFamily="50" charset="-128"/>
              </a:rPr>
              <a:t> </a:t>
            </a:r>
            <a:r>
              <a:rPr lang="en-US" altLang="ja-JP" sz="3200" b="1" dirty="0" err="1">
                <a:latin typeface="Meiryo UI" panose="020B0604030504040204" pitchFamily="50" charset="-128"/>
                <a:ea typeface="Meiryo UI" panose="020B0604030504040204" pitchFamily="50" charset="-128"/>
              </a:rPr>
              <a:t>Hassabis</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8" name="正方形/長方形 7"/>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a:t>
            </a:r>
            <a:r>
              <a:rPr lang="en-US" altLang="ja-JP" b="1" dirty="0" err="1">
                <a:latin typeface="游ゴシック" panose="020B0400000000000000" pitchFamily="50" charset="-128"/>
                <a:ea typeface="游ゴシック" panose="020B0400000000000000" pitchFamily="50" charset="-128"/>
              </a:rPr>
              <a:t>Hassabis</a:t>
            </a:r>
            <a:r>
              <a:rPr lang="en-US" altLang="ja-JP" dirty="0">
                <a:latin typeface="游ゴシック" panose="020B0400000000000000" pitchFamily="50" charset="-128"/>
                <a:ea typeface="游ゴシック" panose="020B0400000000000000" pitchFamily="50" charset="-128"/>
              </a:rPr>
              <a:t>, the CEO of Google </a:t>
            </a:r>
            <a:r>
              <a:rPr lang="en-US" altLang="ja-JP" dirty="0" err="1">
                <a:latin typeface="游ゴシック" panose="020B0400000000000000" pitchFamily="50" charset="-128"/>
                <a:ea typeface="游ゴシック" panose="020B0400000000000000" pitchFamily="50" charset="-128"/>
              </a:rPr>
              <a:t>DeepMind</a:t>
            </a:r>
            <a:endParaRPr lang="ja-JP" altLang="en-US"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021488" y="6048605"/>
            <a:ext cx="4281941"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https://www.w3livenews.com/News/ReadArticle</a:t>
            </a:r>
            <a:endParaRPr lang="ja-JP" altLang="en-US" sz="12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3"/>
          <a:stretch>
            <a:fillRect/>
          </a:stretch>
        </p:blipFill>
        <p:spPr>
          <a:xfrm>
            <a:off x="6379912" y="2103306"/>
            <a:ext cx="5742067" cy="4125680"/>
          </a:xfrm>
          <a:prstGeom prst="rect">
            <a:avLst/>
          </a:prstGeom>
          <a:ln>
            <a:solidFill>
              <a:schemeClr val="tx1"/>
            </a:solidFill>
          </a:ln>
        </p:spPr>
      </p:pic>
      <p:sp>
        <p:nvSpPr>
          <p:cNvPr id="11" name="テキスト ボックス 10"/>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sp>
        <p:nvSpPr>
          <p:cNvPr id="12" name="正方形/長方形 11"/>
          <p:cNvSpPr/>
          <p:nvPr/>
        </p:nvSpPr>
        <p:spPr>
          <a:xfrm>
            <a:off x="36629" y="6383217"/>
            <a:ext cx="6096000" cy="276999"/>
          </a:xfrm>
          <a:prstGeom prst="rect">
            <a:avLst/>
          </a:prstGeom>
        </p:spPr>
        <p:txBody>
          <a:bodyPr>
            <a:spAutoFit/>
          </a:bodyPr>
          <a:lstStyle/>
          <a:p>
            <a:pPr algn="ctr"/>
            <a:r>
              <a:rPr lang="ja-JP" altLang="en-US" sz="1200" b="1" dirty="0"/>
              <a:t>記憶や想像をつかさどる脳領域である海馬の研究で博士号を持っている脳科学者</a:t>
            </a:r>
          </a:p>
        </p:txBody>
      </p:sp>
    </p:spTree>
    <p:extLst>
      <p:ext uri="{BB962C8B-B14F-4D97-AF65-F5344CB8AC3E}">
        <p14:creationId xmlns:p14="http://schemas.microsoft.com/office/powerpoint/2010/main" val="93206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25B3EAE-1B09-4514-9781-96BE787C73C3}"/>
              </a:ext>
            </a:extLst>
          </p:cNvPr>
          <p:cNvPicPr>
            <a:picLocks noChangeAspect="1"/>
          </p:cNvPicPr>
          <p:nvPr/>
        </p:nvPicPr>
        <p:blipFill>
          <a:blip r:embed="rId3"/>
          <a:stretch>
            <a:fillRect/>
          </a:stretch>
        </p:blipFill>
        <p:spPr>
          <a:xfrm rot="5400000">
            <a:off x="7496660" y="2934248"/>
            <a:ext cx="3768773" cy="4003901"/>
          </a:xfrm>
          <a:prstGeom prst="rect">
            <a:avLst/>
          </a:prstGeom>
        </p:spPr>
      </p:pic>
      <p:pic>
        <p:nvPicPr>
          <p:cNvPr id="13" name="図 12">
            <a:extLst>
              <a:ext uri="{FF2B5EF4-FFF2-40B4-BE49-F238E27FC236}">
                <a16:creationId xmlns:a16="http://schemas.microsoft.com/office/drawing/2014/main" id="{33FFED3F-9CAA-4790-86C4-E7ADCC71C4D1}"/>
              </a:ext>
            </a:extLst>
          </p:cNvPr>
          <p:cNvPicPr>
            <a:picLocks noChangeAspect="1"/>
          </p:cNvPicPr>
          <p:nvPr/>
        </p:nvPicPr>
        <p:blipFill>
          <a:blip r:embed="rId4"/>
          <a:stretch>
            <a:fillRect/>
          </a:stretch>
        </p:blipFill>
        <p:spPr>
          <a:xfrm>
            <a:off x="0" y="1434960"/>
            <a:ext cx="3802879" cy="5423040"/>
          </a:xfrm>
          <a:prstGeom prst="rect">
            <a:avLst/>
          </a:prstGeom>
        </p:spPr>
      </p:pic>
      <p:sp>
        <p:nvSpPr>
          <p:cNvPr id="5" name="正方形/長方形 4"/>
          <p:cNvSpPr/>
          <p:nvPr/>
        </p:nvSpPr>
        <p:spPr>
          <a:xfrm>
            <a:off x="2890349" y="146619"/>
            <a:ext cx="6411307" cy="523220"/>
          </a:xfrm>
          <a:prstGeom prst="rect">
            <a:avLst/>
          </a:prstGeom>
        </p:spPr>
        <p:txBody>
          <a:bodyPr wrap="none">
            <a:spAutoFit/>
          </a:bodyPr>
          <a:lstStyle/>
          <a:p>
            <a:pPr algn="dist"/>
            <a:r>
              <a:rPr lang="ja-JP" altLang="en-US" sz="2800" b="1" i="0" dirty="0">
                <a:solidFill>
                  <a:srgbClr val="000000"/>
                </a:solidFill>
                <a:effectLst/>
                <a:latin typeface="Meiryo UI" panose="020B0604030504040204" pitchFamily="50" charset="-128"/>
                <a:ea typeface="Meiryo UI" panose="020B0604030504040204" pitchFamily="50" charset="-128"/>
              </a:rPr>
              <a:t>トランスフォーマ（</a:t>
            </a:r>
            <a:r>
              <a:rPr lang="en-US" altLang="ja-JP" sz="2800" b="1" i="0" dirty="0">
                <a:solidFill>
                  <a:srgbClr val="000000"/>
                </a:solidFill>
                <a:effectLst/>
                <a:latin typeface="Meiryo UI" panose="020B0604030504040204" pitchFamily="50" charset="-128"/>
                <a:ea typeface="Meiryo UI" panose="020B0604030504040204" pitchFamily="50" charset="-128"/>
              </a:rPr>
              <a:t>Transformer</a:t>
            </a:r>
            <a:r>
              <a:rPr lang="ja-JP" altLang="en-US" sz="2800" b="1" i="0" dirty="0">
                <a:solidFill>
                  <a:srgbClr val="000000"/>
                </a:solidFill>
                <a:effectLst/>
                <a:latin typeface="Meiryo UI" panose="020B0604030504040204" pitchFamily="50" charset="-128"/>
                <a:ea typeface="Meiryo UI" panose="020B0604030504040204" pitchFamily="50" charset="-128"/>
              </a:rPr>
              <a:t>）とは？</a:t>
            </a:r>
            <a:endParaRPr lang="en-US" altLang="ja-JP" sz="2800" b="1" i="0" dirty="0">
              <a:solidFill>
                <a:srgbClr val="000000"/>
              </a:solidFill>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5429871-1870-4A85-9EC8-329BF5837348}"/>
              </a:ext>
            </a:extLst>
          </p:cNvPr>
          <p:cNvSpPr txBox="1"/>
          <p:nvPr/>
        </p:nvSpPr>
        <p:spPr>
          <a:xfrm>
            <a:off x="3301409" y="1430630"/>
            <a:ext cx="8586119" cy="923330"/>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トランスフォーマーは、「機械学習アルゴリズムがデータポイント間の重要な関係にフォーカスし、より包括的に意味を抽出することで予測の精度を高める」テクニック。</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今後、</a:t>
            </a:r>
            <a:r>
              <a:rPr lang="ja-JP" altLang="en-US" b="0" i="0" dirty="0">
                <a:solidFill>
                  <a:srgbClr val="000000"/>
                </a:solidFill>
                <a:effectLst/>
                <a:latin typeface="BIZ UDPゴシック" panose="020B0400000000000000" pitchFamily="50" charset="-128"/>
                <a:ea typeface="BIZ UDPゴシック" panose="020B0400000000000000" pitchFamily="50" charset="-128"/>
              </a:rPr>
              <a:t>機械学習の汎用目的アーキテクチャとして使われるようになるとの予測もある。</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3FEF1CF-DC1A-4A8E-BFBC-8D0ACDFF1635}"/>
              </a:ext>
            </a:extLst>
          </p:cNvPr>
          <p:cNvSpPr txBox="1"/>
          <p:nvPr/>
        </p:nvSpPr>
        <p:spPr>
          <a:xfrm>
            <a:off x="1225485" y="822771"/>
            <a:ext cx="9869863" cy="369332"/>
          </a:xfrm>
          <a:prstGeom prst="rect">
            <a:avLst/>
          </a:prstGeom>
          <a:noFill/>
        </p:spPr>
        <p:txBody>
          <a:bodyPr wrap="square">
            <a:spAutoFit/>
          </a:bodyPr>
          <a:lstStyle/>
          <a:p>
            <a:pPr algn="l"/>
            <a:r>
              <a:rPr lang="en-US" altLang="ja-JP" b="1" i="0" dirty="0">
                <a:solidFill>
                  <a:srgbClr val="000000"/>
                </a:solidFill>
                <a:effectLst/>
                <a:latin typeface="Lucida Grande"/>
              </a:rPr>
              <a:t>2017</a:t>
            </a:r>
            <a:r>
              <a:rPr lang="ja-JP" altLang="en-US" b="1" i="0" dirty="0">
                <a:solidFill>
                  <a:srgbClr val="000000"/>
                </a:solidFill>
                <a:effectLst/>
                <a:latin typeface="Lucida Grande"/>
              </a:rPr>
              <a:t>年、</a:t>
            </a:r>
            <a:r>
              <a:rPr lang="en-US" altLang="ja-JP" b="1" i="0" dirty="0">
                <a:solidFill>
                  <a:srgbClr val="000000"/>
                </a:solidFill>
                <a:effectLst/>
                <a:latin typeface="Lucida Grande"/>
              </a:rPr>
              <a:t>Google</a:t>
            </a:r>
            <a:r>
              <a:rPr lang="ja-JP" altLang="en-US" b="1" i="0" dirty="0">
                <a:solidFill>
                  <a:srgbClr val="000000"/>
                </a:solidFill>
                <a:effectLst/>
                <a:latin typeface="Lucida Grande"/>
              </a:rPr>
              <a:t>の研究者が</a:t>
            </a:r>
            <a:r>
              <a:rPr lang="en-US" altLang="ja-JP" b="1" i="0" dirty="0" err="1">
                <a:solidFill>
                  <a:srgbClr val="000000"/>
                </a:solidFill>
                <a:effectLst/>
                <a:latin typeface="Lucida Grande"/>
              </a:rPr>
              <a:t>arXiv</a:t>
            </a:r>
            <a:r>
              <a:rPr lang="ja-JP" altLang="en-US" b="1" i="0" dirty="0">
                <a:solidFill>
                  <a:srgbClr val="000000"/>
                </a:solidFill>
                <a:effectLst/>
                <a:latin typeface="Lucida Grande"/>
              </a:rPr>
              <a:t>に公開した「</a:t>
            </a:r>
            <a:r>
              <a:rPr lang="en-US" altLang="ja-JP" b="1" i="0" dirty="0">
                <a:solidFill>
                  <a:srgbClr val="000000"/>
                </a:solidFill>
                <a:effectLst/>
                <a:latin typeface="Lucida Grande"/>
              </a:rPr>
              <a:t>Attention Is All You Need</a:t>
            </a:r>
            <a:r>
              <a:rPr lang="ja-JP" altLang="en-US" b="1" i="0" dirty="0">
                <a:solidFill>
                  <a:srgbClr val="000000"/>
                </a:solidFill>
                <a:effectLst/>
                <a:latin typeface="Lucida Grande"/>
              </a:rPr>
              <a:t>」で登場。</a:t>
            </a:r>
            <a:endParaRPr lang="en-US" altLang="ja-JP" b="1" i="0" dirty="0">
              <a:solidFill>
                <a:srgbClr val="000000"/>
              </a:solidFill>
              <a:effectLst/>
              <a:latin typeface="Lucida Grande"/>
            </a:endParaRPr>
          </a:p>
        </p:txBody>
      </p:sp>
      <p:sp>
        <p:nvSpPr>
          <p:cNvPr id="12" name="テキスト ボックス 11">
            <a:extLst>
              <a:ext uri="{FF2B5EF4-FFF2-40B4-BE49-F238E27FC236}">
                <a16:creationId xmlns:a16="http://schemas.microsoft.com/office/drawing/2014/main" id="{A3E79B6D-E647-449F-9632-DF73F2454373}"/>
              </a:ext>
            </a:extLst>
          </p:cNvPr>
          <p:cNvSpPr txBox="1"/>
          <p:nvPr/>
        </p:nvSpPr>
        <p:spPr>
          <a:xfrm>
            <a:off x="6308889" y="1061298"/>
            <a:ext cx="2571160" cy="261610"/>
          </a:xfrm>
          <a:prstGeom prst="rect">
            <a:avLst/>
          </a:prstGeom>
          <a:noFill/>
        </p:spPr>
        <p:txBody>
          <a:bodyPr wrap="square">
            <a:spAutoFit/>
          </a:bodyPr>
          <a:lstStyle/>
          <a:p>
            <a:r>
              <a:rPr lang="en-US" altLang="ja-JP" sz="1100" dirty="0">
                <a:latin typeface="Bahnschrift SemiLight" panose="020B0502040204020203" pitchFamily="34" charset="0"/>
                <a:hlinkClick r:id="rId5"/>
              </a:rPr>
              <a:t>https://arxiv.org/abs/1706.03762</a:t>
            </a:r>
            <a:r>
              <a:rPr lang="ja-JP" altLang="en-US" sz="1100" dirty="0">
                <a:latin typeface="Bahnschrift SemiLight" panose="020B0502040204020203" pitchFamily="34" charset="0"/>
              </a:rPr>
              <a:t>　</a:t>
            </a:r>
          </a:p>
        </p:txBody>
      </p:sp>
      <p:sp>
        <p:nvSpPr>
          <p:cNvPr id="7" name="テキスト ボックス 6">
            <a:extLst>
              <a:ext uri="{FF2B5EF4-FFF2-40B4-BE49-F238E27FC236}">
                <a16:creationId xmlns:a16="http://schemas.microsoft.com/office/drawing/2014/main" id="{1B216C9F-5BFF-4CD6-B85F-ECE291E1AC3C}"/>
              </a:ext>
            </a:extLst>
          </p:cNvPr>
          <p:cNvSpPr txBox="1"/>
          <p:nvPr/>
        </p:nvSpPr>
        <p:spPr>
          <a:xfrm>
            <a:off x="3301408" y="2455737"/>
            <a:ext cx="8586119" cy="646331"/>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●トランスフォーマーのポイントは、今までの人工知能テクニックを利用せず、アテンションのみに基づいて翻訳タスクを処理するモデル。</a:t>
            </a:r>
            <a:endParaRPr lang="ja-JP" altLang="en-US"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4B658102-AF1D-4B34-BC77-3150529D5EC1}"/>
              </a:ext>
            </a:extLst>
          </p:cNvPr>
          <p:cNvPicPr>
            <a:picLocks noChangeAspect="1"/>
          </p:cNvPicPr>
          <p:nvPr/>
        </p:nvPicPr>
        <p:blipFill>
          <a:blip r:embed="rId6"/>
          <a:stretch>
            <a:fillRect/>
          </a:stretch>
        </p:blipFill>
        <p:spPr>
          <a:xfrm>
            <a:off x="3667437" y="3165260"/>
            <a:ext cx="3143561" cy="3524426"/>
          </a:xfrm>
          <a:prstGeom prst="rect">
            <a:avLst/>
          </a:prstGeom>
        </p:spPr>
      </p:pic>
    </p:spTree>
    <p:extLst>
      <p:ext uri="{BB962C8B-B14F-4D97-AF65-F5344CB8AC3E}">
        <p14:creationId xmlns:p14="http://schemas.microsoft.com/office/powerpoint/2010/main" val="370480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33FFED3F-9CAA-4790-86C4-E7ADCC71C4D1}"/>
              </a:ext>
            </a:extLst>
          </p:cNvPr>
          <p:cNvPicPr>
            <a:picLocks noChangeAspect="1"/>
          </p:cNvPicPr>
          <p:nvPr/>
        </p:nvPicPr>
        <p:blipFill>
          <a:blip r:embed="rId3"/>
          <a:stretch>
            <a:fillRect/>
          </a:stretch>
        </p:blipFill>
        <p:spPr>
          <a:xfrm>
            <a:off x="3990882" y="618458"/>
            <a:ext cx="4375447" cy="6239542"/>
          </a:xfrm>
          <a:prstGeom prst="rect">
            <a:avLst/>
          </a:prstGeom>
        </p:spPr>
      </p:pic>
      <p:sp>
        <p:nvSpPr>
          <p:cNvPr id="5" name="正方形/長方形 4"/>
          <p:cNvSpPr/>
          <p:nvPr/>
        </p:nvSpPr>
        <p:spPr>
          <a:xfrm>
            <a:off x="2531615" y="95238"/>
            <a:ext cx="7293984" cy="523220"/>
          </a:xfrm>
          <a:prstGeom prst="rect">
            <a:avLst/>
          </a:prstGeom>
        </p:spPr>
        <p:txBody>
          <a:bodyPr wrap="none">
            <a:spAutoFit/>
          </a:bodyPr>
          <a:lstStyle/>
          <a:p>
            <a:pPr algn="dist"/>
            <a:r>
              <a:rPr lang="ja-JP" altLang="en-US" sz="2800" b="1" i="0" dirty="0">
                <a:solidFill>
                  <a:srgbClr val="000000"/>
                </a:solidFill>
                <a:effectLst/>
                <a:latin typeface="BIZ UDPゴシック" panose="020B0400000000000000" pitchFamily="50" charset="-128"/>
                <a:ea typeface="BIZ UDPゴシック" panose="020B0400000000000000" pitchFamily="50" charset="-128"/>
              </a:rPr>
              <a:t>トランスフォーマの核心は </a:t>
            </a:r>
            <a:r>
              <a:rPr lang="en-US" altLang="ja-JP" sz="2800" b="1" i="0" dirty="0">
                <a:solidFill>
                  <a:srgbClr val="000000"/>
                </a:solidFill>
                <a:effectLst/>
                <a:latin typeface="BIZ UDPゴシック" panose="020B0400000000000000" pitchFamily="50" charset="-128"/>
                <a:ea typeface="BIZ UDPゴシック" panose="020B0400000000000000" pitchFamily="50" charset="-128"/>
              </a:rPr>
              <a:t>Self-Attention</a:t>
            </a:r>
          </a:p>
        </p:txBody>
      </p:sp>
      <p:sp>
        <p:nvSpPr>
          <p:cNvPr id="2" name="テキスト ボックス 1">
            <a:extLst>
              <a:ext uri="{FF2B5EF4-FFF2-40B4-BE49-F238E27FC236}">
                <a16:creationId xmlns:a16="http://schemas.microsoft.com/office/drawing/2014/main" id="{A94C634B-93F8-4DFF-A34B-0D957DAB3B57}"/>
              </a:ext>
            </a:extLst>
          </p:cNvPr>
          <p:cNvSpPr txBox="1"/>
          <p:nvPr/>
        </p:nvSpPr>
        <p:spPr>
          <a:xfrm>
            <a:off x="4247260" y="2119356"/>
            <a:ext cx="1848740" cy="276999"/>
          </a:xfrm>
          <a:prstGeom prst="rect">
            <a:avLst/>
          </a:prstGeom>
          <a:noFill/>
        </p:spPr>
        <p:txBody>
          <a:bodyPr wrap="square" rtlCol="0">
            <a:spAutoFit/>
          </a:bodyPr>
          <a:lstStyle/>
          <a:p>
            <a:pPr algn="ctr"/>
            <a:r>
              <a:rPr kumimoji="1" lang="ja-JP" altLang="en-US" sz="1200" b="1" dirty="0">
                <a:latin typeface="BIZ UDPゴシック" panose="020B0400000000000000" pitchFamily="50" charset="-128"/>
                <a:ea typeface="BIZ UDPゴシック" panose="020B0400000000000000" pitchFamily="50" charset="-128"/>
              </a:rPr>
              <a:t>左の部分はエンコーダ</a:t>
            </a:r>
          </a:p>
        </p:txBody>
      </p:sp>
      <p:sp>
        <p:nvSpPr>
          <p:cNvPr id="4" name="矢印: 下 3">
            <a:extLst>
              <a:ext uri="{FF2B5EF4-FFF2-40B4-BE49-F238E27FC236}">
                <a16:creationId xmlns:a16="http://schemas.microsoft.com/office/drawing/2014/main" id="{10047882-3EB5-43EC-90B1-79992D5B884F}"/>
              </a:ext>
            </a:extLst>
          </p:cNvPr>
          <p:cNvSpPr/>
          <p:nvPr/>
        </p:nvSpPr>
        <p:spPr>
          <a:xfrm>
            <a:off x="4953714" y="2396355"/>
            <a:ext cx="435832" cy="2649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503C80B-528A-4857-A177-4F622E78A8AA}"/>
              </a:ext>
            </a:extLst>
          </p:cNvPr>
          <p:cNvSpPr txBox="1"/>
          <p:nvPr/>
        </p:nvSpPr>
        <p:spPr>
          <a:xfrm>
            <a:off x="254767" y="305374"/>
            <a:ext cx="3697663" cy="1938992"/>
          </a:xfrm>
          <a:prstGeom prst="rect">
            <a:avLst/>
          </a:prstGeom>
          <a:noFill/>
        </p:spPr>
        <p:txBody>
          <a:bodyPr wrap="square">
            <a:spAutoFit/>
          </a:bodyPr>
          <a:lstStyle/>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①</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input Embedding</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入力文章を</a:t>
            </a:r>
            <a:r>
              <a:rPr lang="ja-JP" altLang="en-US" sz="1200" dirty="0">
                <a:solidFill>
                  <a:srgbClr val="000000"/>
                </a:solidFill>
                <a:latin typeface="BIZ UDPゴシック" panose="020B0400000000000000" pitchFamily="50" charset="-128"/>
                <a:ea typeface="BIZ UDPゴシック" panose="020B0400000000000000" pitchFamily="50" charset="-128"/>
              </a:rPr>
              <a:t>デジタル化し</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圧縮</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1" u="sng" dirty="0">
                <a:solidFill>
                  <a:srgbClr val="C00000"/>
                </a:solidFill>
                <a:latin typeface="BIZ UDPゴシック" panose="020B0400000000000000" pitchFamily="50" charset="-128"/>
                <a:ea typeface="BIZ UDPゴシック" panose="020B0400000000000000" pitchFamily="50" charset="-128"/>
              </a:rPr>
              <a:t>②</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Position Encoding</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入力の位置情報を付加</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③</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Multi-Head Attention</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200" dirty="0">
                <a:solidFill>
                  <a:srgbClr val="000000"/>
                </a:solidFill>
                <a:latin typeface="BIZ UDPゴシック" panose="020B0400000000000000" pitchFamily="50" charset="-128"/>
                <a:ea typeface="BIZ UDPゴシック" panose="020B0400000000000000" pitchFamily="50" charset="-128"/>
              </a:rPr>
              <a:t>層とも呼ばれ、</a:t>
            </a:r>
            <a:r>
              <a:rPr lang="en-US" altLang="ja-JP" sz="1200" dirty="0">
                <a:solidFill>
                  <a:srgbClr val="000000"/>
                </a:solidFill>
                <a:latin typeface="BIZ UDPゴシック" panose="020B0400000000000000" pitchFamily="50" charset="-128"/>
                <a:ea typeface="BIZ UDPゴシック" panose="020B0400000000000000" pitchFamily="50" charset="-128"/>
              </a:rPr>
              <a:t>Transformer</a:t>
            </a:r>
            <a:r>
              <a:rPr lang="ja-JP" altLang="en-US" sz="1200" dirty="0">
                <a:solidFill>
                  <a:srgbClr val="000000"/>
                </a:solidFill>
                <a:latin typeface="BIZ UDPゴシック" panose="020B0400000000000000" pitchFamily="50" charset="-128"/>
                <a:ea typeface="BIZ UDPゴシック" panose="020B0400000000000000" pitchFamily="50" charset="-128"/>
              </a:rPr>
              <a:t>の核心部分。ここでは</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単語だけを使って単語間の関連度をスコア化し、複数個並列処理を行う。</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41567AF1-B9E4-40BB-8399-6C8F3D474984}"/>
              </a:ext>
            </a:extLst>
          </p:cNvPr>
          <p:cNvSpPr txBox="1"/>
          <p:nvPr/>
        </p:nvSpPr>
        <p:spPr>
          <a:xfrm>
            <a:off x="4449512" y="5289847"/>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①</a:t>
            </a:r>
          </a:p>
        </p:txBody>
      </p:sp>
      <p:sp>
        <p:nvSpPr>
          <p:cNvPr id="15" name="テキスト ボックス 14">
            <a:extLst>
              <a:ext uri="{FF2B5EF4-FFF2-40B4-BE49-F238E27FC236}">
                <a16:creationId xmlns:a16="http://schemas.microsoft.com/office/drawing/2014/main" id="{17DC03AC-1D19-497F-B167-029009EAFF90}"/>
              </a:ext>
            </a:extLst>
          </p:cNvPr>
          <p:cNvSpPr txBox="1"/>
          <p:nvPr/>
        </p:nvSpPr>
        <p:spPr>
          <a:xfrm>
            <a:off x="3738780" y="4852147"/>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②</a:t>
            </a:r>
          </a:p>
        </p:txBody>
      </p:sp>
      <p:sp>
        <p:nvSpPr>
          <p:cNvPr id="16" name="テキスト ボックス 15">
            <a:extLst>
              <a:ext uri="{FF2B5EF4-FFF2-40B4-BE49-F238E27FC236}">
                <a16:creationId xmlns:a16="http://schemas.microsoft.com/office/drawing/2014/main" id="{588D33A8-D13D-441A-9930-86C0BACA4FE8}"/>
              </a:ext>
            </a:extLst>
          </p:cNvPr>
          <p:cNvSpPr txBox="1"/>
          <p:nvPr/>
        </p:nvSpPr>
        <p:spPr>
          <a:xfrm>
            <a:off x="4554904" y="4091026"/>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③</a:t>
            </a:r>
          </a:p>
        </p:txBody>
      </p:sp>
      <p:sp>
        <p:nvSpPr>
          <p:cNvPr id="17" name="テキスト ボックス 16">
            <a:extLst>
              <a:ext uri="{FF2B5EF4-FFF2-40B4-BE49-F238E27FC236}">
                <a16:creationId xmlns:a16="http://schemas.microsoft.com/office/drawing/2014/main" id="{41DD08AE-C847-4833-BB90-B0A6B361F48D}"/>
              </a:ext>
            </a:extLst>
          </p:cNvPr>
          <p:cNvSpPr txBox="1"/>
          <p:nvPr/>
        </p:nvSpPr>
        <p:spPr>
          <a:xfrm>
            <a:off x="4554904" y="3141500"/>
            <a:ext cx="504202" cy="369332"/>
          </a:xfrm>
          <a:prstGeom prst="rect">
            <a:avLst/>
          </a:prstGeom>
          <a:noFill/>
        </p:spPr>
        <p:txBody>
          <a:bodyPr wrap="square" rtlCol="0">
            <a:spAutoFit/>
          </a:bodyPr>
          <a:lstStyle/>
          <a:p>
            <a:pPr algn="ctr"/>
            <a:r>
              <a:rPr lang="ja-JP" altLang="en-US" b="1" dirty="0">
                <a:solidFill>
                  <a:srgbClr val="C00000"/>
                </a:solidFill>
                <a:latin typeface="Cooper Black" panose="0208090404030B020404" pitchFamily="18" charset="0"/>
                <a:ea typeface="BIZ UDPゴシック" panose="020B0400000000000000" pitchFamily="50" charset="-128"/>
              </a:rPr>
              <a:t>④</a:t>
            </a:r>
            <a:endParaRPr kumimoji="1" lang="ja-JP" altLang="en-US" b="1" dirty="0">
              <a:solidFill>
                <a:srgbClr val="C00000"/>
              </a:solidFill>
              <a:latin typeface="Cooper Black" panose="0208090404030B020404" pitchFamily="18" charset="0"/>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3B95F504-D539-4DE9-94F8-75A2B5CEC545}"/>
              </a:ext>
            </a:extLst>
          </p:cNvPr>
          <p:cNvSpPr txBox="1"/>
          <p:nvPr/>
        </p:nvSpPr>
        <p:spPr>
          <a:xfrm>
            <a:off x="4580542" y="3656701"/>
            <a:ext cx="504202" cy="307777"/>
          </a:xfrm>
          <a:prstGeom prst="rect">
            <a:avLst/>
          </a:prstGeom>
          <a:noFill/>
        </p:spPr>
        <p:txBody>
          <a:bodyPr wrap="square" rtlCol="0">
            <a:spAutoFit/>
          </a:bodyPr>
          <a:lstStyle/>
          <a:p>
            <a:pPr algn="ctr"/>
            <a:r>
              <a:rPr lang="ja-JP" altLang="en-US" sz="1400" b="1" dirty="0">
                <a:solidFill>
                  <a:srgbClr val="C00000"/>
                </a:solidFill>
                <a:latin typeface="Cooper Black" panose="0208090404030B020404" pitchFamily="18" charset="0"/>
                <a:ea typeface="BIZ UDPゴシック" panose="020B0400000000000000" pitchFamily="50" charset="-128"/>
              </a:rPr>
              <a:t>⑤</a:t>
            </a:r>
            <a:endParaRPr kumimoji="1" lang="ja-JP" altLang="en-US" sz="1400" b="1" dirty="0">
              <a:solidFill>
                <a:srgbClr val="C00000"/>
              </a:solidFill>
              <a:latin typeface="Cooper Black" panose="0208090404030B020404" pitchFamily="18" charset="0"/>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1B3188C9-20A3-4076-84F1-AC584A66BD50}"/>
              </a:ext>
            </a:extLst>
          </p:cNvPr>
          <p:cNvSpPr txBox="1"/>
          <p:nvPr/>
        </p:nvSpPr>
        <p:spPr>
          <a:xfrm>
            <a:off x="4759473" y="2671684"/>
            <a:ext cx="504202" cy="307777"/>
          </a:xfrm>
          <a:prstGeom prst="rect">
            <a:avLst/>
          </a:prstGeom>
          <a:noFill/>
        </p:spPr>
        <p:txBody>
          <a:bodyPr wrap="square" rtlCol="0">
            <a:spAutoFit/>
          </a:bodyPr>
          <a:lstStyle/>
          <a:p>
            <a:pPr algn="ctr"/>
            <a:r>
              <a:rPr lang="ja-JP" altLang="en-US" sz="1400" b="1" dirty="0">
                <a:solidFill>
                  <a:srgbClr val="C00000"/>
                </a:solidFill>
                <a:latin typeface="Cooper Black" panose="0208090404030B020404" pitchFamily="18" charset="0"/>
                <a:ea typeface="BIZ UDPゴシック" panose="020B0400000000000000" pitchFamily="50" charset="-128"/>
              </a:rPr>
              <a:t>⑤</a:t>
            </a:r>
            <a:endParaRPr kumimoji="1" lang="ja-JP" altLang="en-US" sz="1400" b="1" dirty="0">
              <a:solidFill>
                <a:srgbClr val="C00000"/>
              </a:solidFill>
              <a:latin typeface="Cooper Black" panose="0208090404030B020404" pitchFamily="18" charset="0"/>
              <a:ea typeface="BIZ UDPゴシック" panose="020B0400000000000000" pitchFamily="50" charset="-128"/>
            </a:endParaRPr>
          </a:p>
        </p:txBody>
      </p:sp>
      <p:sp>
        <p:nvSpPr>
          <p:cNvPr id="20" name="AutoShape 2" descr="TransformerのSelf-Attentionの仕組み">
            <a:extLst>
              <a:ext uri="{FF2B5EF4-FFF2-40B4-BE49-F238E27FC236}">
                <a16:creationId xmlns:a16="http://schemas.microsoft.com/office/drawing/2014/main" id="{7A04DDD0-74C1-4774-BE88-B9C07436E1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7B16F293-2BB8-47E5-9F92-B9D63A3C186B}"/>
              </a:ext>
            </a:extLst>
          </p:cNvPr>
          <p:cNvPicPr>
            <a:picLocks noChangeAspect="1"/>
          </p:cNvPicPr>
          <p:nvPr/>
        </p:nvPicPr>
        <p:blipFill>
          <a:blip r:embed="rId4"/>
          <a:stretch>
            <a:fillRect/>
          </a:stretch>
        </p:blipFill>
        <p:spPr>
          <a:xfrm>
            <a:off x="562418" y="2256365"/>
            <a:ext cx="3112127" cy="2941209"/>
          </a:xfrm>
          <a:prstGeom prst="rect">
            <a:avLst/>
          </a:prstGeom>
        </p:spPr>
      </p:pic>
      <p:sp>
        <p:nvSpPr>
          <p:cNvPr id="23" name="テキスト ボックス 22">
            <a:extLst>
              <a:ext uri="{FF2B5EF4-FFF2-40B4-BE49-F238E27FC236}">
                <a16:creationId xmlns:a16="http://schemas.microsoft.com/office/drawing/2014/main" id="{9E1DDF95-A5B5-42D2-8C44-7A4D672D4ED6}"/>
              </a:ext>
            </a:extLst>
          </p:cNvPr>
          <p:cNvSpPr txBox="1"/>
          <p:nvPr/>
        </p:nvSpPr>
        <p:spPr>
          <a:xfrm>
            <a:off x="254767" y="5119040"/>
            <a:ext cx="3547922" cy="1569660"/>
          </a:xfrm>
          <a:prstGeom prst="rect">
            <a:avLst/>
          </a:prstGeom>
          <a:noFill/>
        </p:spPr>
        <p:txBody>
          <a:bodyPr wrap="square">
            <a:spAutoFit/>
          </a:bodyPr>
          <a:lstStyle/>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④</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Feed-Forward</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正しくは、</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Position-wise Feed-Forward Network</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層。文中の単語ごとに独立して順伝搬ネットワークを構築。</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dirty="0">
              <a:solidFill>
                <a:srgbClr val="000000"/>
              </a:solidFill>
              <a:latin typeface="BIZ UDPゴシック" panose="020B0400000000000000" pitchFamily="50" charset="-128"/>
              <a:ea typeface="BIZ UDPゴシック" panose="020B0400000000000000" pitchFamily="50" charset="-128"/>
            </a:endParaRPr>
          </a:p>
          <a:p>
            <a:r>
              <a:rPr lang="ja-JP" altLang="en-US" sz="1200" b="1" u="sng" dirty="0">
                <a:solidFill>
                  <a:srgbClr val="C00000"/>
                </a:solidFill>
                <a:latin typeface="BIZ UDPゴシック" panose="020B0400000000000000" pitchFamily="50" charset="-128"/>
                <a:ea typeface="BIZ UDPゴシック" panose="020B0400000000000000" pitchFamily="50" charset="-128"/>
              </a:rPr>
              <a:t>⑤</a:t>
            </a:r>
            <a:r>
              <a:rPr lang="en-US" altLang="ja-JP" sz="1200" b="1" u="sng" dirty="0">
                <a:solidFill>
                  <a:srgbClr val="000000"/>
                </a:solidFill>
                <a:latin typeface="BIZ UDPゴシック" panose="020B0400000000000000" pitchFamily="50" charset="-128"/>
                <a:ea typeface="BIZ UDPゴシック" panose="020B0400000000000000" pitchFamily="50" charset="-128"/>
              </a:rPr>
              <a:t>Add</a:t>
            </a:r>
            <a:r>
              <a:rPr lang="ja-JP" altLang="en-US" sz="1200" b="1" u="sng" dirty="0">
                <a:solidFill>
                  <a:srgbClr val="000000"/>
                </a:solidFill>
                <a:latin typeface="BIZ UDPゴシック" panose="020B0400000000000000" pitchFamily="50" charset="-128"/>
                <a:ea typeface="BIZ UDPゴシック" panose="020B0400000000000000" pitchFamily="50" charset="-128"/>
              </a:rPr>
              <a:t>＆</a:t>
            </a:r>
            <a:r>
              <a:rPr lang="en-US" altLang="ja-JP" sz="1200" b="1" u="sng" dirty="0">
                <a:solidFill>
                  <a:srgbClr val="000000"/>
                </a:solidFill>
                <a:latin typeface="BIZ UDPゴシック" panose="020B0400000000000000" pitchFamily="50" charset="-128"/>
                <a:ea typeface="BIZ UDPゴシック" panose="020B0400000000000000" pitchFamily="50" charset="-128"/>
              </a:rPr>
              <a:t>Norm</a:t>
            </a:r>
            <a:r>
              <a:rPr lang="ja-JP" altLang="en-US" sz="1200" b="1" u="sng" dirty="0">
                <a:solidFill>
                  <a:srgbClr val="000000"/>
                </a:solidFill>
                <a:latin typeface="BIZ UDPゴシック" panose="020B0400000000000000" pitchFamily="50" charset="-128"/>
                <a:ea typeface="BIZ UDPゴシック" panose="020B0400000000000000" pitchFamily="50" charset="-128"/>
              </a:rPr>
              <a:t>層</a:t>
            </a:r>
            <a:endParaRPr lang="en-US" altLang="ja-JP" sz="1200" b="1" u="sng" dirty="0">
              <a:solidFill>
                <a:srgbClr val="000000"/>
              </a:solidFill>
              <a:latin typeface="BIZ UDPゴシック" panose="020B0400000000000000" pitchFamily="50" charset="-128"/>
              <a:ea typeface="BIZ UDPゴシック" panose="020B0400000000000000" pitchFamily="50" charset="-128"/>
            </a:endParaRPr>
          </a:p>
          <a:p>
            <a:r>
              <a:rPr lang="ja-JP" altLang="en-US" sz="1200" dirty="0">
                <a:solidFill>
                  <a:srgbClr val="000000"/>
                </a:solidFill>
                <a:latin typeface="BIZ UDPゴシック" panose="020B0400000000000000" pitchFamily="50" charset="-128"/>
                <a:ea typeface="BIZ UDPゴシック" panose="020B0400000000000000" pitchFamily="50" charset="-128"/>
              </a:rPr>
              <a:t>③と④の処理</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後には残差接続と正規化処理（</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Add &amp; Norm</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層）を行う。</a:t>
            </a:r>
            <a:endParaRPr lang="ja-JP" altLang="en-US" sz="12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41583CCC-532F-4EA8-A334-B3C8C07D5B90}"/>
              </a:ext>
            </a:extLst>
          </p:cNvPr>
          <p:cNvSpPr txBox="1"/>
          <p:nvPr/>
        </p:nvSpPr>
        <p:spPr>
          <a:xfrm>
            <a:off x="8111381" y="769948"/>
            <a:ext cx="3939602" cy="4293483"/>
          </a:xfrm>
          <a:custGeom>
            <a:avLst/>
            <a:gdLst>
              <a:gd name="connsiteX0" fmla="*/ 0 w 3939602"/>
              <a:gd name="connsiteY0" fmla="*/ 0 h 4293483"/>
              <a:gd name="connsiteX1" fmla="*/ 484008 w 3939602"/>
              <a:gd name="connsiteY1" fmla="*/ 0 h 4293483"/>
              <a:gd name="connsiteX2" fmla="*/ 928620 w 3939602"/>
              <a:gd name="connsiteY2" fmla="*/ 0 h 4293483"/>
              <a:gd name="connsiteX3" fmla="*/ 1412629 w 3939602"/>
              <a:gd name="connsiteY3" fmla="*/ 0 h 4293483"/>
              <a:gd name="connsiteX4" fmla="*/ 1857241 w 3939602"/>
              <a:gd name="connsiteY4" fmla="*/ 0 h 4293483"/>
              <a:gd name="connsiteX5" fmla="*/ 2420041 w 3939602"/>
              <a:gd name="connsiteY5" fmla="*/ 0 h 4293483"/>
              <a:gd name="connsiteX6" fmla="*/ 2982842 w 3939602"/>
              <a:gd name="connsiteY6" fmla="*/ 0 h 4293483"/>
              <a:gd name="connsiteX7" fmla="*/ 3939602 w 3939602"/>
              <a:gd name="connsiteY7" fmla="*/ 0 h 4293483"/>
              <a:gd name="connsiteX8" fmla="*/ 3939602 w 3939602"/>
              <a:gd name="connsiteY8" fmla="*/ 579620 h 4293483"/>
              <a:gd name="connsiteX9" fmla="*/ 3939602 w 3939602"/>
              <a:gd name="connsiteY9" fmla="*/ 987501 h 4293483"/>
              <a:gd name="connsiteX10" fmla="*/ 3939602 w 3939602"/>
              <a:gd name="connsiteY10" fmla="*/ 1524186 h 4293483"/>
              <a:gd name="connsiteX11" fmla="*/ 3939602 w 3939602"/>
              <a:gd name="connsiteY11" fmla="*/ 1932067 h 4293483"/>
              <a:gd name="connsiteX12" fmla="*/ 3939602 w 3939602"/>
              <a:gd name="connsiteY12" fmla="*/ 2339948 h 4293483"/>
              <a:gd name="connsiteX13" fmla="*/ 3939602 w 3939602"/>
              <a:gd name="connsiteY13" fmla="*/ 2876634 h 4293483"/>
              <a:gd name="connsiteX14" fmla="*/ 3939602 w 3939602"/>
              <a:gd name="connsiteY14" fmla="*/ 3456254 h 4293483"/>
              <a:gd name="connsiteX15" fmla="*/ 3939602 w 3939602"/>
              <a:gd name="connsiteY15" fmla="*/ 4293483 h 4293483"/>
              <a:gd name="connsiteX16" fmla="*/ 3298010 w 3939602"/>
              <a:gd name="connsiteY16" fmla="*/ 4293483 h 4293483"/>
              <a:gd name="connsiteX17" fmla="*/ 2695813 w 3939602"/>
              <a:gd name="connsiteY17" fmla="*/ 4293483 h 4293483"/>
              <a:gd name="connsiteX18" fmla="*/ 2211805 w 3939602"/>
              <a:gd name="connsiteY18" fmla="*/ 4293483 h 4293483"/>
              <a:gd name="connsiteX19" fmla="*/ 1727797 w 3939602"/>
              <a:gd name="connsiteY19" fmla="*/ 4293483 h 4293483"/>
              <a:gd name="connsiteX20" fmla="*/ 1125601 w 3939602"/>
              <a:gd name="connsiteY20" fmla="*/ 4293483 h 4293483"/>
              <a:gd name="connsiteX21" fmla="*/ 641592 w 3939602"/>
              <a:gd name="connsiteY21" fmla="*/ 4293483 h 4293483"/>
              <a:gd name="connsiteX22" fmla="*/ 0 w 3939602"/>
              <a:gd name="connsiteY22" fmla="*/ 4293483 h 4293483"/>
              <a:gd name="connsiteX23" fmla="*/ 0 w 3939602"/>
              <a:gd name="connsiteY23" fmla="*/ 3885602 h 4293483"/>
              <a:gd name="connsiteX24" fmla="*/ 0 w 3939602"/>
              <a:gd name="connsiteY24" fmla="*/ 3263047 h 4293483"/>
              <a:gd name="connsiteX25" fmla="*/ 0 w 3939602"/>
              <a:gd name="connsiteY25" fmla="*/ 2855166 h 4293483"/>
              <a:gd name="connsiteX26" fmla="*/ 0 w 3939602"/>
              <a:gd name="connsiteY26" fmla="*/ 2404350 h 4293483"/>
              <a:gd name="connsiteX27" fmla="*/ 0 w 3939602"/>
              <a:gd name="connsiteY27" fmla="*/ 1953535 h 4293483"/>
              <a:gd name="connsiteX28" fmla="*/ 0 w 3939602"/>
              <a:gd name="connsiteY28" fmla="*/ 1330980 h 4293483"/>
              <a:gd name="connsiteX29" fmla="*/ 0 w 3939602"/>
              <a:gd name="connsiteY29" fmla="*/ 708425 h 4293483"/>
              <a:gd name="connsiteX30" fmla="*/ 0 w 3939602"/>
              <a:gd name="connsiteY30" fmla="*/ 0 h 429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9602" h="4293483" extrusionOk="0">
                <a:moveTo>
                  <a:pt x="0" y="0"/>
                </a:moveTo>
                <a:cubicBezTo>
                  <a:pt x="209315" y="-4199"/>
                  <a:pt x="382119" y="56427"/>
                  <a:pt x="484008" y="0"/>
                </a:cubicBezTo>
                <a:cubicBezTo>
                  <a:pt x="585897" y="-56427"/>
                  <a:pt x="752033" y="12186"/>
                  <a:pt x="928620" y="0"/>
                </a:cubicBezTo>
                <a:cubicBezTo>
                  <a:pt x="1105207" y="-12186"/>
                  <a:pt x="1198126" y="22274"/>
                  <a:pt x="1412629" y="0"/>
                </a:cubicBezTo>
                <a:cubicBezTo>
                  <a:pt x="1627132" y="-22274"/>
                  <a:pt x="1692718" y="29736"/>
                  <a:pt x="1857241" y="0"/>
                </a:cubicBezTo>
                <a:cubicBezTo>
                  <a:pt x="2021764" y="-29736"/>
                  <a:pt x="2153055" y="47037"/>
                  <a:pt x="2420041" y="0"/>
                </a:cubicBezTo>
                <a:cubicBezTo>
                  <a:pt x="2687027" y="-47037"/>
                  <a:pt x="2783091" y="40891"/>
                  <a:pt x="2982842" y="0"/>
                </a:cubicBezTo>
                <a:cubicBezTo>
                  <a:pt x="3182593" y="-40891"/>
                  <a:pt x="3725414" y="80051"/>
                  <a:pt x="3939602" y="0"/>
                </a:cubicBezTo>
                <a:cubicBezTo>
                  <a:pt x="4007257" y="134624"/>
                  <a:pt x="3884151" y="448528"/>
                  <a:pt x="3939602" y="579620"/>
                </a:cubicBezTo>
                <a:cubicBezTo>
                  <a:pt x="3995053" y="710712"/>
                  <a:pt x="3906458" y="869989"/>
                  <a:pt x="3939602" y="987501"/>
                </a:cubicBezTo>
                <a:cubicBezTo>
                  <a:pt x="3972746" y="1105013"/>
                  <a:pt x="3882332" y="1390289"/>
                  <a:pt x="3939602" y="1524186"/>
                </a:cubicBezTo>
                <a:cubicBezTo>
                  <a:pt x="3996872" y="1658083"/>
                  <a:pt x="3895032" y="1809674"/>
                  <a:pt x="3939602" y="1932067"/>
                </a:cubicBezTo>
                <a:cubicBezTo>
                  <a:pt x="3984172" y="2054460"/>
                  <a:pt x="3938786" y="2182438"/>
                  <a:pt x="3939602" y="2339948"/>
                </a:cubicBezTo>
                <a:cubicBezTo>
                  <a:pt x="3940418" y="2497458"/>
                  <a:pt x="3888744" y="2655545"/>
                  <a:pt x="3939602" y="2876634"/>
                </a:cubicBezTo>
                <a:cubicBezTo>
                  <a:pt x="3990460" y="3097723"/>
                  <a:pt x="3888374" y="3296982"/>
                  <a:pt x="3939602" y="3456254"/>
                </a:cubicBezTo>
                <a:cubicBezTo>
                  <a:pt x="3990830" y="3615526"/>
                  <a:pt x="3903644" y="4050833"/>
                  <a:pt x="3939602" y="4293483"/>
                </a:cubicBezTo>
                <a:cubicBezTo>
                  <a:pt x="3636275" y="4309582"/>
                  <a:pt x="3614920" y="4231777"/>
                  <a:pt x="3298010" y="4293483"/>
                </a:cubicBezTo>
                <a:cubicBezTo>
                  <a:pt x="2981100" y="4355189"/>
                  <a:pt x="2994092" y="4247159"/>
                  <a:pt x="2695813" y="4293483"/>
                </a:cubicBezTo>
                <a:cubicBezTo>
                  <a:pt x="2397534" y="4339807"/>
                  <a:pt x="2440386" y="4291194"/>
                  <a:pt x="2211805" y="4293483"/>
                </a:cubicBezTo>
                <a:cubicBezTo>
                  <a:pt x="1983224" y="4295772"/>
                  <a:pt x="1948249" y="4260488"/>
                  <a:pt x="1727797" y="4293483"/>
                </a:cubicBezTo>
                <a:cubicBezTo>
                  <a:pt x="1507345" y="4326478"/>
                  <a:pt x="1295563" y="4226432"/>
                  <a:pt x="1125601" y="4293483"/>
                </a:cubicBezTo>
                <a:cubicBezTo>
                  <a:pt x="955639" y="4360534"/>
                  <a:pt x="843069" y="4263044"/>
                  <a:pt x="641592" y="4293483"/>
                </a:cubicBezTo>
                <a:cubicBezTo>
                  <a:pt x="440115" y="4323922"/>
                  <a:pt x="139299" y="4282829"/>
                  <a:pt x="0" y="4293483"/>
                </a:cubicBezTo>
                <a:cubicBezTo>
                  <a:pt x="-41796" y="4179930"/>
                  <a:pt x="151" y="3972139"/>
                  <a:pt x="0" y="3885602"/>
                </a:cubicBezTo>
                <a:cubicBezTo>
                  <a:pt x="-151" y="3799065"/>
                  <a:pt x="51194" y="3421173"/>
                  <a:pt x="0" y="3263047"/>
                </a:cubicBezTo>
                <a:cubicBezTo>
                  <a:pt x="-51194" y="3104922"/>
                  <a:pt x="2201" y="2937268"/>
                  <a:pt x="0" y="2855166"/>
                </a:cubicBezTo>
                <a:cubicBezTo>
                  <a:pt x="-2201" y="2773064"/>
                  <a:pt x="1274" y="2504926"/>
                  <a:pt x="0" y="2404350"/>
                </a:cubicBezTo>
                <a:cubicBezTo>
                  <a:pt x="-1274" y="2303774"/>
                  <a:pt x="35291" y="2125028"/>
                  <a:pt x="0" y="1953535"/>
                </a:cubicBezTo>
                <a:cubicBezTo>
                  <a:pt x="-35291" y="1782042"/>
                  <a:pt x="65969" y="1488836"/>
                  <a:pt x="0" y="1330980"/>
                </a:cubicBezTo>
                <a:cubicBezTo>
                  <a:pt x="-65969" y="1173124"/>
                  <a:pt x="40878" y="983754"/>
                  <a:pt x="0" y="708425"/>
                </a:cubicBezTo>
                <a:cubicBezTo>
                  <a:pt x="-40878" y="433096"/>
                  <a:pt x="25164" y="225023"/>
                  <a:pt x="0" y="0"/>
                </a:cubicBezTo>
                <a:close/>
              </a:path>
            </a:pathLst>
          </a:custGeom>
          <a:noFill/>
          <a:ln w="38100">
            <a:solidFill>
              <a:schemeClr val="bg1">
                <a:lumMod val="65000"/>
              </a:schemeClr>
            </a:solidFill>
            <a:extLst>
              <a:ext uri="{C807C97D-BFC1-408E-A445-0C87EB9F89A2}">
                <ask:lineSketchStyleProps xmlns:ask="http://schemas.microsoft.com/office/drawing/2018/sketchyshapes" sd="1684927099">
                  <a:prstGeom prst="rect">
                    <a:avLst/>
                  </a:prstGeom>
                  <ask:type>
                    <ask:lineSketchScribble/>
                  </ask:type>
                </ask:lineSketchStyleProps>
              </a:ext>
            </a:extLst>
          </a:ln>
        </p:spPr>
        <p:txBody>
          <a:bodyPr wrap="square">
            <a:spAutoFit/>
          </a:bodyPr>
          <a:lstStyle/>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エンコーダから入力されたベクトルを、</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Query</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Key</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Value</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の</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3</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つのベクトルに変換。</a:t>
            </a:r>
            <a:endParaRPr lang="en-US" altLang="ja-JP" sz="1050" b="1"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入力文の各単語を実数ベクトルに変換。</a:t>
            </a:r>
            <a:br>
              <a:rPr lang="ja-JP" altLang="en-US" sz="1050" b="0" i="0" dirty="0">
                <a:solidFill>
                  <a:srgbClr val="000000"/>
                </a:solidFill>
                <a:effectLst/>
                <a:latin typeface="BIZ UDPゴシック" panose="020B0400000000000000" pitchFamily="50" charset="-128"/>
                <a:ea typeface="BIZ UDPゴシック" panose="020B0400000000000000" pitchFamily="50" charset="-128"/>
              </a:rPr>
            </a:b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I love japan.</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I / love / </a:t>
            </a:r>
            <a:r>
              <a:rPr lang="en-US" altLang="ja-JP" sz="1050" dirty="0">
                <a:solidFill>
                  <a:srgbClr val="000000"/>
                </a:solidFill>
                <a:latin typeface="BIZ UDPゴシック" panose="020B0400000000000000" pitchFamily="50" charset="-128"/>
                <a:ea typeface="BIZ UDPゴシック" panose="020B0400000000000000" pitchFamily="50" charset="-128"/>
              </a:rPr>
              <a:t>japan</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」→イメージとしては、「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[0.10, 0.20, 0.30] / [0.40, 0.50, -0.60] / [0.70, -0.80, 0.90]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 という感じ。</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作成した</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3</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つのベクトルにより、入力文の各単語間の関連性を示すスコア（</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）を計算。</a:t>
            </a:r>
            <a:endParaRPr lang="en-US" altLang="ja-JP" sz="1050" b="1" i="0" dirty="0">
              <a:solidFill>
                <a:srgbClr val="000000"/>
              </a:solidFill>
              <a:effectLst/>
              <a:latin typeface="BIZ UDPゴシック" panose="020B0400000000000000" pitchFamily="50" charset="-128"/>
              <a:ea typeface="BIZ UDPゴシック" panose="020B0400000000000000" pitchFamily="50" charset="-128"/>
            </a:endParaRPr>
          </a:p>
          <a:p>
            <a:pPr marL="265113" indent="-265113"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　①</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 入力文の各単語が、アテンション（焦点）している単語に対してスコアリングする。 </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marL="265113" indent="-265113"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　②このス</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コアは、特定の位置で単語をエンコードする際、他の単語にどれだけアテンションするかを決定。このスコアは、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Query</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と単語の</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Key</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の内積で算出。</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marL="85725" indent="-85725" algn="l" fontAlgn="base"/>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４．各出力ベクトル値にソフトマック（</a:t>
            </a:r>
            <a:r>
              <a:rPr lang="en-US" altLang="ja-JP" sz="1050" b="0" i="0" dirty="0" err="1">
                <a:solidFill>
                  <a:srgbClr val="000000"/>
                </a:solidFill>
                <a:effectLst/>
                <a:latin typeface="BIZ UDPゴシック" panose="020B0400000000000000" pitchFamily="50" charset="-128"/>
                <a:ea typeface="BIZ UDPゴシック" panose="020B0400000000000000" pitchFamily="50" charset="-128"/>
              </a:rPr>
              <a:t>softMax</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関数）スコアを掛け、アテンションする単語の値を変化させず、単語の関係性がない単語の係数（単語の関係性０</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１の係数に変換</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i="0" dirty="0">
                <a:solidFill>
                  <a:srgbClr val="000000"/>
                </a:solidFill>
                <a:effectLst/>
                <a:latin typeface="BIZ UDPゴシック" panose="020B0400000000000000" pitchFamily="50" charset="-128"/>
                <a:ea typeface="BIZ UDPゴシック" panose="020B0400000000000000" pitchFamily="50" charset="-128"/>
              </a:rPr>
              <a:t>を変える。</a:t>
            </a:r>
            <a:endParaRPr lang="en-US" altLang="ja-JP" sz="1050" i="0" dirty="0">
              <a:solidFill>
                <a:srgbClr val="000000"/>
              </a:solidFill>
              <a:effectLst/>
              <a:latin typeface="BIZ UDPゴシック" panose="020B0400000000000000" pitchFamily="50" charset="-128"/>
              <a:ea typeface="BIZ UDPゴシック" panose="020B0400000000000000" pitchFamily="50" charset="-128"/>
            </a:endParaRPr>
          </a:p>
          <a:p>
            <a:pPr algn="l" fontAlgn="base"/>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５．</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SoftMax</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関数で計算結果を合算</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して、単語の位置情報で順番を整えて、計算結果（データは行列）を出力する。</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endParaRPr lang="en-US" altLang="ja-JP" sz="1050" dirty="0">
              <a:solidFill>
                <a:srgbClr val="000000"/>
              </a:solidFill>
              <a:latin typeface="BIZ UDPゴシック" panose="020B0400000000000000" pitchFamily="50" charset="-128"/>
              <a:ea typeface="BIZ UDPゴシック" panose="020B0400000000000000" pitchFamily="50" charset="-128"/>
            </a:endParaRPr>
          </a:p>
          <a:p>
            <a:pPr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６．上記のプロセスを繰り返し</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各単語間の関連度スコアを算出しする。</a:t>
            </a:r>
            <a:r>
              <a:rPr lang="ja-JP" altLang="en-US" sz="1050" dirty="0">
                <a:solidFill>
                  <a:srgbClr val="000000"/>
                </a:solidFill>
                <a:latin typeface="BIZ UDPゴシック" panose="020B0400000000000000" pitchFamily="50" charset="-128"/>
                <a:ea typeface="BIZ UDPゴシック" panose="020B0400000000000000" pitchFamily="50" charset="-128"/>
              </a:rPr>
              <a:t>下記は、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（行列）の出力イメージ。</a:t>
            </a:r>
          </a:p>
        </p:txBody>
      </p:sp>
      <p:graphicFrame>
        <p:nvGraphicFramePr>
          <p:cNvPr id="28" name="表 27">
            <a:extLst>
              <a:ext uri="{FF2B5EF4-FFF2-40B4-BE49-F238E27FC236}">
                <a16:creationId xmlns:a16="http://schemas.microsoft.com/office/drawing/2014/main" id="{C7633167-C551-42F4-9C92-54E491056EF0}"/>
              </a:ext>
            </a:extLst>
          </p:cNvPr>
          <p:cNvGraphicFramePr>
            <a:graphicFrameLocks noGrp="1"/>
          </p:cNvGraphicFramePr>
          <p:nvPr>
            <p:extLst>
              <p:ext uri="{D42A27DB-BD31-4B8C-83A1-F6EECF244321}">
                <p14:modId xmlns:p14="http://schemas.microsoft.com/office/powerpoint/2010/main" val="3863891626"/>
              </p:ext>
            </p:extLst>
          </p:nvPr>
        </p:nvGraphicFramePr>
        <p:xfrm>
          <a:off x="8289420" y="5221479"/>
          <a:ext cx="3387872" cy="1478473"/>
        </p:xfrm>
        <a:graphic>
          <a:graphicData uri="http://schemas.openxmlformats.org/drawingml/2006/table">
            <a:tbl>
              <a:tblPr/>
              <a:tblGrid>
                <a:gridCol w="846968">
                  <a:extLst>
                    <a:ext uri="{9D8B030D-6E8A-4147-A177-3AD203B41FA5}">
                      <a16:colId xmlns:a16="http://schemas.microsoft.com/office/drawing/2014/main" val="2476175989"/>
                    </a:ext>
                  </a:extLst>
                </a:gridCol>
                <a:gridCol w="846968">
                  <a:extLst>
                    <a:ext uri="{9D8B030D-6E8A-4147-A177-3AD203B41FA5}">
                      <a16:colId xmlns:a16="http://schemas.microsoft.com/office/drawing/2014/main" val="4085118206"/>
                    </a:ext>
                  </a:extLst>
                </a:gridCol>
                <a:gridCol w="846968">
                  <a:extLst>
                    <a:ext uri="{9D8B030D-6E8A-4147-A177-3AD203B41FA5}">
                      <a16:colId xmlns:a16="http://schemas.microsoft.com/office/drawing/2014/main" val="3636169042"/>
                    </a:ext>
                  </a:extLst>
                </a:gridCol>
                <a:gridCol w="846968">
                  <a:extLst>
                    <a:ext uri="{9D8B030D-6E8A-4147-A177-3AD203B41FA5}">
                      <a16:colId xmlns:a16="http://schemas.microsoft.com/office/drawing/2014/main" val="1743474889"/>
                    </a:ext>
                  </a:extLst>
                </a:gridCol>
              </a:tblGrid>
              <a:tr h="0">
                <a:tc>
                  <a:txBody>
                    <a:bodyPr/>
                    <a:lstStyle/>
                    <a:p>
                      <a:pPr algn="ctr" fontAlgn="base"/>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fontAlgn="base"/>
                      <a:r>
                        <a:rPr lang="en-US" altLang="ja-JP" sz="1050" b="1" dirty="0">
                          <a:effectLst/>
                          <a:latin typeface="UD Digi Kyokasho NK-B" panose="02020700000000000000" pitchFamily="18" charset="-128"/>
                          <a:ea typeface="UD Digi Kyokasho NK-B" panose="02020700000000000000" pitchFamily="18" charset="-128"/>
                        </a:rPr>
                        <a:t>I</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sz="1050" dirty="0">
                          <a:effectLst/>
                          <a:latin typeface="UD Digi Kyokasho NK-B" panose="02020700000000000000" pitchFamily="18" charset="-128"/>
                          <a:ea typeface="UD Digi Kyokasho NK-B" panose="02020700000000000000" pitchFamily="18" charset="-128"/>
                        </a:rPr>
                        <a:t>like</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a:r>
                        <a:rPr kumimoji="1" lang="en-US" altLang="ja-JP" sz="1050" dirty="0">
                          <a:latin typeface="UD Digi Kyokasho NK-B" panose="02020700000000000000" pitchFamily="18" charset="-128"/>
                          <a:ea typeface="UD Digi Kyokasho NK-B" panose="02020700000000000000" pitchFamily="18" charset="-128"/>
                        </a:rPr>
                        <a:t>japan</a:t>
                      </a:r>
                      <a:endParaRPr kumimoji="1" lang="ja-JP" altLang="en-US" sz="1050" dirty="0">
                        <a:latin typeface="UD Digi Kyokasho NK-B" panose="02020700000000000000" pitchFamily="18" charset="-128"/>
                        <a:ea typeface="UD Digi Kyokasho NK-B" panose="02020700000000000000" pitchFamily="18" charset="-128"/>
                      </a:endParaRPr>
                    </a:p>
                  </a:txBody>
                  <a:tcPr anchor="ctr">
                    <a:lnL w="9525" cap="flat" cmpd="sng" algn="ctr">
                      <a:solidFill>
                        <a:srgbClr val="CCCCCC"/>
                      </a:solidFill>
                      <a:prstDash val="solid"/>
                      <a:round/>
                      <a:headEnd type="none" w="med" len="med"/>
                      <a:tailEnd type="none" w="med" len="med"/>
                    </a:lnL>
                    <a:lnB w="9525" cap="flat" cmpd="sng" algn="ctr">
                      <a:solidFill>
                        <a:srgbClr val="CCCCCC"/>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738315543"/>
                  </a:ext>
                </a:extLst>
              </a:tr>
              <a:tr h="278867">
                <a:tc>
                  <a:txBody>
                    <a:bodyPr/>
                    <a:lstStyle/>
                    <a:p>
                      <a:pPr algn="ctr" fontAlgn="base"/>
                      <a:r>
                        <a:rPr lang="en-US" sz="1050" b="1" dirty="0">
                          <a:effectLst/>
                          <a:latin typeface="UD Digi Kyokasho NK-B" panose="02020700000000000000" pitchFamily="18" charset="-128"/>
                          <a:ea typeface="UD Digi Kyokasho NK-B" panose="02020700000000000000" pitchFamily="18" charset="-128"/>
                        </a:rPr>
                        <a:t>I</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0.85</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0.05</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0.10</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1230031421"/>
                  </a:ext>
                </a:extLst>
              </a:tr>
              <a:tr h="278867">
                <a:tc>
                  <a:txBody>
                    <a:bodyPr/>
                    <a:lstStyle/>
                    <a:p>
                      <a:pPr algn="ctr" fontAlgn="base"/>
                      <a:r>
                        <a:rPr lang="en-US" sz="1050" b="1" dirty="0">
                          <a:effectLst/>
                          <a:latin typeface="UD Digi Kyokasho NK-B" panose="02020700000000000000" pitchFamily="18" charset="-128"/>
                          <a:ea typeface="UD Digi Kyokasho NK-B" panose="02020700000000000000" pitchFamily="18" charset="-128"/>
                        </a:rPr>
                        <a:t>like</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0.17</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0.14</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0.02</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1319498082"/>
                  </a:ext>
                </a:extLst>
              </a:tr>
              <a:tr h="411673">
                <a:tc>
                  <a:txBody>
                    <a:bodyPr/>
                    <a:lstStyle/>
                    <a:p>
                      <a:pPr algn="ctr" fontAlgn="base"/>
                      <a:r>
                        <a:rPr lang="en-US" sz="1050" dirty="0">
                          <a:effectLst/>
                          <a:latin typeface="UD Digi Kyokasho NK-B" panose="02020700000000000000" pitchFamily="18" charset="-128"/>
                          <a:ea typeface="UD Digi Kyokasho NK-B" panose="02020700000000000000" pitchFamily="18" charset="-128"/>
                        </a:rPr>
                        <a:t>japan</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0.89</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0.13</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0.79</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27624564"/>
                  </a:ext>
                </a:extLst>
              </a:tr>
            </a:tbl>
          </a:graphicData>
        </a:graphic>
      </p:graphicFrame>
      <p:cxnSp>
        <p:nvCxnSpPr>
          <p:cNvPr id="30" name="直線コネクタ 29">
            <a:extLst>
              <a:ext uri="{FF2B5EF4-FFF2-40B4-BE49-F238E27FC236}">
                <a16:creationId xmlns:a16="http://schemas.microsoft.com/office/drawing/2014/main" id="{1C5B67C9-B21F-463A-B94F-F9E0F722D5E5}"/>
              </a:ext>
            </a:extLst>
          </p:cNvPr>
          <p:cNvCxnSpPr>
            <a:cxnSpLocks/>
          </p:cNvCxnSpPr>
          <p:nvPr/>
        </p:nvCxnSpPr>
        <p:spPr>
          <a:xfrm flipH="1" flipV="1">
            <a:off x="8289420" y="5221479"/>
            <a:ext cx="828944" cy="333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92D0D69-17A3-46AD-B14E-7E4712C29F38}"/>
              </a:ext>
            </a:extLst>
          </p:cNvPr>
          <p:cNvSpPr txBox="1"/>
          <p:nvPr/>
        </p:nvSpPr>
        <p:spPr>
          <a:xfrm>
            <a:off x="9983356" y="158048"/>
            <a:ext cx="1617497" cy="369332"/>
          </a:xfrm>
          <a:prstGeom prst="rect">
            <a:avLst/>
          </a:prstGeom>
          <a:noFill/>
        </p:spPr>
        <p:txBody>
          <a:bodyPr wrap="square" rtlCol="0">
            <a:spAutoFit/>
          </a:bodyPr>
          <a:lstStyle/>
          <a:p>
            <a:pPr algn="ctr"/>
            <a:r>
              <a:rPr kumimoji="1" lang="ja-JP" altLang="en-US" b="1" dirty="0">
                <a:solidFill>
                  <a:schemeClr val="bg1">
                    <a:lumMod val="65000"/>
                  </a:schemeClr>
                </a:solidFill>
                <a:latin typeface="BIZ UDP明朝 Medium" panose="02020500000000000000" pitchFamily="18" charset="-128"/>
                <a:ea typeface="BIZ UDP明朝 Medium" panose="02020500000000000000" pitchFamily="18" charset="-128"/>
              </a:rPr>
              <a:t>参考</a:t>
            </a:r>
            <a:r>
              <a:rPr kumimoji="1" lang="en-US" altLang="ja-JP" b="1" dirty="0">
                <a:solidFill>
                  <a:schemeClr val="bg1">
                    <a:lumMod val="65000"/>
                  </a:schemeClr>
                </a:solidFill>
                <a:latin typeface="BIZ UDP明朝 Medium" panose="02020500000000000000" pitchFamily="18" charset="-128"/>
                <a:ea typeface="BIZ UDP明朝 Medium" panose="02020500000000000000" pitchFamily="18" charset="-128"/>
              </a:rPr>
              <a:t>Slide</a:t>
            </a:r>
            <a:endParaRPr kumimoji="1" lang="ja-JP" altLang="en-US" b="1" dirty="0">
              <a:solidFill>
                <a:schemeClr val="bg1">
                  <a:lumMod val="65000"/>
                </a:schemeClr>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24682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254E873E-91CD-4228-A72E-8E0825CF7305}"/>
              </a:ext>
            </a:extLst>
          </p:cNvPr>
          <p:cNvGrpSpPr/>
          <p:nvPr/>
        </p:nvGrpSpPr>
        <p:grpSpPr>
          <a:xfrm>
            <a:off x="648103" y="51912"/>
            <a:ext cx="11316009" cy="6830543"/>
            <a:chOff x="648103" y="51912"/>
            <a:chExt cx="11316009" cy="6830543"/>
          </a:xfrm>
        </p:grpSpPr>
        <p:pic>
          <p:nvPicPr>
            <p:cNvPr id="1026" name="Picture 2" descr="図 2：それぞれの構成要素">
              <a:extLst>
                <a:ext uri="{FF2B5EF4-FFF2-40B4-BE49-F238E27FC236}">
                  <a16:creationId xmlns:a16="http://schemas.microsoft.com/office/drawing/2014/main" id="{89589303-7F6F-88F3-F722-EE56D5587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0785" y="1019802"/>
              <a:ext cx="4397092" cy="5482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図 3：Embedding">
              <a:extLst>
                <a:ext uri="{FF2B5EF4-FFF2-40B4-BE49-F238E27FC236}">
                  <a16:creationId xmlns:a16="http://schemas.microsoft.com/office/drawing/2014/main" id="{75E639EF-E579-E04D-0F4D-D3AE6916A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04" y="51912"/>
              <a:ext cx="2936252" cy="16487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図 4：トランスフォーマーの注意機構">
              <a:extLst>
                <a:ext uri="{FF2B5EF4-FFF2-40B4-BE49-F238E27FC236}">
                  <a16:creationId xmlns:a16="http://schemas.microsoft.com/office/drawing/2014/main" id="{C62754FC-C83F-347A-EB01-4AC3FFDDA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04" y="1806398"/>
              <a:ext cx="2934356" cy="16487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図 5：縮小付き内積注意">
              <a:extLst>
                <a:ext uri="{FF2B5EF4-FFF2-40B4-BE49-F238E27FC236}">
                  <a16:creationId xmlns:a16="http://schemas.microsoft.com/office/drawing/2014/main" id="{FDAB5767-370D-7FA3-5AF7-199A5B1E4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3053" y="309115"/>
              <a:ext cx="3625932" cy="20325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図 6：Feed Forward Network">
              <a:extLst>
                <a:ext uri="{FF2B5EF4-FFF2-40B4-BE49-F238E27FC236}">
                  <a16:creationId xmlns:a16="http://schemas.microsoft.com/office/drawing/2014/main" id="{544F15D0-FB31-EB82-2DCD-BABBE73B16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03" y="3488822"/>
              <a:ext cx="2936251" cy="16487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図 7： Add &amp; Norm">
              <a:extLst>
                <a:ext uri="{FF2B5EF4-FFF2-40B4-BE49-F238E27FC236}">
                  <a16:creationId xmlns:a16="http://schemas.microsoft.com/office/drawing/2014/main" id="{7749A4D6-6F0F-7276-2CA9-3CA0166161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179" y="4718383"/>
              <a:ext cx="3625933" cy="20325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図 8：全結合層">
              <a:extLst>
                <a:ext uri="{FF2B5EF4-FFF2-40B4-BE49-F238E27FC236}">
                  <a16:creationId xmlns:a16="http://schemas.microsoft.com/office/drawing/2014/main" id="{7B1C2A3A-32EC-6467-C423-55ED0985FA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4485" y="2412747"/>
              <a:ext cx="3619627" cy="20325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図 9：Softmax">
              <a:extLst>
                <a:ext uri="{FF2B5EF4-FFF2-40B4-BE49-F238E27FC236}">
                  <a16:creationId xmlns:a16="http://schemas.microsoft.com/office/drawing/2014/main" id="{B3FD6D8A-11EA-5A7B-6F26-BF3ECFC6E6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103" y="5171245"/>
              <a:ext cx="2936250" cy="16487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0FC3CB6-0D17-553A-8D31-548EDD9DCEF1}"/>
                </a:ext>
              </a:extLst>
            </p:cNvPr>
            <p:cNvSpPr txBox="1"/>
            <p:nvPr/>
          </p:nvSpPr>
          <p:spPr>
            <a:xfrm>
              <a:off x="4307583" y="6620845"/>
              <a:ext cx="3307366" cy="261610"/>
            </a:xfrm>
            <a:prstGeom prst="rect">
              <a:avLst/>
            </a:prstGeom>
            <a:noFill/>
          </p:spPr>
          <p:txBody>
            <a:bodyPr wrap="square">
              <a:spAutoFit/>
            </a:bodyPr>
            <a:lstStyle/>
            <a:p>
              <a:pPr algn="ctr"/>
              <a:r>
                <a:rPr lang="en-US" altLang="ja-JP" sz="1050" dirty="0">
                  <a:solidFill>
                    <a:srgbClr val="C00000"/>
                  </a:solidFill>
                  <a:latin typeface="Yu Gothic UI Semibold" panose="020B0700000000000000" pitchFamily="50" charset="-128"/>
                  <a:ea typeface="Yu Gothic UI Semibold" panose="020B0700000000000000" pitchFamily="50" charset="-128"/>
                </a:rPr>
                <a:t>https://gdep-sol.co.jp/gpu-technology/no10/</a:t>
              </a:r>
              <a:endParaRPr lang="ja-JP" altLang="en-US" sz="1050" dirty="0">
                <a:solidFill>
                  <a:srgbClr val="C00000"/>
                </a:solidFill>
                <a:latin typeface="Yu Gothic UI Semibold" panose="020B0700000000000000" pitchFamily="50" charset="-128"/>
                <a:ea typeface="Yu Gothic UI Semibold" panose="020B0700000000000000" pitchFamily="50" charset="-128"/>
              </a:endParaRPr>
            </a:p>
          </p:txBody>
        </p:sp>
        <p:sp>
          <p:nvSpPr>
            <p:cNvPr id="11" name="正方形/長方形 10">
              <a:extLst>
                <a:ext uri="{FF2B5EF4-FFF2-40B4-BE49-F238E27FC236}">
                  <a16:creationId xmlns:a16="http://schemas.microsoft.com/office/drawing/2014/main" id="{7E2ADE0E-63C7-496D-A5A7-A8B998A0DBAE}"/>
                </a:ext>
              </a:extLst>
            </p:cNvPr>
            <p:cNvSpPr/>
            <p:nvPr/>
          </p:nvSpPr>
          <p:spPr>
            <a:xfrm>
              <a:off x="4615410" y="247752"/>
              <a:ext cx="2999539" cy="523220"/>
            </a:xfrm>
            <a:prstGeom prst="rect">
              <a:avLst/>
            </a:prstGeom>
          </p:spPr>
          <p:txBody>
            <a:bodyPr wrap="none">
              <a:spAutoFit/>
            </a:bodyPr>
            <a:lstStyle/>
            <a:p>
              <a:pPr algn="ctr"/>
              <a:r>
                <a:rPr lang="ja-JP" altLang="en-US" sz="2800" b="1" i="0" dirty="0">
                  <a:solidFill>
                    <a:srgbClr val="000000"/>
                  </a:solidFill>
                  <a:effectLst/>
                  <a:latin typeface="BIZ UDPゴシック" panose="020B0400000000000000" pitchFamily="50" charset="-128"/>
                  <a:ea typeface="BIZ UDPゴシック" panose="020B0400000000000000" pitchFamily="50" charset="-128"/>
                </a:rPr>
                <a:t>計算フロー概念図</a:t>
              </a:r>
              <a:endParaRPr lang="en-US" altLang="ja-JP" sz="2800" b="1" i="0" dirty="0">
                <a:solidFill>
                  <a:srgbClr val="000000"/>
                </a:solidFill>
                <a:effectLst/>
                <a:latin typeface="BIZ UDPゴシック" panose="020B0400000000000000" pitchFamily="50" charset="-128"/>
                <a:ea typeface="BIZ UDPゴシック" panose="020B0400000000000000" pitchFamily="50" charset="-128"/>
              </a:endParaRPr>
            </a:p>
          </p:txBody>
        </p:sp>
      </p:grpSp>
      <p:sp>
        <p:nvSpPr>
          <p:cNvPr id="3" name="テキスト ボックス 2">
            <a:extLst>
              <a:ext uri="{FF2B5EF4-FFF2-40B4-BE49-F238E27FC236}">
                <a16:creationId xmlns:a16="http://schemas.microsoft.com/office/drawing/2014/main" id="{62E188CB-CF9E-4832-81DA-9F960A96A782}"/>
              </a:ext>
            </a:extLst>
          </p:cNvPr>
          <p:cNvSpPr txBox="1"/>
          <p:nvPr/>
        </p:nvSpPr>
        <p:spPr>
          <a:xfrm>
            <a:off x="4478503" y="0"/>
            <a:ext cx="3238353" cy="369332"/>
          </a:xfrm>
          <a:prstGeom prst="rect">
            <a:avLst/>
          </a:prstGeom>
          <a:noFill/>
        </p:spPr>
        <p:txBody>
          <a:bodyPr wrap="square" rtlCol="0">
            <a:spAutoFit/>
          </a:bodyPr>
          <a:lstStyle/>
          <a:p>
            <a:pPr algn="ctr"/>
            <a:r>
              <a:rPr kumimoji="1" lang="ja-JP" altLang="en-US" b="1" dirty="0">
                <a:solidFill>
                  <a:schemeClr val="bg1">
                    <a:lumMod val="65000"/>
                  </a:schemeClr>
                </a:solidFill>
                <a:latin typeface="BIZ UDP明朝 Medium" panose="02020500000000000000" pitchFamily="18" charset="-128"/>
                <a:ea typeface="BIZ UDP明朝 Medium" panose="02020500000000000000" pitchFamily="18" charset="-128"/>
              </a:rPr>
              <a:t>参考</a:t>
            </a:r>
            <a:r>
              <a:rPr kumimoji="1" lang="en-US" altLang="ja-JP" b="1" dirty="0">
                <a:solidFill>
                  <a:schemeClr val="bg1">
                    <a:lumMod val="65000"/>
                  </a:schemeClr>
                </a:solidFill>
                <a:latin typeface="BIZ UDP明朝 Medium" panose="02020500000000000000" pitchFamily="18" charset="-128"/>
                <a:ea typeface="BIZ UDP明朝 Medium" panose="02020500000000000000" pitchFamily="18" charset="-128"/>
              </a:rPr>
              <a:t>Slide</a:t>
            </a:r>
            <a:endParaRPr kumimoji="1" lang="ja-JP" altLang="en-US" b="1" dirty="0">
              <a:solidFill>
                <a:schemeClr val="bg1">
                  <a:lumMod val="65000"/>
                </a:schemeClr>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13840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線コネクタ 34">
            <a:extLst>
              <a:ext uri="{FF2B5EF4-FFF2-40B4-BE49-F238E27FC236}">
                <a16:creationId xmlns:a16="http://schemas.microsoft.com/office/drawing/2014/main" id="{BD53E978-7872-82F4-8C6C-D65ED7293E3C}"/>
              </a:ext>
            </a:extLst>
          </p:cNvPr>
          <p:cNvCxnSpPr/>
          <p:nvPr/>
        </p:nvCxnSpPr>
        <p:spPr>
          <a:xfrm>
            <a:off x="2605635" y="2152481"/>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B7C45E9-3CB4-9174-D251-151CA8A98113}"/>
              </a:ext>
            </a:extLst>
          </p:cNvPr>
          <p:cNvCxnSpPr/>
          <p:nvPr/>
        </p:nvCxnSpPr>
        <p:spPr>
          <a:xfrm>
            <a:off x="2605635" y="3115434"/>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F7B841F-C6F3-DFEC-4D41-82EFE9A0D59A}"/>
              </a:ext>
            </a:extLst>
          </p:cNvPr>
          <p:cNvCxnSpPr/>
          <p:nvPr/>
        </p:nvCxnSpPr>
        <p:spPr>
          <a:xfrm>
            <a:off x="2597543" y="4005557"/>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7880B40-D509-57A6-2ECB-47CE02350093}"/>
              </a:ext>
            </a:extLst>
          </p:cNvPr>
          <p:cNvCxnSpPr/>
          <p:nvPr/>
        </p:nvCxnSpPr>
        <p:spPr>
          <a:xfrm>
            <a:off x="2597543" y="4968510"/>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A663FE46-FE5D-CB27-74E4-80322D7DC273}"/>
              </a:ext>
            </a:extLst>
          </p:cNvPr>
          <p:cNvSpPr txBox="1"/>
          <p:nvPr/>
        </p:nvSpPr>
        <p:spPr>
          <a:xfrm>
            <a:off x="2064818" y="4783844"/>
            <a:ext cx="639270" cy="369332"/>
          </a:xfrm>
          <a:prstGeom prst="rect">
            <a:avLst/>
          </a:prstGeom>
          <a:noFill/>
        </p:spPr>
        <p:txBody>
          <a:bodyPr wrap="square" rtlCol="0">
            <a:spAutoFit/>
          </a:bodyPr>
          <a:lstStyle/>
          <a:p>
            <a:pPr algn="ctr"/>
            <a:r>
              <a:rPr kumimoji="1" lang="ja-JP" altLang="en-US" dirty="0"/>
              <a:t>０</a:t>
            </a:r>
          </a:p>
        </p:txBody>
      </p:sp>
      <p:sp>
        <p:nvSpPr>
          <p:cNvPr id="43" name="テキスト ボックス 42">
            <a:extLst>
              <a:ext uri="{FF2B5EF4-FFF2-40B4-BE49-F238E27FC236}">
                <a16:creationId xmlns:a16="http://schemas.microsoft.com/office/drawing/2014/main" id="{7698EEDF-64ED-E09C-1301-895E1EACCB9F}"/>
              </a:ext>
            </a:extLst>
          </p:cNvPr>
          <p:cNvSpPr txBox="1"/>
          <p:nvPr/>
        </p:nvSpPr>
        <p:spPr>
          <a:xfrm>
            <a:off x="1927253" y="3837075"/>
            <a:ext cx="776835" cy="369332"/>
          </a:xfrm>
          <a:prstGeom prst="rect">
            <a:avLst/>
          </a:prstGeom>
          <a:noFill/>
        </p:spPr>
        <p:txBody>
          <a:bodyPr wrap="square" rtlCol="0">
            <a:spAutoFit/>
          </a:bodyPr>
          <a:lstStyle/>
          <a:p>
            <a:pPr algn="ctr"/>
            <a:r>
              <a:rPr kumimoji="1" lang="en-US" altLang="ja-JP" dirty="0"/>
              <a:t>100</a:t>
            </a:r>
            <a:endParaRPr kumimoji="1" lang="ja-JP" altLang="en-US" dirty="0"/>
          </a:p>
        </p:txBody>
      </p:sp>
      <p:sp>
        <p:nvSpPr>
          <p:cNvPr id="45" name="テキスト ボックス 44">
            <a:extLst>
              <a:ext uri="{FF2B5EF4-FFF2-40B4-BE49-F238E27FC236}">
                <a16:creationId xmlns:a16="http://schemas.microsoft.com/office/drawing/2014/main" id="{C959A50D-FB78-FFBC-F2B4-574087376765}"/>
              </a:ext>
            </a:extLst>
          </p:cNvPr>
          <p:cNvSpPr txBox="1"/>
          <p:nvPr/>
        </p:nvSpPr>
        <p:spPr>
          <a:xfrm>
            <a:off x="2032450" y="2938859"/>
            <a:ext cx="639270" cy="369332"/>
          </a:xfrm>
          <a:prstGeom prst="rect">
            <a:avLst/>
          </a:prstGeom>
          <a:noFill/>
        </p:spPr>
        <p:txBody>
          <a:bodyPr wrap="square" rtlCol="0">
            <a:spAutoFit/>
          </a:bodyPr>
          <a:lstStyle/>
          <a:p>
            <a:pPr algn="ctr"/>
            <a:r>
              <a:rPr kumimoji="1" lang="en-US" altLang="ja-JP" dirty="0"/>
              <a:t>200</a:t>
            </a:r>
            <a:endParaRPr kumimoji="1" lang="ja-JP" altLang="en-US" dirty="0"/>
          </a:p>
        </p:txBody>
      </p:sp>
      <p:sp>
        <p:nvSpPr>
          <p:cNvPr id="47" name="テキスト ボックス 46">
            <a:extLst>
              <a:ext uri="{FF2B5EF4-FFF2-40B4-BE49-F238E27FC236}">
                <a16:creationId xmlns:a16="http://schemas.microsoft.com/office/drawing/2014/main" id="{48D67DA6-E4C4-618B-1352-D72F811FB1BD}"/>
              </a:ext>
            </a:extLst>
          </p:cNvPr>
          <p:cNvSpPr txBox="1"/>
          <p:nvPr/>
        </p:nvSpPr>
        <p:spPr>
          <a:xfrm>
            <a:off x="2023009" y="1975907"/>
            <a:ext cx="639270" cy="369332"/>
          </a:xfrm>
          <a:prstGeom prst="rect">
            <a:avLst/>
          </a:prstGeom>
          <a:noFill/>
        </p:spPr>
        <p:txBody>
          <a:bodyPr wrap="square" rtlCol="0">
            <a:spAutoFit/>
          </a:bodyPr>
          <a:lstStyle/>
          <a:p>
            <a:pPr algn="ctr"/>
            <a:r>
              <a:rPr kumimoji="1" lang="en-US" altLang="ja-JP" dirty="0"/>
              <a:t>300</a:t>
            </a:r>
            <a:endParaRPr kumimoji="1" lang="ja-JP" altLang="en-US" dirty="0"/>
          </a:p>
        </p:txBody>
      </p:sp>
      <p:sp>
        <p:nvSpPr>
          <p:cNvPr id="48" name="テキスト ボックス 47">
            <a:extLst>
              <a:ext uri="{FF2B5EF4-FFF2-40B4-BE49-F238E27FC236}">
                <a16:creationId xmlns:a16="http://schemas.microsoft.com/office/drawing/2014/main" id="{CDEFF0A3-A391-AE64-9174-4BCEBF024A69}"/>
              </a:ext>
            </a:extLst>
          </p:cNvPr>
          <p:cNvSpPr txBox="1"/>
          <p:nvPr/>
        </p:nvSpPr>
        <p:spPr>
          <a:xfrm>
            <a:off x="2032450" y="1037231"/>
            <a:ext cx="639270" cy="369332"/>
          </a:xfrm>
          <a:prstGeom prst="rect">
            <a:avLst/>
          </a:prstGeom>
          <a:noFill/>
        </p:spPr>
        <p:txBody>
          <a:bodyPr wrap="square" rtlCol="0">
            <a:spAutoFit/>
          </a:bodyPr>
          <a:lstStyle/>
          <a:p>
            <a:pPr algn="ctr"/>
            <a:r>
              <a:rPr lang="en-US" altLang="ja-JP" dirty="0"/>
              <a:t>400</a:t>
            </a:r>
            <a:endParaRPr kumimoji="1" lang="ja-JP" altLang="en-US" dirty="0"/>
          </a:p>
        </p:txBody>
      </p:sp>
      <p:sp>
        <p:nvSpPr>
          <p:cNvPr id="7" name="テキスト ボックス 6">
            <a:extLst>
              <a:ext uri="{FF2B5EF4-FFF2-40B4-BE49-F238E27FC236}">
                <a16:creationId xmlns:a16="http://schemas.microsoft.com/office/drawing/2014/main" id="{D60E381A-D68F-8A44-F2F5-5D04EEE23C4D}"/>
              </a:ext>
            </a:extLst>
          </p:cNvPr>
          <p:cNvSpPr txBox="1"/>
          <p:nvPr/>
        </p:nvSpPr>
        <p:spPr>
          <a:xfrm>
            <a:off x="2453236" y="4974007"/>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CVPR2020</a:t>
            </a:r>
            <a:endParaRPr kumimoji="1" lang="ja-JP" altLang="en-US" dirty="0">
              <a:latin typeface="Arial Rounded MT Bold" panose="020F0704030504030204" pitchFamily="34" charset="0"/>
            </a:endParaRPr>
          </a:p>
        </p:txBody>
      </p:sp>
      <p:sp>
        <p:nvSpPr>
          <p:cNvPr id="49" name="テキスト ボックス 48">
            <a:extLst>
              <a:ext uri="{FF2B5EF4-FFF2-40B4-BE49-F238E27FC236}">
                <a16:creationId xmlns:a16="http://schemas.microsoft.com/office/drawing/2014/main" id="{1B1FCC88-2F0F-5900-D4D5-13B50DAB2DE4}"/>
              </a:ext>
            </a:extLst>
          </p:cNvPr>
          <p:cNvSpPr txBox="1"/>
          <p:nvPr/>
        </p:nvSpPr>
        <p:spPr>
          <a:xfrm>
            <a:off x="4033882" y="4976601"/>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ECCV2020</a:t>
            </a:r>
            <a:endParaRPr kumimoji="1" lang="ja-JP" altLang="en-US" dirty="0">
              <a:latin typeface="Arial Rounded MT Bold" panose="020F0704030504030204" pitchFamily="34" charset="0"/>
            </a:endParaRPr>
          </a:p>
        </p:txBody>
      </p:sp>
      <p:sp>
        <p:nvSpPr>
          <p:cNvPr id="50" name="テキスト ボックス 49">
            <a:extLst>
              <a:ext uri="{FF2B5EF4-FFF2-40B4-BE49-F238E27FC236}">
                <a16:creationId xmlns:a16="http://schemas.microsoft.com/office/drawing/2014/main" id="{85217286-421C-6F6E-C2DD-8E3E78E129FD}"/>
              </a:ext>
            </a:extLst>
          </p:cNvPr>
          <p:cNvSpPr txBox="1"/>
          <p:nvPr/>
        </p:nvSpPr>
        <p:spPr>
          <a:xfrm>
            <a:off x="5565976" y="4976599"/>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CVPR2021</a:t>
            </a:r>
            <a:endParaRPr kumimoji="1" lang="ja-JP" altLang="en-US" dirty="0">
              <a:latin typeface="Arial Rounded MT Bold" panose="020F0704030504030204" pitchFamily="34" charset="0"/>
            </a:endParaRPr>
          </a:p>
        </p:txBody>
      </p:sp>
      <p:sp>
        <p:nvSpPr>
          <p:cNvPr id="51" name="テキスト ボックス 50">
            <a:extLst>
              <a:ext uri="{FF2B5EF4-FFF2-40B4-BE49-F238E27FC236}">
                <a16:creationId xmlns:a16="http://schemas.microsoft.com/office/drawing/2014/main" id="{7007C26A-2488-61E7-B82B-4DA7926D4693}"/>
              </a:ext>
            </a:extLst>
          </p:cNvPr>
          <p:cNvSpPr txBox="1"/>
          <p:nvPr/>
        </p:nvSpPr>
        <p:spPr>
          <a:xfrm>
            <a:off x="6982083" y="4976595"/>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ICCV2021</a:t>
            </a:r>
            <a:endParaRPr kumimoji="1" lang="ja-JP" altLang="en-US" dirty="0">
              <a:latin typeface="Arial Rounded MT Bold" panose="020F0704030504030204" pitchFamily="34" charset="0"/>
            </a:endParaRPr>
          </a:p>
        </p:txBody>
      </p:sp>
      <p:sp>
        <p:nvSpPr>
          <p:cNvPr id="52" name="テキスト ボックス 51">
            <a:extLst>
              <a:ext uri="{FF2B5EF4-FFF2-40B4-BE49-F238E27FC236}">
                <a16:creationId xmlns:a16="http://schemas.microsoft.com/office/drawing/2014/main" id="{FBD9A3EA-7827-222F-2F7C-2A95E9ACA0B5}"/>
              </a:ext>
            </a:extLst>
          </p:cNvPr>
          <p:cNvSpPr txBox="1"/>
          <p:nvPr/>
        </p:nvSpPr>
        <p:spPr>
          <a:xfrm>
            <a:off x="8376613" y="4973685"/>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CVPR2022</a:t>
            </a:r>
            <a:endParaRPr kumimoji="1" lang="ja-JP" altLang="en-US" dirty="0">
              <a:latin typeface="Arial Rounded MT Bold" panose="020F0704030504030204" pitchFamily="34" charset="0"/>
            </a:endParaRPr>
          </a:p>
        </p:txBody>
      </p:sp>
      <p:sp>
        <p:nvSpPr>
          <p:cNvPr id="11" name="正方形/長方形 10">
            <a:extLst>
              <a:ext uri="{FF2B5EF4-FFF2-40B4-BE49-F238E27FC236}">
                <a16:creationId xmlns:a16="http://schemas.microsoft.com/office/drawing/2014/main" id="{00219162-4574-BA7E-88C1-535D6B2B8B7C}"/>
              </a:ext>
            </a:extLst>
          </p:cNvPr>
          <p:cNvSpPr/>
          <p:nvPr/>
        </p:nvSpPr>
        <p:spPr>
          <a:xfrm>
            <a:off x="4528843" y="4685292"/>
            <a:ext cx="776835" cy="28059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A96D2DD-4E85-A6DF-3863-E98A5613FD2D}"/>
              </a:ext>
            </a:extLst>
          </p:cNvPr>
          <p:cNvSpPr/>
          <p:nvPr/>
        </p:nvSpPr>
        <p:spPr>
          <a:xfrm>
            <a:off x="6019132" y="4190224"/>
            <a:ext cx="776835" cy="7756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916E9598-5C83-EF17-FBB3-7A06D189000C}"/>
              </a:ext>
            </a:extLst>
          </p:cNvPr>
          <p:cNvSpPr/>
          <p:nvPr/>
        </p:nvSpPr>
        <p:spPr>
          <a:xfrm>
            <a:off x="7435239" y="3429000"/>
            <a:ext cx="776835" cy="153743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AA24C53-F7F3-67A6-0107-EE9A89DB19FA}"/>
              </a:ext>
            </a:extLst>
          </p:cNvPr>
          <p:cNvSpPr/>
          <p:nvPr/>
        </p:nvSpPr>
        <p:spPr>
          <a:xfrm>
            <a:off x="8801444" y="1618407"/>
            <a:ext cx="776835" cy="33480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85EDAF71-D4E6-E2E9-06D8-967DE2003750}"/>
              </a:ext>
            </a:extLst>
          </p:cNvPr>
          <p:cNvSpPr txBox="1"/>
          <p:nvPr/>
        </p:nvSpPr>
        <p:spPr>
          <a:xfrm rot="19011749">
            <a:off x="632976" y="3115433"/>
            <a:ext cx="1755971" cy="369332"/>
          </a:xfrm>
          <a:prstGeom prst="rect">
            <a:avLst/>
          </a:prstGeom>
          <a:noFill/>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採択論文数</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8" name="直線コネクタ 27">
            <a:extLst>
              <a:ext uri="{FF2B5EF4-FFF2-40B4-BE49-F238E27FC236}">
                <a16:creationId xmlns:a16="http://schemas.microsoft.com/office/drawing/2014/main" id="{354A07DB-6C0F-2BC0-2FD3-CEA6A5FD2D58}"/>
              </a:ext>
            </a:extLst>
          </p:cNvPr>
          <p:cNvCxnSpPr/>
          <p:nvPr/>
        </p:nvCxnSpPr>
        <p:spPr>
          <a:xfrm>
            <a:off x="2597543" y="1205713"/>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7EE3AF9-0388-341A-4DA4-B7C2B1947754}"/>
              </a:ext>
            </a:extLst>
          </p:cNvPr>
          <p:cNvSpPr/>
          <p:nvPr/>
        </p:nvSpPr>
        <p:spPr>
          <a:xfrm>
            <a:off x="2937408" y="4783844"/>
            <a:ext cx="776835" cy="17657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6CD7F3C6-68A3-E807-67C4-308BF28159AA}"/>
              </a:ext>
            </a:extLst>
          </p:cNvPr>
          <p:cNvSpPr txBox="1"/>
          <p:nvPr/>
        </p:nvSpPr>
        <p:spPr>
          <a:xfrm>
            <a:off x="4358693" y="580262"/>
            <a:ext cx="3464963" cy="461665"/>
          </a:xfrm>
          <a:prstGeom prst="rect">
            <a:avLst/>
          </a:prstGeom>
          <a:noFill/>
        </p:spPr>
        <p:txBody>
          <a:bodyPr wrap="square" rtlCol="0">
            <a:spAutoFit/>
          </a:bodyPr>
          <a:lstStyle/>
          <a:p>
            <a:pPr algn="ctr"/>
            <a:r>
              <a:rPr lang="en-US" altLang="ja-JP" sz="2400" b="1" dirty="0">
                <a:latin typeface="BIZ UDP明朝 Medium" panose="02020500000000000000" pitchFamily="18" charset="-128"/>
                <a:ea typeface="BIZ UDP明朝 Medium" panose="02020500000000000000" pitchFamily="18" charset="-128"/>
              </a:rPr>
              <a:t>Transformer</a:t>
            </a:r>
            <a:r>
              <a:rPr lang="ja-JP" altLang="en-US" sz="2400" b="1" dirty="0">
                <a:latin typeface="BIZ UDP明朝 Medium" panose="02020500000000000000" pitchFamily="18" charset="-128"/>
                <a:ea typeface="BIZ UDP明朝 Medium" panose="02020500000000000000" pitchFamily="18" charset="-128"/>
              </a:rPr>
              <a:t>論文数</a:t>
            </a:r>
            <a:endParaRPr kumimoji="1" lang="ja-JP" altLang="en-US" sz="2400" b="1" dirty="0">
              <a:latin typeface="BIZ UDP明朝 Medium" panose="02020500000000000000" pitchFamily="18" charset="-128"/>
              <a:ea typeface="BIZ UDP明朝 Medium" panose="02020500000000000000" pitchFamily="18" charset="-128"/>
            </a:endParaRPr>
          </a:p>
        </p:txBody>
      </p:sp>
      <p:sp>
        <p:nvSpPr>
          <p:cNvPr id="32" name="テキスト ボックス 31">
            <a:extLst>
              <a:ext uri="{FF2B5EF4-FFF2-40B4-BE49-F238E27FC236}">
                <a16:creationId xmlns:a16="http://schemas.microsoft.com/office/drawing/2014/main" id="{9D9687CA-B11E-5593-7F67-66FCCA4DA9BA}"/>
              </a:ext>
            </a:extLst>
          </p:cNvPr>
          <p:cNvSpPr txBox="1"/>
          <p:nvPr/>
        </p:nvSpPr>
        <p:spPr>
          <a:xfrm>
            <a:off x="2217138" y="5732152"/>
            <a:ext cx="7915446" cy="923330"/>
          </a:xfrm>
          <a:prstGeom prst="rect">
            <a:avLst/>
          </a:prstGeom>
          <a:noFill/>
        </p:spPr>
        <p:txBody>
          <a:bodyPr wrap="square">
            <a:spAutoFit/>
          </a:bodyPr>
          <a:lstStyle/>
          <a:p>
            <a:r>
              <a:rPr lang="en-US" altLang="ja-JP" b="0" i="0" dirty="0">
                <a:solidFill>
                  <a:srgbClr val="333333"/>
                </a:solidFill>
                <a:effectLst/>
                <a:latin typeface="Arial Rounded MT Bold" panose="020F0704030504030204" pitchFamily="34" charset="0"/>
              </a:rPr>
              <a:t>CVPR</a:t>
            </a:r>
            <a:r>
              <a:rPr lang="ja-JP" altLang="en-US" b="0" i="0" dirty="0">
                <a:solidFill>
                  <a:srgbClr val="333333"/>
                </a:solidFill>
                <a:effectLst/>
                <a:latin typeface="Arial Rounded MT Bold" panose="020F0704030504030204" pitchFamily="34" charset="0"/>
              </a:rPr>
              <a:t>：</a:t>
            </a:r>
            <a:r>
              <a:rPr lang="en-US" altLang="ja-JP" b="0" i="0" dirty="0">
                <a:solidFill>
                  <a:srgbClr val="333333"/>
                </a:solidFill>
                <a:effectLst/>
                <a:latin typeface="Arial Rounded MT Bold" panose="020F0704030504030204" pitchFamily="34" charset="0"/>
              </a:rPr>
              <a:t>Computer Vision and Pattern Recognition Conference</a:t>
            </a:r>
          </a:p>
          <a:p>
            <a:r>
              <a:rPr lang="en-US" altLang="ja-JP" b="0" i="0" dirty="0">
                <a:solidFill>
                  <a:srgbClr val="494949"/>
                </a:solidFill>
                <a:effectLst/>
                <a:latin typeface="Arial Rounded MT Bold" panose="020F0704030504030204" pitchFamily="34" charset="0"/>
              </a:rPr>
              <a:t>ECCV</a:t>
            </a:r>
            <a:r>
              <a:rPr lang="ja-JP" altLang="en-US" b="0" i="0" dirty="0">
                <a:solidFill>
                  <a:srgbClr val="494949"/>
                </a:solidFill>
                <a:effectLst/>
                <a:latin typeface="Arial Rounded MT Bold" panose="020F0704030504030204" pitchFamily="34" charset="0"/>
              </a:rPr>
              <a:t>：</a:t>
            </a:r>
            <a:r>
              <a:rPr lang="en-US" altLang="ja-JP" b="0" i="0" dirty="0">
                <a:solidFill>
                  <a:srgbClr val="494949"/>
                </a:solidFill>
                <a:effectLst/>
                <a:latin typeface="Arial Rounded MT Bold" panose="020F0704030504030204" pitchFamily="34" charset="0"/>
              </a:rPr>
              <a:t>European Conference on Computer Vision</a:t>
            </a:r>
          </a:p>
          <a:p>
            <a:r>
              <a:rPr lang="en-US" altLang="ja-JP" b="0" i="0" dirty="0">
                <a:solidFill>
                  <a:srgbClr val="494949"/>
                </a:solidFill>
                <a:effectLst/>
                <a:latin typeface="Arial Rounded MT Bold" panose="020F0704030504030204" pitchFamily="34" charset="0"/>
              </a:rPr>
              <a:t>ICCV</a:t>
            </a:r>
            <a:r>
              <a:rPr lang="ja-JP" altLang="en-US" b="0" i="0" dirty="0">
                <a:solidFill>
                  <a:srgbClr val="494949"/>
                </a:solidFill>
                <a:effectLst/>
                <a:latin typeface="Arial Rounded MT Bold" panose="020F0704030504030204" pitchFamily="34" charset="0"/>
              </a:rPr>
              <a:t>：</a:t>
            </a:r>
            <a:r>
              <a:rPr lang="en-US" altLang="ja-JP" b="0" i="0" dirty="0">
                <a:solidFill>
                  <a:srgbClr val="494949"/>
                </a:solidFill>
                <a:effectLst/>
                <a:latin typeface="Arial Rounded MT Bold" panose="020F0704030504030204" pitchFamily="34" charset="0"/>
              </a:rPr>
              <a:t>International Conference on Computer Vision</a:t>
            </a:r>
            <a:endParaRPr lang="ja-JP" altLang="en-US" dirty="0">
              <a:latin typeface="Arial Rounded MT Bold" panose="020F0704030504030204" pitchFamily="34" charset="0"/>
            </a:endParaRPr>
          </a:p>
        </p:txBody>
      </p:sp>
    </p:spTree>
    <p:extLst>
      <p:ext uri="{BB962C8B-B14F-4D97-AF65-F5344CB8AC3E}">
        <p14:creationId xmlns:p14="http://schemas.microsoft.com/office/powerpoint/2010/main" val="21979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550801" y="1480439"/>
            <a:ext cx="11387674" cy="5139869"/>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i="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b="1" dirty="0">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1800" b="1" dirty="0">
                <a:solidFill>
                  <a:srgbClr val="002060"/>
                </a:solidFill>
                <a:effectLst/>
                <a:latin typeface="游ゴシック" panose="020B0400000000000000" pitchFamily="50" charset="-128"/>
                <a:ea typeface="Meiryo UI" panose="020B0604030504040204" pitchFamily="50" charset="-128"/>
                <a:cs typeface="ＭＳ Ｐゴシック" panose="020B0600070205080204" pitchFamily="50" charset="-128"/>
              </a:rPr>
              <a:t>「中央銀行デジタル通貨（</a:t>
            </a:r>
            <a:r>
              <a:rPr lang="en-US" altLang="ja-JP" sz="1800" b="1" dirty="0">
                <a:solidFill>
                  <a:srgbClr val="002060"/>
                </a:solidFill>
                <a:effectLst/>
                <a:latin typeface="游ゴシック" panose="020B0400000000000000" pitchFamily="50" charset="-128"/>
                <a:ea typeface="Meiryo UI" panose="020B0604030504040204" pitchFamily="50" charset="-128"/>
                <a:cs typeface="ＭＳ Ｐゴシック" panose="020B0600070205080204" pitchFamily="50" charset="-128"/>
              </a:rPr>
              <a:t>CDBC</a:t>
            </a:r>
            <a:r>
              <a:rPr lang="ja-JP" altLang="ja-JP" sz="1800" b="1" dirty="0">
                <a:solidFill>
                  <a:srgbClr val="002060"/>
                </a:solidFill>
                <a:effectLst/>
                <a:latin typeface="游ゴシック" panose="020B0400000000000000" pitchFamily="50" charset="-128"/>
                <a:ea typeface="Meiryo UI" panose="020B0604030504040204" pitchFamily="50" charset="-128"/>
                <a:cs typeface="ＭＳ Ｐゴシック" panose="020B0600070205080204" pitchFamily="50" charset="-128"/>
              </a:rPr>
              <a:t>）の最新動向～ブロックチェーン、デジタル基軸通貨～」</a:t>
            </a:r>
            <a:endParaRPr lang="en-US" altLang="ja-JP"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生物学</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シリーズ（２）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DNA</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の産業利用～ストレージやセンシングなど～</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	</a:t>
            </a:r>
          </a:p>
          <a:p>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rPr>
              <a:t>Work-X</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セミナー　古くて新しいスピントロニクス～擬似量子ビット計算の可能性～</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24</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経済安全保障とエマージングテクノロジー</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日（金）　　 </a:t>
            </a:r>
            <a:r>
              <a:rPr lang="ja-JP" altLang="en-US" b="1" dirty="0">
                <a:latin typeface="BIZ UDP明朝 Medium" panose="02020500000000000000" pitchFamily="18" charset="-128"/>
                <a:ea typeface="BIZ UDP明朝 Medium" panose="02020500000000000000" pitchFamily="18" charset="-128"/>
                <a:sym typeface="Wingdings" panose="05000000000000000000" pitchFamily="2" charset="2"/>
              </a:rPr>
              <a:t>重要性を増すオープンデータ～開戦に至る抗戦力調査と三井物産～</a:t>
            </a:r>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637502" y="2522137"/>
            <a:ext cx="1808704" cy="830997"/>
          </a:xfrm>
          <a:prstGeom prst="rect">
            <a:avLst/>
          </a:prstGeom>
          <a:noFill/>
        </p:spPr>
        <p:txBody>
          <a:bodyPr wrap="square" rtlCol="0">
            <a:spAutoFit/>
          </a:bodyPr>
          <a:lstStyle/>
          <a:p>
            <a:pPr algn="r"/>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Tree>
    <p:extLst>
      <p:ext uri="{BB962C8B-B14F-4D97-AF65-F5344CB8AC3E}">
        <p14:creationId xmlns:p14="http://schemas.microsoft.com/office/powerpoint/2010/main" val="330474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430151" y="155306"/>
            <a:ext cx="5272084" cy="584775"/>
          </a:xfrm>
          <a:prstGeom prst="rect">
            <a:avLst/>
          </a:prstGeom>
        </p:spPr>
        <p:txBody>
          <a:bodyPr wrap="none">
            <a:spAutoFit/>
          </a:bodyPr>
          <a:lstStyle/>
          <a:p>
            <a:pPr algn="dist"/>
            <a:r>
              <a:rPr lang="ja-JP" altLang="en-US" sz="3200" b="1" i="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汎用性のある</a:t>
            </a:r>
            <a:r>
              <a:rPr lang="en-US" altLang="ja-JP" sz="3200" b="1" i="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p>
        </p:txBody>
      </p:sp>
      <p:sp>
        <p:nvSpPr>
          <p:cNvPr id="7" name="テキスト ボックス 6">
            <a:extLst>
              <a:ext uri="{FF2B5EF4-FFF2-40B4-BE49-F238E27FC236}">
                <a16:creationId xmlns:a16="http://schemas.microsoft.com/office/drawing/2014/main" id="{3B8EECC5-6BA8-4495-AD1C-B86010CC2EE4}"/>
              </a:ext>
            </a:extLst>
          </p:cNvPr>
          <p:cNvSpPr txBox="1"/>
          <p:nvPr/>
        </p:nvSpPr>
        <p:spPr>
          <a:xfrm>
            <a:off x="3047215" y="3246690"/>
            <a:ext cx="6094428" cy="369332"/>
          </a:xfrm>
          <a:prstGeom prst="rect">
            <a:avLst/>
          </a:prstGeom>
          <a:noFill/>
        </p:spPr>
        <p:txBody>
          <a:bodyPr wrap="square">
            <a:spAutoFit/>
          </a:bodyPr>
          <a:lstStyle/>
          <a:p>
            <a:r>
              <a:rPr lang="en-US" altLang="ja-JP" b="0" i="0" dirty="0">
                <a:solidFill>
                  <a:srgbClr val="000000"/>
                </a:solidFill>
                <a:effectLst/>
                <a:latin typeface="游ゴシック" panose="020B0400000000000000" pitchFamily="50" charset="-128"/>
                <a:ea typeface="游ゴシック" panose="020B0400000000000000" pitchFamily="50" charset="-128"/>
              </a:rPr>
              <a:t>Transformer</a:t>
            </a:r>
            <a:r>
              <a:rPr lang="ja-JP" altLang="en-US" b="0" i="0" dirty="0">
                <a:solidFill>
                  <a:srgbClr val="000000"/>
                </a:solidFill>
                <a:effectLst/>
                <a:latin typeface="游ゴシック" panose="020B0400000000000000" pitchFamily="50" charset="-128"/>
                <a:ea typeface="游ゴシック" panose="020B0400000000000000" pitchFamily="50" charset="-128"/>
              </a:rPr>
              <a:t>）</a:t>
            </a:r>
            <a:endParaRPr lang="ja-JP" altLang="en-US" dirty="0"/>
          </a:p>
        </p:txBody>
      </p:sp>
      <p:pic>
        <p:nvPicPr>
          <p:cNvPr id="4" name="図 3">
            <a:extLst>
              <a:ext uri="{FF2B5EF4-FFF2-40B4-BE49-F238E27FC236}">
                <a16:creationId xmlns:a16="http://schemas.microsoft.com/office/drawing/2014/main" id="{8FA900E0-28A4-4E20-A7E9-4A2C4B4FD78E}"/>
              </a:ext>
            </a:extLst>
          </p:cNvPr>
          <p:cNvPicPr>
            <a:picLocks noChangeAspect="1"/>
          </p:cNvPicPr>
          <p:nvPr/>
        </p:nvPicPr>
        <p:blipFill>
          <a:blip r:embed="rId3"/>
          <a:stretch>
            <a:fillRect/>
          </a:stretch>
        </p:blipFill>
        <p:spPr>
          <a:xfrm>
            <a:off x="2552294" y="2017044"/>
            <a:ext cx="7087412" cy="4840956"/>
          </a:xfrm>
          <a:prstGeom prst="rect">
            <a:avLst/>
          </a:prstGeom>
        </p:spPr>
      </p:pic>
      <p:sp>
        <p:nvSpPr>
          <p:cNvPr id="9" name="テキスト ボックス 8">
            <a:extLst>
              <a:ext uri="{FF2B5EF4-FFF2-40B4-BE49-F238E27FC236}">
                <a16:creationId xmlns:a16="http://schemas.microsoft.com/office/drawing/2014/main" id="{13116B4E-21BC-449A-82ED-50E1AB8572DE}"/>
              </a:ext>
            </a:extLst>
          </p:cNvPr>
          <p:cNvSpPr txBox="1"/>
          <p:nvPr/>
        </p:nvSpPr>
        <p:spPr>
          <a:xfrm>
            <a:off x="1359713" y="858163"/>
            <a:ext cx="9613087" cy="523220"/>
          </a:xfrm>
          <a:prstGeom prst="rect">
            <a:avLst/>
          </a:prstGeom>
          <a:noFill/>
        </p:spPr>
        <p:txBody>
          <a:bodyPr wrap="square">
            <a:spAutoFit/>
          </a:bodyPr>
          <a:lstStyle/>
          <a:p>
            <a:r>
              <a:rPr lang="en-US" altLang="ja-JP" sz="2800" dirty="0">
                <a:latin typeface="Franklin Gothic Heavy" panose="020B0903020102020204" pitchFamily="34" charset="0"/>
              </a:rPr>
              <a:t>On the Opportunities and Risks of Foundation Models </a:t>
            </a:r>
            <a:endParaRPr lang="ja-JP" altLang="en-US" sz="2800" dirty="0">
              <a:latin typeface="Franklin Gothic Heavy" panose="020B0903020102020204" pitchFamily="34" charset="0"/>
            </a:endParaRPr>
          </a:p>
        </p:txBody>
      </p:sp>
      <p:sp>
        <p:nvSpPr>
          <p:cNvPr id="11" name="テキスト ボックス 10">
            <a:extLst>
              <a:ext uri="{FF2B5EF4-FFF2-40B4-BE49-F238E27FC236}">
                <a16:creationId xmlns:a16="http://schemas.microsoft.com/office/drawing/2014/main" id="{ADCCC01C-B277-427D-A5AD-DE9D463D67D3}"/>
              </a:ext>
            </a:extLst>
          </p:cNvPr>
          <p:cNvSpPr txBox="1"/>
          <p:nvPr/>
        </p:nvSpPr>
        <p:spPr>
          <a:xfrm>
            <a:off x="3971042" y="1243463"/>
            <a:ext cx="3268744" cy="276999"/>
          </a:xfrm>
          <a:prstGeom prst="rect">
            <a:avLst/>
          </a:prstGeom>
          <a:noFill/>
        </p:spPr>
        <p:txBody>
          <a:bodyPr wrap="square">
            <a:spAutoFit/>
          </a:bodyPr>
          <a:lstStyle/>
          <a:p>
            <a:pPr algn="ctr"/>
            <a:r>
              <a:rPr lang="en-US" altLang="ja-JP" sz="1200" dirty="0">
                <a:latin typeface="Bahnschrift SemiLight" panose="020B0502040204020203" pitchFamily="34" charset="0"/>
                <a:hlinkClick r:id="rId4"/>
              </a:rPr>
              <a:t>https://arxiv.org/pdf/2108.07258.pdf</a:t>
            </a:r>
            <a:r>
              <a:rPr lang="ja-JP" altLang="en-US" sz="1200" dirty="0">
                <a:latin typeface="Bahnschrift SemiLight" panose="020B0502040204020203" pitchFamily="34" charset="0"/>
              </a:rPr>
              <a:t>　</a:t>
            </a:r>
          </a:p>
        </p:txBody>
      </p:sp>
      <p:sp>
        <p:nvSpPr>
          <p:cNvPr id="8" name="テキスト ボックス 7">
            <a:extLst>
              <a:ext uri="{FF2B5EF4-FFF2-40B4-BE49-F238E27FC236}">
                <a16:creationId xmlns:a16="http://schemas.microsoft.com/office/drawing/2014/main" id="{E3237061-D5BF-4C9B-8541-9737CB1F368D}"/>
              </a:ext>
            </a:extLst>
          </p:cNvPr>
          <p:cNvSpPr txBox="1"/>
          <p:nvPr/>
        </p:nvSpPr>
        <p:spPr>
          <a:xfrm>
            <a:off x="522425" y="1431659"/>
            <a:ext cx="11087529" cy="707886"/>
          </a:xfrm>
          <a:prstGeom prst="rect">
            <a:avLst/>
          </a:prstGeom>
          <a:noFill/>
        </p:spPr>
        <p:txBody>
          <a:bodyPr wrap="square">
            <a:spAutoFit/>
          </a:bodyPr>
          <a:lstStyle/>
          <a:p>
            <a:r>
              <a:rPr lang="en-US" altLang="ja-JP" sz="2000" b="0" i="0" dirty="0">
                <a:effectLst/>
                <a:latin typeface="Meiryo UI" panose="020B0604030504040204" pitchFamily="50" charset="-128"/>
                <a:ea typeface="Meiryo UI" panose="020B0604030504040204" pitchFamily="50" charset="-128"/>
              </a:rPr>
              <a:t>Transformer </a:t>
            </a:r>
            <a:r>
              <a:rPr lang="ja-JP" altLang="en-US" sz="2000" b="0" i="0" dirty="0">
                <a:effectLst/>
                <a:latin typeface="Meiryo UI" panose="020B0604030504040204" pitchFamily="50" charset="-128"/>
                <a:ea typeface="Meiryo UI" panose="020B0604030504040204" pitchFamily="50" charset="-128"/>
              </a:rPr>
              <a:t>は、トレンドや異常検知、不正行為の防止、製造の合理化、オンライン レコメンデーションの実現、ヘルスケアの改善などに役立てることができる。</a:t>
            </a:r>
            <a:endParaRPr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556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4879" y="253002"/>
            <a:ext cx="6702241" cy="505267"/>
          </a:xfrm>
          <a:prstGeom prst="rect">
            <a:avLst/>
          </a:prstGeom>
        </p:spPr>
        <p:txBody>
          <a:bodyPr vert="horz" wrap="square" lIns="0" tIns="12700" rIns="0" bIns="0" rtlCol="0">
            <a:spAutoFit/>
          </a:bodyPr>
          <a:lstStyle/>
          <a:p>
            <a:pPr marL="12700" algn="ctr">
              <a:lnSpc>
                <a:spcPct val="100000"/>
              </a:lnSpc>
              <a:spcBef>
                <a:spcPts val="100"/>
              </a:spcBef>
            </a:pPr>
            <a:r>
              <a:rPr lang="ja-JP" altLang="en-US" sz="3200" b="1" spc="-25"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rPr>
              <a:t>いろんな分野で活躍する</a:t>
            </a:r>
            <a:r>
              <a:rPr lang="en-US" altLang="ja-JP" sz="3200" b="1" spc="-25"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rPr>
              <a:t>Transformer</a:t>
            </a:r>
            <a:endParaRPr sz="3200" b="1" spc="-25"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endParaRPr>
          </a:p>
        </p:txBody>
      </p:sp>
      <p:sp>
        <p:nvSpPr>
          <p:cNvPr id="3" name="object 3"/>
          <p:cNvSpPr txBox="1"/>
          <p:nvPr/>
        </p:nvSpPr>
        <p:spPr>
          <a:xfrm>
            <a:off x="413702" y="1138379"/>
            <a:ext cx="11388040" cy="5036892"/>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b="1" spc="-10" dirty="0">
                <a:solidFill>
                  <a:srgbClr val="231F20"/>
                </a:solidFill>
                <a:latin typeface="BIZ UDPゴシック" panose="020B0400000000000000" pitchFamily="50" charset="-128"/>
                <a:ea typeface="BIZ UDPゴシック" panose="020B0400000000000000" pitchFamily="50" charset="-128"/>
                <a:cs typeface="Microsoft JhengHei"/>
              </a:rPr>
              <a:t>自然言語処理</a:t>
            </a:r>
            <a:endParaRPr dirty="0">
              <a:latin typeface="BIZ UDPゴシック" panose="020B0400000000000000" pitchFamily="50" charset="-128"/>
              <a:ea typeface="BIZ UDPゴシック" panose="020B0400000000000000" pitchFamily="50" charset="-128"/>
              <a:cs typeface="Microsoft JhengHei"/>
            </a:endParaRPr>
          </a:p>
          <a:p>
            <a:pPr marL="756285" lvl="1" indent="-287020">
              <a:lnSpc>
                <a:spcPct val="100000"/>
              </a:lnSpc>
              <a:spcBef>
                <a:spcPts val="5"/>
              </a:spcBef>
              <a:buFont typeface="Arial"/>
              <a:buChar char="–"/>
              <a:tabLst>
                <a:tab pos="756285" algn="l"/>
                <a:tab pos="756920" algn="l"/>
              </a:tabLst>
            </a:pPr>
            <a:r>
              <a:rPr lang="ja-JP" altLang="en-US" sz="1600" dirty="0">
                <a:solidFill>
                  <a:srgbClr val="231F20"/>
                </a:solidFill>
                <a:latin typeface="BIZ UDPゴシック" panose="020B0400000000000000" pitchFamily="50" charset="-128"/>
                <a:ea typeface="BIZ UDPゴシック" panose="020B0400000000000000" pitchFamily="50" charset="-128"/>
                <a:cs typeface="Microsoft JhengHei"/>
              </a:rPr>
              <a:t>翻訳</a:t>
            </a:r>
            <a:r>
              <a:rPr sz="1600"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[Vaswani+,</a:t>
            </a:r>
            <a:r>
              <a:rPr sz="1600" spc="-4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NIPS’17</a:t>
            </a:r>
            <a:r>
              <a:rPr sz="1600" spc="-10" dirty="0">
                <a:solidFill>
                  <a:srgbClr val="231F20"/>
                </a:solidFill>
                <a:latin typeface="BIZ UDPゴシック" panose="020B0400000000000000" pitchFamily="50" charset="-128"/>
                <a:ea typeface="BIZ UDPゴシック" panose="020B0400000000000000" pitchFamily="50" charset="-128"/>
                <a:cs typeface="Segoe UI"/>
              </a:rPr>
              <a:t>] </a:t>
            </a:r>
            <a:endParaRPr sz="1600" dirty="0">
              <a:latin typeface="BIZ UDPゴシック" panose="020B0400000000000000" pitchFamily="50" charset="-128"/>
              <a:ea typeface="BIZ UDPゴシック" panose="020B0400000000000000" pitchFamily="50" charset="-128"/>
              <a:cs typeface="Microsoft JhengHei"/>
            </a:endParaRPr>
          </a:p>
          <a:p>
            <a:pPr marL="756285" marR="5080" lvl="1" indent="-287020">
              <a:lnSpc>
                <a:spcPct val="80000"/>
              </a:lnSpc>
              <a:spcBef>
                <a:spcPts val="430"/>
              </a:spcBef>
              <a:buFont typeface="Arial"/>
              <a:buChar char="–"/>
              <a:tabLst>
                <a:tab pos="756285" algn="l"/>
                <a:tab pos="756920" algn="l"/>
              </a:tabLst>
            </a:pPr>
            <a:r>
              <a:rPr lang="ja-JP" altLang="en-US" sz="1600" spc="5" dirty="0">
                <a:solidFill>
                  <a:srgbClr val="231F20"/>
                </a:solidFill>
                <a:latin typeface="BIZ UDPゴシック" panose="020B0400000000000000" pitchFamily="50" charset="-128"/>
                <a:ea typeface="BIZ UDPゴシック" panose="020B0400000000000000" pitchFamily="50" charset="-128"/>
                <a:cs typeface="Microsoft JhengHei"/>
              </a:rPr>
              <a:t>言語モデル</a:t>
            </a:r>
            <a:r>
              <a:rPr sz="1600" spc="5"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Google</a:t>
            </a:r>
            <a:r>
              <a:rPr sz="1600" dirty="0">
                <a:solidFill>
                  <a:srgbClr val="231F20"/>
                </a:solidFill>
                <a:latin typeface="BIZ UDPゴシック" panose="020B0400000000000000" pitchFamily="50" charset="-128"/>
                <a:ea typeface="BIZ UDPゴシック" panose="020B0400000000000000" pitchFamily="50" charset="-128"/>
                <a:cs typeface="Microsoft JhengHei"/>
              </a:rPr>
              <a:t>の</a:t>
            </a:r>
            <a:r>
              <a:rPr sz="1600" dirty="0">
                <a:solidFill>
                  <a:srgbClr val="231F20"/>
                </a:solidFill>
                <a:latin typeface="BIZ UDPゴシック" panose="020B0400000000000000" pitchFamily="50" charset="-128"/>
                <a:ea typeface="BIZ UDPゴシック" panose="020B0400000000000000" pitchFamily="50" charset="-128"/>
                <a:cs typeface="Segoe UI"/>
              </a:rPr>
              <a:t>BERT</a:t>
            </a:r>
            <a:r>
              <a:rPr sz="1600" spc="-1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[Devlin+,</a:t>
            </a:r>
            <a:r>
              <a:rPr sz="1600" spc="-1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NAACL-</a:t>
            </a:r>
            <a:r>
              <a:rPr sz="1600" dirty="0">
                <a:solidFill>
                  <a:srgbClr val="231F20"/>
                </a:solidFill>
                <a:latin typeface="BIZ UDPゴシック" panose="020B0400000000000000" pitchFamily="50" charset="-128"/>
                <a:ea typeface="BIZ UDPゴシック" panose="020B0400000000000000" pitchFamily="50" charset="-128"/>
                <a:cs typeface="Segoe UI"/>
              </a:rPr>
              <a:t>HLT’19],</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PaLM</a:t>
            </a:r>
            <a:r>
              <a:rPr sz="1600" spc="-1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[Chowdhery+,</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2022],</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DeepMind</a:t>
            </a:r>
            <a:r>
              <a:rPr sz="1600" dirty="0">
                <a:solidFill>
                  <a:srgbClr val="231F20"/>
                </a:solidFill>
                <a:latin typeface="BIZ UDPゴシック" panose="020B0400000000000000" pitchFamily="50" charset="-128"/>
                <a:ea typeface="BIZ UDPゴシック" panose="020B0400000000000000" pitchFamily="50" charset="-128"/>
                <a:cs typeface="Microsoft JhengHei"/>
              </a:rPr>
              <a:t>の</a:t>
            </a:r>
            <a:r>
              <a:rPr sz="1600" spc="-10" dirty="0">
                <a:solidFill>
                  <a:srgbClr val="231F20"/>
                </a:solidFill>
                <a:latin typeface="BIZ UDPゴシック" panose="020B0400000000000000" pitchFamily="50" charset="-128"/>
                <a:ea typeface="BIZ UDPゴシック" panose="020B0400000000000000" pitchFamily="50" charset="-128"/>
                <a:cs typeface="Segoe UI"/>
              </a:rPr>
              <a:t>Gopher </a:t>
            </a:r>
            <a:r>
              <a:rPr sz="1600" dirty="0">
                <a:solidFill>
                  <a:srgbClr val="231F20"/>
                </a:solidFill>
                <a:latin typeface="BIZ UDPゴシック" panose="020B0400000000000000" pitchFamily="50" charset="-128"/>
                <a:ea typeface="BIZ UDPゴシック" panose="020B0400000000000000" pitchFamily="50" charset="-128"/>
                <a:cs typeface="Segoe UI"/>
              </a:rPr>
              <a:t>[Rae+,</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2022],</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OpenAI</a:t>
            </a:r>
            <a:r>
              <a:rPr sz="1600" dirty="0">
                <a:solidFill>
                  <a:srgbClr val="231F20"/>
                </a:solidFill>
                <a:latin typeface="BIZ UDPゴシック" panose="020B0400000000000000" pitchFamily="50" charset="-128"/>
                <a:ea typeface="BIZ UDPゴシック" panose="020B0400000000000000" pitchFamily="50" charset="-128"/>
                <a:cs typeface="Microsoft JhengHei"/>
              </a:rPr>
              <a:t>の</a:t>
            </a:r>
            <a:r>
              <a:rPr sz="1600" dirty="0">
                <a:solidFill>
                  <a:srgbClr val="231F20"/>
                </a:solidFill>
                <a:latin typeface="BIZ UDPゴシック" panose="020B0400000000000000" pitchFamily="50" charset="-128"/>
                <a:ea typeface="BIZ UDPゴシック" panose="020B0400000000000000" pitchFamily="50" charset="-128"/>
                <a:cs typeface="Segoe UI"/>
              </a:rPr>
              <a:t>GPT-2/3</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[Radford</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2019][Brown+,</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NeurIPS’20]</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endParaRPr sz="1600" dirty="0">
              <a:latin typeface="BIZ UDPゴシック" panose="020B0400000000000000" pitchFamily="50" charset="-128"/>
              <a:ea typeface="BIZ UDPゴシック" panose="020B0400000000000000" pitchFamily="50" charset="-128"/>
              <a:cs typeface="Microsoft JhengHei"/>
            </a:endParaRPr>
          </a:p>
          <a:p>
            <a:pPr marL="756285" lvl="1" indent="-287655">
              <a:lnSpc>
                <a:spcPts val="2155"/>
              </a:lnSpc>
              <a:buFont typeface="Arial"/>
              <a:buChar char="–"/>
              <a:tabLst>
                <a:tab pos="756285" algn="l"/>
                <a:tab pos="756920" algn="l"/>
              </a:tabLst>
            </a:pPr>
            <a:r>
              <a:rPr lang="ja-JP" altLang="en-US" sz="1600" dirty="0">
                <a:solidFill>
                  <a:srgbClr val="231F20"/>
                </a:solidFill>
                <a:latin typeface="BIZ UDPゴシック" panose="020B0400000000000000" pitchFamily="50" charset="-128"/>
                <a:ea typeface="BIZ UDPゴシック" panose="020B0400000000000000" pitchFamily="50" charset="-128"/>
                <a:cs typeface="Segoe UI"/>
              </a:rPr>
              <a:t>（</a:t>
            </a:r>
            <a:r>
              <a:rPr lang="en-US" altLang="ja-JP" sz="1600" dirty="0">
                <a:solidFill>
                  <a:srgbClr val="231F20"/>
                </a:solidFill>
                <a:latin typeface="BIZ UDPゴシック" panose="020B0400000000000000" pitchFamily="50" charset="-128"/>
                <a:ea typeface="BIZ UDPゴシック" panose="020B0400000000000000" pitchFamily="50" charset="-128"/>
                <a:cs typeface="Segoe UI"/>
              </a:rPr>
              <a:t>2</a:t>
            </a:r>
            <a:r>
              <a:rPr lang="ja-JP" altLang="en-US" sz="1600" dirty="0">
                <a:solidFill>
                  <a:srgbClr val="231F20"/>
                </a:solidFill>
                <a:latin typeface="BIZ UDPゴシック" panose="020B0400000000000000" pitchFamily="50" charset="-128"/>
                <a:ea typeface="BIZ UDPゴシック" panose="020B0400000000000000" pitchFamily="50" charset="-128"/>
                <a:cs typeface="Segoe UI"/>
              </a:rPr>
              <a:t>兆トークン）データベース検索</a:t>
            </a:r>
            <a:r>
              <a:rPr sz="1600"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dirty="0">
                <a:solidFill>
                  <a:srgbClr val="231F20"/>
                </a:solidFill>
                <a:latin typeface="BIZ UDPゴシック" panose="020B0400000000000000" pitchFamily="50" charset="-128"/>
                <a:ea typeface="BIZ UDPゴシック" panose="020B0400000000000000" pitchFamily="50" charset="-128"/>
                <a:cs typeface="Segoe UI"/>
              </a:rPr>
              <a:t>[Borgeaud+,</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2021]</a:t>
            </a:r>
            <a:endParaRPr sz="1600" dirty="0">
              <a:latin typeface="BIZ UDPゴシック" panose="020B0400000000000000" pitchFamily="50" charset="-128"/>
              <a:ea typeface="BIZ UDPゴシック" panose="020B0400000000000000" pitchFamily="50" charset="-128"/>
              <a:cs typeface="Segoe UI"/>
            </a:endParaRPr>
          </a:p>
          <a:p>
            <a:pPr marL="355600" indent="-342900">
              <a:lnSpc>
                <a:spcPts val="2395"/>
              </a:lnSpc>
              <a:buFont typeface="Arial"/>
              <a:buChar char="•"/>
              <a:tabLst>
                <a:tab pos="354965" algn="l"/>
                <a:tab pos="355600" algn="l"/>
              </a:tabLst>
            </a:pPr>
            <a:r>
              <a:rPr b="1" spc="-10" dirty="0">
                <a:solidFill>
                  <a:srgbClr val="231F20"/>
                </a:solidFill>
                <a:latin typeface="BIZ UDPゴシック" panose="020B0400000000000000" pitchFamily="50" charset="-128"/>
                <a:ea typeface="BIZ UDPゴシック" panose="020B0400000000000000" pitchFamily="50" charset="-128"/>
                <a:cs typeface="Microsoft JhengHei"/>
              </a:rPr>
              <a:t>音声処理・信号処理</a:t>
            </a:r>
            <a:endParaRPr dirty="0">
              <a:latin typeface="BIZ UDPゴシック" panose="020B0400000000000000" pitchFamily="50" charset="-128"/>
              <a:ea typeface="BIZ UDPゴシック" panose="020B0400000000000000" pitchFamily="50" charset="-128"/>
              <a:cs typeface="Microsoft JhengHei"/>
            </a:endParaRPr>
          </a:p>
          <a:p>
            <a:pPr marL="756285" lvl="1" indent="-287020">
              <a:lnSpc>
                <a:spcPct val="100000"/>
              </a:lnSpc>
              <a:spcBef>
                <a:spcPts val="10"/>
              </a:spcBef>
              <a:buFont typeface="Arial"/>
              <a:buChar char="–"/>
              <a:tabLst>
                <a:tab pos="756285" algn="l"/>
                <a:tab pos="756920" algn="l"/>
              </a:tabLst>
            </a:pPr>
            <a:r>
              <a:rPr lang="ja-JP" altLang="en-US" sz="1600" dirty="0">
                <a:solidFill>
                  <a:srgbClr val="231F20"/>
                </a:solidFill>
                <a:latin typeface="BIZ UDPゴシック" panose="020B0400000000000000" pitchFamily="50" charset="-128"/>
                <a:ea typeface="BIZ UDPゴシック" panose="020B0400000000000000" pitchFamily="50" charset="-128"/>
                <a:cs typeface="Microsoft JhengHei"/>
              </a:rPr>
              <a:t>表現学習</a:t>
            </a:r>
            <a:r>
              <a:rPr sz="1600"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dirty="0">
                <a:solidFill>
                  <a:srgbClr val="231F20"/>
                </a:solidFill>
                <a:latin typeface="BIZ UDPゴシック" panose="020B0400000000000000" pitchFamily="50" charset="-128"/>
                <a:ea typeface="BIZ UDPゴシック" panose="020B0400000000000000" pitchFamily="50" charset="-128"/>
                <a:cs typeface="Segoe UI"/>
              </a:rPr>
              <a:t>HuBERT</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Hsu+,</a:t>
            </a:r>
            <a:r>
              <a:rPr sz="1600" spc="-4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TASLP’21],</a:t>
            </a:r>
            <a:r>
              <a:rPr sz="1600" spc="-3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SSAST</a:t>
            </a:r>
            <a:r>
              <a:rPr sz="1600" spc="-3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[Gong+,</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AAAI’22]</a:t>
            </a:r>
            <a:endParaRPr sz="1600" dirty="0">
              <a:latin typeface="BIZ UDPゴシック" panose="020B0400000000000000" pitchFamily="50" charset="-128"/>
              <a:ea typeface="BIZ UDPゴシック" panose="020B0400000000000000" pitchFamily="50" charset="-128"/>
              <a:cs typeface="Segoe UI"/>
            </a:endParaRPr>
          </a:p>
          <a:p>
            <a:pPr marL="756285" lvl="1" indent="-287655">
              <a:lnSpc>
                <a:spcPct val="100000"/>
              </a:lnSpc>
              <a:buFont typeface="Arial"/>
              <a:buChar char="–"/>
              <a:tabLst>
                <a:tab pos="756285" algn="l"/>
                <a:tab pos="756920" algn="l"/>
              </a:tabLst>
            </a:pPr>
            <a:r>
              <a:rPr lang="ja-JP" altLang="en-US" sz="1600" spc="5" dirty="0">
                <a:solidFill>
                  <a:srgbClr val="231F20"/>
                </a:solidFill>
                <a:latin typeface="BIZ UDPゴシック" panose="020B0400000000000000" pitchFamily="50" charset="-128"/>
                <a:ea typeface="BIZ UDPゴシック" panose="020B0400000000000000" pitchFamily="50" charset="-128"/>
                <a:cs typeface="Microsoft JhengHei"/>
              </a:rPr>
              <a:t>音声認識</a:t>
            </a:r>
            <a:r>
              <a:rPr sz="1600" spc="5"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dirty="0">
                <a:solidFill>
                  <a:srgbClr val="231F20"/>
                </a:solidFill>
                <a:latin typeface="BIZ UDPゴシック" panose="020B0400000000000000" pitchFamily="50" charset="-128"/>
                <a:ea typeface="BIZ UDPゴシック" panose="020B0400000000000000" pitchFamily="50" charset="-128"/>
                <a:cs typeface="Segoe UI"/>
              </a:rPr>
              <a:t>[Lüscher+,</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INTERSPEECH’19]</a:t>
            </a:r>
            <a:endParaRPr sz="1600" dirty="0">
              <a:latin typeface="BIZ UDPゴシック" panose="020B0400000000000000" pitchFamily="50" charset="-128"/>
              <a:ea typeface="BIZ UDPゴシック" panose="020B0400000000000000" pitchFamily="50" charset="-128"/>
              <a:cs typeface="Segoe UI"/>
            </a:endParaRPr>
          </a:p>
          <a:p>
            <a:pPr marL="756285" lvl="1" indent="-287655">
              <a:lnSpc>
                <a:spcPct val="100000"/>
              </a:lnSpc>
              <a:buFont typeface="Arial"/>
              <a:buChar char="–"/>
              <a:tabLst>
                <a:tab pos="756285" algn="l"/>
                <a:tab pos="756920" algn="l"/>
              </a:tabLst>
            </a:pPr>
            <a:r>
              <a:rPr sz="1600" spc="5" dirty="0">
                <a:solidFill>
                  <a:srgbClr val="231F20"/>
                </a:solidFill>
                <a:latin typeface="BIZ UDPゴシック" panose="020B0400000000000000" pitchFamily="50" charset="-128"/>
                <a:ea typeface="BIZ UDPゴシック" panose="020B0400000000000000" pitchFamily="50" charset="-128"/>
                <a:cs typeface="Microsoft JhengHei"/>
              </a:rPr>
              <a:t>音楽生成 </a:t>
            </a:r>
            <a:r>
              <a:rPr sz="1600" dirty="0">
                <a:solidFill>
                  <a:srgbClr val="231F20"/>
                </a:solidFill>
                <a:latin typeface="BIZ UDPゴシック" panose="020B0400000000000000" pitchFamily="50" charset="-128"/>
                <a:ea typeface="BIZ UDPゴシック" panose="020B0400000000000000" pitchFamily="50" charset="-128"/>
                <a:cs typeface="Segoe UI"/>
              </a:rPr>
              <a:t>[Huang+,</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ICLR’19][Choi+,</a:t>
            </a:r>
            <a:r>
              <a:rPr sz="1600" spc="-4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ICML’20]</a:t>
            </a:r>
            <a:endParaRPr sz="1600" dirty="0">
              <a:latin typeface="BIZ UDPゴシック" panose="020B0400000000000000" pitchFamily="50" charset="-128"/>
              <a:ea typeface="BIZ UDPゴシック" panose="020B0400000000000000" pitchFamily="50" charset="-128"/>
              <a:cs typeface="Segoe UI"/>
            </a:endParaRPr>
          </a:p>
          <a:p>
            <a:pPr marL="756285" lvl="1" indent="-287655">
              <a:lnSpc>
                <a:spcPts val="2155"/>
              </a:lnSpc>
              <a:buFont typeface="Arial"/>
              <a:buChar char="–"/>
              <a:tabLst>
                <a:tab pos="756285" algn="l"/>
                <a:tab pos="756920" algn="l"/>
              </a:tabLst>
            </a:pPr>
            <a:r>
              <a:rPr sz="1600" spc="5" dirty="0">
                <a:solidFill>
                  <a:srgbClr val="231F20"/>
                </a:solidFill>
                <a:latin typeface="BIZ UDPゴシック" panose="020B0400000000000000" pitchFamily="50" charset="-128"/>
                <a:ea typeface="BIZ UDPゴシック" panose="020B0400000000000000" pitchFamily="50" charset="-128"/>
                <a:cs typeface="Microsoft JhengHei"/>
              </a:rPr>
              <a:t>時系列予測 </a:t>
            </a:r>
            <a:r>
              <a:rPr sz="1600" dirty="0">
                <a:solidFill>
                  <a:srgbClr val="231F20"/>
                </a:solidFill>
                <a:latin typeface="BIZ UDPゴシック" panose="020B0400000000000000" pitchFamily="50" charset="-128"/>
                <a:ea typeface="BIZ UDPゴシック" panose="020B0400000000000000" pitchFamily="50" charset="-128"/>
                <a:cs typeface="Segoe UI"/>
              </a:rPr>
              <a:t>[Li+,</a:t>
            </a:r>
            <a:r>
              <a:rPr sz="1600" spc="-1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NeurIPS’19][Wu+,</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NeurIPS’20]</a:t>
            </a:r>
            <a:endParaRPr sz="1600" dirty="0">
              <a:latin typeface="BIZ UDPゴシック" panose="020B0400000000000000" pitchFamily="50" charset="-128"/>
              <a:ea typeface="BIZ UDPゴシック" panose="020B0400000000000000" pitchFamily="50" charset="-128"/>
              <a:cs typeface="Segoe UI"/>
            </a:endParaRPr>
          </a:p>
          <a:p>
            <a:pPr marL="355600" indent="-342900">
              <a:lnSpc>
                <a:spcPts val="2395"/>
              </a:lnSpc>
              <a:buFont typeface="Arial"/>
              <a:buChar char="•"/>
              <a:tabLst>
                <a:tab pos="354965" algn="l"/>
                <a:tab pos="355600" algn="l"/>
              </a:tabLst>
            </a:pPr>
            <a:r>
              <a:rPr b="1" spc="-10" dirty="0">
                <a:solidFill>
                  <a:srgbClr val="231F20"/>
                </a:solidFill>
                <a:latin typeface="BIZ UDPゴシック" panose="020B0400000000000000" pitchFamily="50" charset="-128"/>
                <a:ea typeface="BIZ UDPゴシック" panose="020B0400000000000000" pitchFamily="50" charset="-128"/>
                <a:cs typeface="Microsoft JhengHei"/>
              </a:rPr>
              <a:t>テーブルデータ</a:t>
            </a:r>
            <a:endParaRPr dirty="0">
              <a:latin typeface="BIZ UDPゴシック" panose="020B0400000000000000" pitchFamily="50" charset="-128"/>
              <a:ea typeface="BIZ UDPゴシック" panose="020B0400000000000000" pitchFamily="50" charset="-128"/>
              <a:cs typeface="Microsoft JhengHei"/>
            </a:endParaRPr>
          </a:p>
          <a:p>
            <a:pPr marL="756285" lvl="1" indent="-287020">
              <a:lnSpc>
                <a:spcPct val="100000"/>
              </a:lnSpc>
              <a:spcBef>
                <a:spcPts val="30"/>
              </a:spcBef>
              <a:buFont typeface="Arial"/>
              <a:buChar char="–"/>
              <a:tabLst>
                <a:tab pos="756285" algn="l"/>
                <a:tab pos="756920" algn="l"/>
              </a:tabLst>
            </a:pPr>
            <a:r>
              <a:rPr sz="1600" spc="-10" dirty="0">
                <a:solidFill>
                  <a:srgbClr val="231F20"/>
                </a:solidFill>
                <a:latin typeface="BIZ UDPゴシック" panose="020B0400000000000000" pitchFamily="50" charset="-128"/>
                <a:ea typeface="BIZ UDPゴシック" panose="020B0400000000000000" pitchFamily="50" charset="-128"/>
                <a:cs typeface="Segoe UI"/>
              </a:rPr>
              <a:t>FT-Transformer</a:t>
            </a:r>
            <a:r>
              <a:rPr sz="1600" spc="-6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[Gorishniy+,</a:t>
            </a:r>
            <a:r>
              <a:rPr sz="1600" spc="-4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NeurIPS’22]</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HG丸ｺﾞｼｯｸM-PRO"/>
              </a:rPr>
              <a:t>※</a:t>
            </a:r>
            <a:r>
              <a:rPr sz="1600" dirty="0">
                <a:solidFill>
                  <a:srgbClr val="231F20"/>
                </a:solidFill>
                <a:latin typeface="BIZ UDPゴシック" panose="020B0400000000000000" pitchFamily="50" charset="-128"/>
                <a:ea typeface="BIZ UDPゴシック" panose="020B0400000000000000" pitchFamily="50" charset="-128"/>
                <a:cs typeface="Microsoft JhengHei"/>
              </a:rPr>
              <a:t>ただし表データは依然として</a:t>
            </a:r>
            <a:r>
              <a:rPr sz="1600" dirty="0">
                <a:solidFill>
                  <a:srgbClr val="231F20"/>
                </a:solidFill>
                <a:latin typeface="BIZ UDPゴシック" panose="020B0400000000000000" pitchFamily="50" charset="-128"/>
                <a:ea typeface="BIZ UDPゴシック" panose="020B0400000000000000" pitchFamily="50" charset="-128"/>
                <a:cs typeface="Segoe UI"/>
              </a:rPr>
              <a:t>Gradient</a:t>
            </a:r>
            <a:r>
              <a:rPr sz="1600" spc="-10" dirty="0">
                <a:solidFill>
                  <a:srgbClr val="231F20"/>
                </a:solidFill>
                <a:latin typeface="BIZ UDPゴシック" panose="020B0400000000000000" pitchFamily="50" charset="-128"/>
                <a:ea typeface="BIZ UDPゴシック" panose="020B0400000000000000" pitchFamily="50" charset="-128"/>
                <a:cs typeface="Segoe UI"/>
              </a:rPr>
              <a:t> Boosting</a:t>
            </a:r>
            <a:r>
              <a:rPr sz="1600" spc="-20" dirty="0">
                <a:solidFill>
                  <a:srgbClr val="231F20"/>
                </a:solidFill>
                <a:latin typeface="BIZ UDPゴシック" panose="020B0400000000000000" pitchFamily="50" charset="-128"/>
                <a:ea typeface="BIZ UDPゴシック" panose="020B0400000000000000" pitchFamily="50" charset="-128"/>
                <a:cs typeface="Microsoft JhengHei"/>
              </a:rPr>
              <a:t>が強い</a:t>
            </a:r>
            <a:endParaRPr sz="1600" dirty="0">
              <a:latin typeface="BIZ UDPゴシック" panose="020B0400000000000000" pitchFamily="50" charset="-128"/>
              <a:ea typeface="BIZ UDPゴシック" panose="020B0400000000000000" pitchFamily="50" charset="-128"/>
              <a:cs typeface="Microsoft JhengHei"/>
            </a:endParaRPr>
          </a:p>
          <a:p>
            <a:pPr marL="355600" indent="-342900">
              <a:lnSpc>
                <a:spcPts val="2375"/>
              </a:lnSpc>
              <a:spcBef>
                <a:spcPts val="30"/>
              </a:spcBef>
              <a:buFont typeface="Arial"/>
              <a:buChar char="•"/>
              <a:tabLst>
                <a:tab pos="354965" algn="l"/>
                <a:tab pos="355600" algn="l"/>
              </a:tabLst>
            </a:pPr>
            <a:r>
              <a:rPr b="1" spc="-10" dirty="0">
                <a:solidFill>
                  <a:srgbClr val="231F20"/>
                </a:solidFill>
                <a:latin typeface="BIZ UDPゴシック" panose="020B0400000000000000" pitchFamily="50" charset="-128"/>
                <a:ea typeface="BIZ UDPゴシック" panose="020B0400000000000000" pitchFamily="50" charset="-128"/>
                <a:cs typeface="Segoe UI"/>
              </a:rPr>
              <a:t>Bio/Chem-informatics</a:t>
            </a:r>
            <a:endParaRPr dirty="0">
              <a:latin typeface="BIZ UDPゴシック" panose="020B0400000000000000" pitchFamily="50" charset="-128"/>
              <a:ea typeface="BIZ UDPゴシック" panose="020B0400000000000000" pitchFamily="50" charset="-128"/>
              <a:cs typeface="Segoe UI"/>
            </a:endParaRPr>
          </a:p>
          <a:p>
            <a:pPr marL="756285" lvl="1" indent="-287020">
              <a:lnSpc>
                <a:spcPts val="2130"/>
              </a:lnSpc>
              <a:buFont typeface="Arial"/>
              <a:buChar char="–"/>
              <a:tabLst>
                <a:tab pos="756285" algn="l"/>
                <a:tab pos="756920" algn="l"/>
              </a:tabLst>
            </a:pPr>
            <a:r>
              <a:rPr sz="1600" dirty="0">
                <a:solidFill>
                  <a:srgbClr val="231F20"/>
                </a:solidFill>
                <a:latin typeface="BIZ UDPゴシック" panose="020B0400000000000000" pitchFamily="50" charset="-128"/>
                <a:ea typeface="BIZ UDPゴシック" panose="020B0400000000000000" pitchFamily="50" charset="-128"/>
                <a:cs typeface="Microsoft JhengHei"/>
              </a:rPr>
              <a:t>分子構造解析 </a:t>
            </a:r>
            <a:r>
              <a:rPr sz="1600" dirty="0">
                <a:solidFill>
                  <a:srgbClr val="231F20"/>
                </a:solidFill>
                <a:latin typeface="BIZ UDPゴシック" panose="020B0400000000000000" pitchFamily="50" charset="-128"/>
                <a:ea typeface="BIZ UDPゴシック" panose="020B0400000000000000" pitchFamily="50" charset="-128"/>
                <a:cs typeface="Segoe UI"/>
              </a:rPr>
              <a:t>[Fuchs+,</a:t>
            </a:r>
            <a:r>
              <a:rPr sz="1600" spc="-5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NeurIPS’20][Rong+,</a:t>
            </a:r>
            <a:r>
              <a:rPr sz="1600" spc="-3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NeurIPS’20]</a:t>
            </a:r>
            <a:endParaRPr sz="1600" dirty="0">
              <a:latin typeface="BIZ UDPゴシック" panose="020B0400000000000000" pitchFamily="50" charset="-128"/>
              <a:ea typeface="BIZ UDPゴシック" panose="020B0400000000000000" pitchFamily="50" charset="-128"/>
              <a:cs typeface="Segoe UI"/>
            </a:endParaRPr>
          </a:p>
          <a:p>
            <a:pPr marL="355600" indent="-342900">
              <a:lnSpc>
                <a:spcPts val="2395"/>
              </a:lnSpc>
              <a:buFont typeface="Arial"/>
              <a:buChar char="•"/>
              <a:tabLst>
                <a:tab pos="354965" algn="l"/>
                <a:tab pos="355600" algn="l"/>
              </a:tabLst>
            </a:pPr>
            <a:r>
              <a:rPr b="1" spc="-10" dirty="0">
                <a:solidFill>
                  <a:srgbClr val="231F20"/>
                </a:solidFill>
                <a:latin typeface="BIZ UDPゴシック" panose="020B0400000000000000" pitchFamily="50" charset="-128"/>
                <a:ea typeface="BIZ UDPゴシック" panose="020B0400000000000000" pitchFamily="50" charset="-128"/>
                <a:cs typeface="Microsoft JhengHei"/>
              </a:rPr>
              <a:t>エージェント・ロボティクス</a:t>
            </a:r>
            <a:endParaRPr dirty="0">
              <a:latin typeface="BIZ UDPゴシック" panose="020B0400000000000000" pitchFamily="50" charset="-128"/>
              <a:ea typeface="BIZ UDPゴシック" panose="020B0400000000000000" pitchFamily="50" charset="-128"/>
              <a:cs typeface="Microsoft JhengHei"/>
            </a:endParaRPr>
          </a:p>
          <a:p>
            <a:pPr marL="756285" lvl="1" indent="-287020">
              <a:lnSpc>
                <a:spcPct val="100000"/>
              </a:lnSpc>
              <a:spcBef>
                <a:spcPts val="10"/>
              </a:spcBef>
              <a:buFont typeface="Arial"/>
              <a:buChar char="–"/>
              <a:tabLst>
                <a:tab pos="756285" algn="l"/>
                <a:tab pos="756920" algn="l"/>
              </a:tabLst>
            </a:pPr>
            <a:r>
              <a:rPr sz="1600" dirty="0">
                <a:solidFill>
                  <a:srgbClr val="231F20"/>
                </a:solidFill>
                <a:latin typeface="BIZ UDPゴシック" panose="020B0400000000000000" pitchFamily="50" charset="-128"/>
                <a:ea typeface="BIZ UDPゴシック" panose="020B0400000000000000" pitchFamily="50" charset="-128"/>
                <a:cs typeface="Microsoft JhengHei"/>
              </a:rPr>
              <a:t>マルチエージェント通信 </a:t>
            </a:r>
            <a:r>
              <a:rPr sz="1600" dirty="0">
                <a:solidFill>
                  <a:srgbClr val="231F20"/>
                </a:solidFill>
                <a:latin typeface="BIZ UDPゴシック" panose="020B0400000000000000" pitchFamily="50" charset="-128"/>
                <a:ea typeface="BIZ UDPゴシック" panose="020B0400000000000000" pitchFamily="50" charset="-128"/>
                <a:cs typeface="Segoe UI"/>
              </a:rPr>
              <a:t>[Inala+,</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NeurIPS’20]</a:t>
            </a:r>
            <a:endParaRPr sz="1600" dirty="0">
              <a:latin typeface="BIZ UDPゴシック" panose="020B0400000000000000" pitchFamily="50" charset="-128"/>
              <a:ea typeface="BIZ UDPゴシック" panose="020B0400000000000000" pitchFamily="50" charset="-128"/>
              <a:cs typeface="Segoe UI"/>
            </a:endParaRPr>
          </a:p>
          <a:p>
            <a:pPr marL="756285" lvl="1" indent="-287020">
              <a:lnSpc>
                <a:spcPct val="100000"/>
              </a:lnSpc>
              <a:buFont typeface="Arial"/>
              <a:buChar char="–"/>
              <a:tabLst>
                <a:tab pos="756285" algn="l"/>
                <a:tab pos="756920" algn="l"/>
              </a:tabLst>
            </a:pPr>
            <a:r>
              <a:rPr sz="1600" dirty="0">
                <a:solidFill>
                  <a:srgbClr val="231F20"/>
                </a:solidFill>
                <a:latin typeface="BIZ UDPゴシック" panose="020B0400000000000000" pitchFamily="50" charset="-128"/>
                <a:ea typeface="BIZ UDPゴシック" panose="020B0400000000000000" pitchFamily="50" charset="-128"/>
                <a:cs typeface="Segoe UI"/>
              </a:rPr>
              <a:t>One</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err="1">
                <a:solidFill>
                  <a:srgbClr val="231F20"/>
                </a:solidFill>
                <a:latin typeface="BIZ UDPゴシック" panose="020B0400000000000000" pitchFamily="50" charset="-128"/>
                <a:ea typeface="BIZ UDPゴシック" panose="020B0400000000000000" pitchFamily="50" charset="-128"/>
                <a:cs typeface="Segoe UI"/>
              </a:rPr>
              <a:t>Shot</a:t>
            </a:r>
            <a:r>
              <a:rPr sz="1600" dirty="0" err="1">
                <a:solidFill>
                  <a:srgbClr val="231F20"/>
                </a:solidFill>
                <a:latin typeface="BIZ UDPゴシック" panose="020B0400000000000000" pitchFamily="50" charset="-128"/>
                <a:ea typeface="BIZ UDPゴシック" panose="020B0400000000000000" pitchFamily="50" charset="-128"/>
                <a:cs typeface="Microsoft JhengHei"/>
              </a:rPr>
              <a:t>で</a:t>
            </a:r>
            <a:r>
              <a:rPr lang="ja-JP" altLang="en-US" sz="1600" dirty="0">
                <a:solidFill>
                  <a:srgbClr val="231F20"/>
                </a:solidFill>
                <a:latin typeface="BIZ UDPゴシック" panose="020B0400000000000000" pitchFamily="50" charset="-128"/>
                <a:ea typeface="BIZ UDPゴシック" panose="020B0400000000000000" pitchFamily="50" charset="-128"/>
                <a:cs typeface="Microsoft JhengHei"/>
              </a:rPr>
              <a:t>模倣</a:t>
            </a:r>
            <a:r>
              <a:rPr sz="1600" dirty="0" err="1">
                <a:solidFill>
                  <a:srgbClr val="231F20"/>
                </a:solidFill>
                <a:latin typeface="BIZ UDPゴシック" panose="020B0400000000000000" pitchFamily="50" charset="-128"/>
                <a:ea typeface="BIZ UDPゴシック" panose="020B0400000000000000" pitchFamily="50" charset="-128"/>
                <a:cs typeface="Microsoft JhengHei"/>
              </a:rPr>
              <a:t>学習</a:t>
            </a:r>
            <a:r>
              <a:rPr sz="1600"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dirty="0">
                <a:solidFill>
                  <a:srgbClr val="231F20"/>
                </a:solidFill>
                <a:latin typeface="BIZ UDPゴシック" panose="020B0400000000000000" pitchFamily="50" charset="-128"/>
                <a:ea typeface="BIZ UDPゴシック" panose="020B0400000000000000" pitchFamily="50" charset="-128"/>
                <a:cs typeface="Segoe UI"/>
              </a:rPr>
              <a:t>[Dasari+Guputa,</a:t>
            </a:r>
            <a:r>
              <a:rPr sz="1600" spc="-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CoRL’20]</a:t>
            </a:r>
            <a:endParaRPr sz="1600" dirty="0">
              <a:latin typeface="BIZ UDPゴシック" panose="020B0400000000000000" pitchFamily="50" charset="-128"/>
              <a:ea typeface="BIZ UDPゴシック" panose="020B0400000000000000" pitchFamily="50" charset="-128"/>
              <a:cs typeface="Segoe UI"/>
            </a:endParaRPr>
          </a:p>
          <a:p>
            <a:pPr marL="756285" marR="167640" lvl="1" indent="-287020">
              <a:lnSpc>
                <a:spcPts val="1789"/>
              </a:lnSpc>
              <a:spcBef>
                <a:spcPts val="365"/>
              </a:spcBef>
              <a:buFont typeface="Arial"/>
              <a:buChar char="–"/>
              <a:tabLst>
                <a:tab pos="756285" algn="l"/>
                <a:tab pos="756920" algn="l"/>
              </a:tabLst>
            </a:pPr>
            <a:r>
              <a:rPr lang="ja-JP" altLang="en-US" sz="1600" dirty="0">
                <a:solidFill>
                  <a:srgbClr val="231F20"/>
                </a:solidFill>
                <a:latin typeface="BIZ UDPゴシック" panose="020B0400000000000000" pitchFamily="50" charset="-128"/>
                <a:ea typeface="BIZ UDPゴシック" panose="020B0400000000000000" pitchFamily="50" charset="-128"/>
                <a:cs typeface="Microsoft JhengHei"/>
              </a:rPr>
              <a:t>タスク系列の</a:t>
            </a:r>
            <a:r>
              <a:rPr sz="1600" dirty="0" err="1">
                <a:solidFill>
                  <a:srgbClr val="231F20"/>
                </a:solidFill>
                <a:latin typeface="BIZ UDPゴシック" panose="020B0400000000000000" pitchFamily="50" charset="-128"/>
                <a:ea typeface="BIZ UDPゴシック" panose="020B0400000000000000" pitchFamily="50" charset="-128"/>
                <a:cs typeface="Microsoft JhengHei"/>
              </a:rPr>
              <a:t>強化学習</a:t>
            </a:r>
            <a:r>
              <a:rPr sz="1600" dirty="0">
                <a:solidFill>
                  <a:srgbClr val="231F20"/>
                </a:solidFill>
                <a:latin typeface="BIZ UDPゴシック" panose="020B0400000000000000" pitchFamily="50" charset="-128"/>
                <a:ea typeface="BIZ UDPゴシック" panose="020B0400000000000000" pitchFamily="50" charset="-128"/>
                <a:cs typeface="Microsoft JhengHei"/>
              </a:rPr>
              <a:t> </a:t>
            </a:r>
            <a:r>
              <a:rPr sz="1600" dirty="0">
                <a:solidFill>
                  <a:srgbClr val="231F20"/>
                </a:solidFill>
                <a:latin typeface="BIZ UDPゴシック" panose="020B0400000000000000" pitchFamily="50" charset="-128"/>
                <a:ea typeface="BIZ UDPゴシック" panose="020B0400000000000000" pitchFamily="50" charset="-128"/>
                <a:cs typeface="Segoe UI"/>
              </a:rPr>
              <a:t>Scene</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Memory</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20" dirty="0">
                <a:solidFill>
                  <a:srgbClr val="231F20"/>
                </a:solidFill>
                <a:latin typeface="BIZ UDPゴシック" panose="020B0400000000000000" pitchFamily="50" charset="-128"/>
                <a:ea typeface="BIZ UDPゴシック" panose="020B0400000000000000" pitchFamily="50" charset="-128"/>
                <a:cs typeface="Segoe UI"/>
              </a:rPr>
              <a:t>Transformer</a:t>
            </a:r>
            <a:r>
              <a:rPr sz="1600" spc="-3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Fang</a:t>
            </a:r>
            <a:r>
              <a:rPr sz="1600" spc="-1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CVPR’19],</a:t>
            </a:r>
            <a:r>
              <a:rPr sz="1600" spc="-3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Decision</a:t>
            </a:r>
            <a:r>
              <a:rPr sz="1600" spc="-2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Transformer</a:t>
            </a:r>
            <a:r>
              <a:rPr sz="1600" spc="-5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[Chen+, </a:t>
            </a:r>
            <a:r>
              <a:rPr sz="1600" dirty="0">
                <a:solidFill>
                  <a:srgbClr val="231F20"/>
                </a:solidFill>
                <a:latin typeface="BIZ UDPゴシック" panose="020B0400000000000000" pitchFamily="50" charset="-128"/>
                <a:ea typeface="BIZ UDPゴシック" panose="020B0400000000000000" pitchFamily="50" charset="-128"/>
                <a:cs typeface="Segoe UI"/>
              </a:rPr>
              <a:t>NeurIPS‘21]</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Trajectory</a:t>
            </a:r>
            <a:r>
              <a:rPr sz="1600" spc="-50"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Transformer</a:t>
            </a:r>
            <a:r>
              <a:rPr sz="1600" spc="-3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Janner+,</a:t>
            </a:r>
            <a:r>
              <a:rPr sz="1600" spc="-7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NeurIPS‘21],</a:t>
            </a:r>
            <a:r>
              <a:rPr sz="1600" spc="-40"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Gato</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Reed+,</a:t>
            </a:r>
            <a:r>
              <a:rPr sz="1600" spc="-4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2022]</a:t>
            </a:r>
            <a:endParaRPr sz="1600" dirty="0">
              <a:latin typeface="BIZ UDPゴシック" panose="020B0400000000000000" pitchFamily="50" charset="-128"/>
              <a:ea typeface="BIZ UDPゴシック" panose="020B0400000000000000" pitchFamily="50" charset="-128"/>
              <a:cs typeface="Segoe U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75B0869A-0CF6-B967-7E00-E4439FEC9DA6}"/>
              </a:ext>
            </a:extLst>
          </p:cNvPr>
          <p:cNvCxnSpPr/>
          <p:nvPr/>
        </p:nvCxnSpPr>
        <p:spPr>
          <a:xfrm>
            <a:off x="1411499" y="2275316"/>
            <a:ext cx="9694259" cy="0"/>
          </a:xfrm>
          <a:prstGeom prst="line">
            <a:avLst/>
          </a:prstGeom>
          <a:ln w="76200">
            <a:solidFill>
              <a:srgbClr val="C00000"/>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9828960-C500-5FA1-D12D-7F661F4B839E}"/>
              </a:ext>
            </a:extLst>
          </p:cNvPr>
          <p:cNvCxnSpPr/>
          <p:nvPr/>
        </p:nvCxnSpPr>
        <p:spPr>
          <a:xfrm>
            <a:off x="1913206" y="817400"/>
            <a:ext cx="0" cy="1381715"/>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1A53122-D980-0ADF-F1A5-D3EDF075018C}"/>
              </a:ext>
            </a:extLst>
          </p:cNvPr>
          <p:cNvSpPr txBox="1"/>
          <p:nvPr/>
        </p:nvSpPr>
        <p:spPr>
          <a:xfrm>
            <a:off x="1913206" y="823510"/>
            <a:ext cx="2290046" cy="938719"/>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2017.6 </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Transformer</a:t>
            </a:r>
          </a:p>
          <a:p>
            <a:r>
              <a:rPr kumimoji="1" lang="ja-JP" altLang="en-US" sz="1100" dirty="0">
                <a:latin typeface="Yu Gothic UI Semibold" panose="020B0700000000000000" pitchFamily="50" charset="-128"/>
                <a:ea typeface="Yu Gothic UI Semibold" panose="020B0700000000000000" pitchFamily="50" charset="-128"/>
              </a:rPr>
              <a:t>アテンションメカニズムに基づいた</a:t>
            </a:r>
            <a:r>
              <a:rPr kumimoji="1" lang="en-US" altLang="ja-JP" sz="1100" dirty="0">
                <a:latin typeface="Yu Gothic UI Semibold" panose="020B0700000000000000" pitchFamily="50" charset="-128"/>
                <a:ea typeface="Yu Gothic UI Semibold" panose="020B0700000000000000" pitchFamily="50" charset="-128"/>
              </a:rPr>
              <a:t>Transformer </a:t>
            </a:r>
            <a:r>
              <a:rPr kumimoji="1" lang="ja-JP" altLang="en-US" sz="1100" dirty="0">
                <a:latin typeface="Yu Gothic UI Semibold" panose="020B0700000000000000" pitchFamily="50" charset="-128"/>
                <a:ea typeface="Yu Gothic UI Semibold" panose="020B0700000000000000" pitchFamily="50" charset="-128"/>
              </a:rPr>
              <a:t>登場。</a:t>
            </a:r>
            <a:endParaRPr kumimoji="1" lang="en-US" altLang="ja-JP" sz="1100" dirty="0">
              <a:latin typeface="Yu Gothic UI Semibold" panose="020B0700000000000000" pitchFamily="50" charset="-128"/>
              <a:ea typeface="Yu Gothic UI Semibold" panose="020B0700000000000000" pitchFamily="50" charset="-128"/>
            </a:endParaRPr>
          </a:p>
          <a:p>
            <a:r>
              <a:rPr kumimoji="1" lang="en-US" altLang="ja-JP" sz="1100" dirty="0">
                <a:latin typeface="Yu Gothic UI Semibold" panose="020B0700000000000000" pitchFamily="50" charset="-128"/>
                <a:ea typeface="Yu Gothic UI Semibold" panose="020B0700000000000000" pitchFamily="50" charset="-128"/>
              </a:rPr>
              <a:t>NLP</a:t>
            </a:r>
            <a:r>
              <a:rPr kumimoji="1" lang="ja-JP" altLang="en-US" sz="1100" dirty="0">
                <a:latin typeface="Yu Gothic UI Semibold" panose="020B0700000000000000" pitchFamily="50" charset="-128"/>
                <a:ea typeface="Yu Gothic UI Semibold" panose="020B0700000000000000" pitchFamily="50" charset="-128"/>
              </a:rPr>
              <a:t>タスクで優れたパフォーマンスを</a:t>
            </a:r>
            <a:endParaRPr kumimoji="1"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発揮。</a:t>
            </a:r>
            <a:endParaRPr kumimoji="1" lang="en-US" altLang="ja-JP" sz="1100" dirty="0">
              <a:latin typeface="Yu Gothic UI Semibold" panose="020B0700000000000000" pitchFamily="50" charset="-128"/>
              <a:ea typeface="Yu Gothic UI Semibold" panose="020B0700000000000000" pitchFamily="50" charset="-128"/>
            </a:endParaRPr>
          </a:p>
        </p:txBody>
      </p:sp>
      <p:cxnSp>
        <p:nvCxnSpPr>
          <p:cNvPr id="10" name="直線矢印コネクタ 9">
            <a:extLst>
              <a:ext uri="{FF2B5EF4-FFF2-40B4-BE49-F238E27FC236}">
                <a16:creationId xmlns:a16="http://schemas.microsoft.com/office/drawing/2014/main" id="{3FA03BF8-D266-B671-8B52-6C0DA8589F44}"/>
              </a:ext>
            </a:extLst>
          </p:cNvPr>
          <p:cNvCxnSpPr>
            <a:cxnSpLocks/>
          </p:cNvCxnSpPr>
          <p:nvPr/>
        </p:nvCxnSpPr>
        <p:spPr>
          <a:xfrm flipV="1">
            <a:off x="2458154" y="2344351"/>
            <a:ext cx="0" cy="1127744"/>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283F33B-657D-5B7F-129B-02182AF96A4A}"/>
              </a:ext>
            </a:extLst>
          </p:cNvPr>
          <p:cNvSpPr txBox="1"/>
          <p:nvPr/>
        </p:nvSpPr>
        <p:spPr>
          <a:xfrm>
            <a:off x="2458154" y="2844516"/>
            <a:ext cx="2290046" cy="600164"/>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2018.10 </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BERT</a:t>
            </a:r>
          </a:p>
          <a:p>
            <a:r>
              <a:rPr lang="en-US" altLang="ja-JP" sz="1100" dirty="0">
                <a:latin typeface="Yu Gothic UI Semibold" panose="020B0700000000000000" pitchFamily="50" charset="-128"/>
                <a:ea typeface="Yu Gothic UI Semibold" panose="020B0700000000000000" pitchFamily="50" charset="-128"/>
              </a:rPr>
              <a:t>NLP</a:t>
            </a:r>
            <a:r>
              <a:rPr lang="ja-JP" altLang="en-US" sz="1100" dirty="0">
                <a:latin typeface="Yu Gothic UI Semibold" panose="020B0700000000000000" pitchFamily="50" charset="-128"/>
                <a:ea typeface="Yu Gothic UI Semibold" panose="020B0700000000000000" pitchFamily="50" charset="-128"/>
              </a:rPr>
              <a:t>分野でプレ・トレーニング</a:t>
            </a:r>
            <a:endParaRPr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トランスフォーマーモデルが主流に。</a:t>
            </a:r>
            <a:endParaRPr kumimoji="1" lang="en-US" altLang="ja-JP" sz="1100" dirty="0">
              <a:latin typeface="Yu Gothic UI Semibold" panose="020B0700000000000000" pitchFamily="50" charset="-128"/>
              <a:ea typeface="Yu Gothic UI Semibold" panose="020B0700000000000000" pitchFamily="50" charset="-128"/>
            </a:endParaRPr>
          </a:p>
        </p:txBody>
      </p:sp>
      <p:cxnSp>
        <p:nvCxnSpPr>
          <p:cNvPr id="13" name="直線矢印コネクタ 12">
            <a:extLst>
              <a:ext uri="{FF2B5EF4-FFF2-40B4-BE49-F238E27FC236}">
                <a16:creationId xmlns:a16="http://schemas.microsoft.com/office/drawing/2014/main" id="{B5C8769C-D72F-56FE-13EA-9E879E274A4A}"/>
              </a:ext>
            </a:extLst>
          </p:cNvPr>
          <p:cNvCxnSpPr/>
          <p:nvPr/>
        </p:nvCxnSpPr>
        <p:spPr>
          <a:xfrm>
            <a:off x="4106148" y="825430"/>
            <a:ext cx="0" cy="1381715"/>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693B6A1-29EB-E197-15B2-DF77340AF2EC}"/>
              </a:ext>
            </a:extLst>
          </p:cNvPr>
          <p:cNvSpPr txBox="1"/>
          <p:nvPr/>
        </p:nvSpPr>
        <p:spPr>
          <a:xfrm>
            <a:off x="4106148" y="839632"/>
            <a:ext cx="2290046" cy="938719"/>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2020.5 </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GPT-3</a:t>
            </a:r>
          </a:p>
          <a:p>
            <a:r>
              <a:rPr lang="en-US" altLang="ja-JP" sz="1100" dirty="0">
                <a:latin typeface="Yu Gothic UI Semibold" panose="020B0700000000000000" pitchFamily="50" charset="-128"/>
                <a:ea typeface="Yu Gothic UI Semibold" panose="020B0700000000000000" pitchFamily="50" charset="-128"/>
              </a:rPr>
              <a:t>170</a:t>
            </a:r>
            <a:r>
              <a:rPr lang="ja-JP" altLang="en-US" sz="1100" dirty="0">
                <a:latin typeface="Yu Gothic UI Semibold" panose="020B0700000000000000" pitchFamily="50" charset="-128"/>
                <a:ea typeface="Yu Gothic UI Semibold" panose="020B0700000000000000" pitchFamily="50" charset="-128"/>
              </a:rPr>
              <a:t>ビリオン・パラメータを持つ</a:t>
            </a:r>
            <a:endParaRPr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巨大トランスフォーマー。</a:t>
            </a:r>
            <a:endParaRPr kumimoji="1" lang="en-US" altLang="ja-JP" sz="1100" dirty="0">
              <a:latin typeface="Yu Gothic UI Semibold" panose="020B0700000000000000" pitchFamily="50" charset="-128"/>
              <a:ea typeface="Yu Gothic UI Semibold" panose="020B0700000000000000" pitchFamily="50" charset="-128"/>
            </a:endParaRPr>
          </a:p>
          <a:p>
            <a:r>
              <a:rPr lang="ja-JP" altLang="en-US" sz="1100" dirty="0">
                <a:latin typeface="Yu Gothic UI Semibold" panose="020B0700000000000000" pitchFamily="50" charset="-128"/>
                <a:ea typeface="Yu Gothic UI Semibold" panose="020B0700000000000000" pitchFamily="50" charset="-128"/>
              </a:rPr>
              <a:t>一般的な</a:t>
            </a:r>
            <a:r>
              <a:rPr lang="en-US" altLang="ja-JP" sz="1100" dirty="0">
                <a:latin typeface="Yu Gothic UI Semibold" panose="020B0700000000000000" pitchFamily="50" charset="-128"/>
                <a:ea typeface="Yu Gothic UI Semibold" panose="020B0700000000000000" pitchFamily="50" charset="-128"/>
              </a:rPr>
              <a:t>NLP</a:t>
            </a:r>
            <a:r>
              <a:rPr lang="ja-JP" altLang="en-US" sz="1100" dirty="0">
                <a:latin typeface="Yu Gothic UI Semibold" panose="020B0700000000000000" pitchFamily="50" charset="-128"/>
                <a:ea typeface="Yu Gothic UI Semibold" panose="020B0700000000000000" pitchFamily="50" charset="-128"/>
              </a:rPr>
              <a:t>モデルへの大きな</a:t>
            </a:r>
            <a:endParaRPr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一歩となる成果。</a:t>
            </a:r>
            <a:endParaRPr kumimoji="1" lang="en-US" altLang="ja-JP" sz="1100" dirty="0">
              <a:latin typeface="Yu Gothic UI Semibold" panose="020B0700000000000000" pitchFamily="50" charset="-128"/>
              <a:ea typeface="Yu Gothic UI Semibold" panose="020B0700000000000000" pitchFamily="50" charset="-128"/>
            </a:endParaRPr>
          </a:p>
        </p:txBody>
      </p:sp>
      <p:sp>
        <p:nvSpPr>
          <p:cNvPr id="15" name="楕円 14">
            <a:extLst>
              <a:ext uri="{FF2B5EF4-FFF2-40B4-BE49-F238E27FC236}">
                <a16:creationId xmlns:a16="http://schemas.microsoft.com/office/drawing/2014/main" id="{86CAAE72-E489-08A8-4A86-51DD1C0426E1}"/>
              </a:ext>
            </a:extLst>
          </p:cNvPr>
          <p:cNvSpPr/>
          <p:nvPr/>
        </p:nvSpPr>
        <p:spPr>
          <a:xfrm>
            <a:off x="1816103" y="2162027"/>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A74FB85-01B2-4273-8578-5D0DFBA36A8C}"/>
              </a:ext>
            </a:extLst>
          </p:cNvPr>
          <p:cNvSpPr/>
          <p:nvPr/>
        </p:nvSpPr>
        <p:spPr>
          <a:xfrm>
            <a:off x="2348911" y="2161495"/>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631F7AA-6EEE-FCA0-FDE0-4B8B33EA18C9}"/>
              </a:ext>
            </a:extLst>
          </p:cNvPr>
          <p:cNvSpPr/>
          <p:nvPr/>
        </p:nvSpPr>
        <p:spPr>
          <a:xfrm>
            <a:off x="4004997" y="2161495"/>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4F76087A-1291-F220-B908-AF335F69DB08}"/>
              </a:ext>
            </a:extLst>
          </p:cNvPr>
          <p:cNvCxnSpPr>
            <a:cxnSpLocks/>
          </p:cNvCxnSpPr>
          <p:nvPr/>
        </p:nvCxnSpPr>
        <p:spPr>
          <a:xfrm>
            <a:off x="691306" y="2273293"/>
            <a:ext cx="712101" cy="0"/>
          </a:xfrm>
          <a:prstGeom prst="line">
            <a:avLst/>
          </a:prstGeom>
          <a:ln w="76200">
            <a:solidFill>
              <a:srgbClr val="C00000"/>
            </a:solidFill>
            <a:prstDash val="sysDot"/>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35FD3A4-F7FB-60FA-AEC8-DC3EC2305313}"/>
              </a:ext>
            </a:extLst>
          </p:cNvPr>
          <p:cNvSpPr txBox="1"/>
          <p:nvPr/>
        </p:nvSpPr>
        <p:spPr>
          <a:xfrm>
            <a:off x="4426542" y="2601840"/>
            <a:ext cx="2290046" cy="938719"/>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2020.5 </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DETR</a:t>
            </a:r>
          </a:p>
          <a:p>
            <a:r>
              <a:rPr kumimoji="1" lang="ja-JP" altLang="en-US" sz="1100" dirty="0">
                <a:latin typeface="Yu Gothic UI Semibold" panose="020B0700000000000000" pitchFamily="50" charset="-128"/>
                <a:ea typeface="Yu Gothic UI Semibold" panose="020B0700000000000000" pitchFamily="50" charset="-128"/>
              </a:rPr>
              <a:t>物体検出問題を直接集合予測問題（</a:t>
            </a:r>
            <a:r>
              <a:rPr kumimoji="1" lang="en-US" altLang="ja-JP" sz="1100" dirty="0">
                <a:latin typeface="Yu Gothic UI Semibold" panose="020B0700000000000000" pitchFamily="50" charset="-128"/>
                <a:ea typeface="Yu Gothic UI Semibold" panose="020B0700000000000000" pitchFamily="50" charset="-128"/>
              </a:rPr>
              <a:t>a direct set prediction problem</a:t>
            </a:r>
            <a:r>
              <a:rPr kumimoji="1" lang="ja-JP" altLang="en-US" sz="1100" dirty="0">
                <a:latin typeface="Yu Gothic UI Semibold" panose="020B0700000000000000" pitchFamily="50" charset="-128"/>
                <a:ea typeface="Yu Gothic UI Semibold" panose="020B0700000000000000" pitchFamily="50" charset="-128"/>
              </a:rPr>
              <a:t>）として捉え</a:t>
            </a:r>
            <a:r>
              <a:rPr kumimoji="1" lang="en-US" altLang="ja-JP" sz="1100" dirty="0">
                <a:latin typeface="Yu Gothic UI Semibold" panose="020B0700000000000000" pitchFamily="50" charset="-128"/>
                <a:ea typeface="Yu Gothic UI Semibold" panose="020B0700000000000000" pitchFamily="50" charset="-128"/>
              </a:rPr>
              <a:t>Transformer</a:t>
            </a:r>
            <a:r>
              <a:rPr kumimoji="1" lang="ja-JP" altLang="en-US" sz="1100" dirty="0">
                <a:latin typeface="Yu Gothic UI Semibold" panose="020B0700000000000000" pitchFamily="50" charset="-128"/>
                <a:ea typeface="Yu Gothic UI Semibold" panose="020B0700000000000000" pitchFamily="50" charset="-128"/>
              </a:rPr>
              <a:t>を利用。</a:t>
            </a:r>
            <a:endParaRPr kumimoji="1" lang="en-US" altLang="ja-JP" sz="1100" dirty="0">
              <a:latin typeface="Yu Gothic UI Semibold" panose="020B0700000000000000" pitchFamily="50" charset="-128"/>
              <a:ea typeface="Yu Gothic UI Semibold" panose="020B0700000000000000" pitchFamily="50" charset="-128"/>
            </a:endParaRPr>
          </a:p>
        </p:txBody>
      </p:sp>
      <p:cxnSp>
        <p:nvCxnSpPr>
          <p:cNvPr id="22" name="直線矢印コネクタ 21">
            <a:extLst>
              <a:ext uri="{FF2B5EF4-FFF2-40B4-BE49-F238E27FC236}">
                <a16:creationId xmlns:a16="http://schemas.microsoft.com/office/drawing/2014/main" id="{9B001017-9AD9-F30A-87CA-1C81E390CF28}"/>
              </a:ext>
            </a:extLst>
          </p:cNvPr>
          <p:cNvCxnSpPr>
            <a:cxnSpLocks/>
          </p:cNvCxnSpPr>
          <p:nvPr/>
        </p:nvCxnSpPr>
        <p:spPr>
          <a:xfrm flipV="1">
            <a:off x="4426542" y="2344351"/>
            <a:ext cx="0" cy="1127744"/>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E7DAE8F9-CA8F-C6AF-4EE8-182746963BEE}"/>
              </a:ext>
            </a:extLst>
          </p:cNvPr>
          <p:cNvSpPr/>
          <p:nvPr/>
        </p:nvSpPr>
        <p:spPr>
          <a:xfrm>
            <a:off x="4317299" y="2161579"/>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DB3D9146-57FE-3664-DD06-6F5983079EC1}"/>
              </a:ext>
            </a:extLst>
          </p:cNvPr>
          <p:cNvCxnSpPr/>
          <p:nvPr/>
        </p:nvCxnSpPr>
        <p:spPr>
          <a:xfrm>
            <a:off x="6006427" y="833522"/>
            <a:ext cx="0" cy="1381715"/>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7DF6721-12F9-1252-A2ED-38B572D10365}"/>
              </a:ext>
            </a:extLst>
          </p:cNvPr>
          <p:cNvSpPr txBox="1"/>
          <p:nvPr/>
        </p:nvSpPr>
        <p:spPr>
          <a:xfrm>
            <a:off x="6006427" y="839632"/>
            <a:ext cx="2172711" cy="769441"/>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2020.7 </a:t>
            </a:r>
            <a:r>
              <a:rPr kumimoji="1" lang="en-US" altLang="ja-JP" sz="1100" dirty="0" err="1">
                <a:solidFill>
                  <a:srgbClr val="C00000"/>
                </a:solidFill>
                <a:latin typeface="Yu Gothic UI Semibold" panose="020B0700000000000000" pitchFamily="50" charset="-128"/>
                <a:ea typeface="Yu Gothic UI Semibold" panose="020B0700000000000000" pitchFamily="50" charset="-128"/>
              </a:rPr>
              <a:t>iGPT</a:t>
            </a:r>
            <a:endParaRPr kumimoji="1" lang="en-US" altLang="ja-JP" sz="1100" dirty="0">
              <a:solidFill>
                <a:srgbClr val="C00000"/>
              </a:solidFill>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自然言語処理の変換</a:t>
            </a:r>
            <a:endParaRPr kumimoji="1"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モデル画像のプリトランスレーション</a:t>
            </a:r>
            <a:endParaRPr kumimoji="1"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にも</a:t>
            </a:r>
            <a:r>
              <a:rPr lang="ja-JP" altLang="en-US" sz="1100" dirty="0">
                <a:latin typeface="Yu Gothic UI Semibold" panose="020B0700000000000000" pitchFamily="50" charset="-128"/>
                <a:ea typeface="Yu Gothic UI Semibold" panose="020B0700000000000000" pitchFamily="50" charset="-128"/>
              </a:rPr>
              <a:t>可能。</a:t>
            </a:r>
            <a:endParaRPr lang="en-US" altLang="ja-JP" sz="1100" dirty="0">
              <a:latin typeface="Yu Gothic UI Semibold" panose="020B0700000000000000" pitchFamily="50" charset="-128"/>
              <a:ea typeface="Yu Gothic UI Semibold" panose="020B0700000000000000" pitchFamily="50" charset="-128"/>
            </a:endParaRPr>
          </a:p>
        </p:txBody>
      </p:sp>
      <p:sp>
        <p:nvSpPr>
          <p:cNvPr id="25" name="楕円 24">
            <a:extLst>
              <a:ext uri="{FF2B5EF4-FFF2-40B4-BE49-F238E27FC236}">
                <a16:creationId xmlns:a16="http://schemas.microsoft.com/office/drawing/2014/main" id="{C130E5EC-A557-752D-4C4F-FBF8B9562317}"/>
              </a:ext>
            </a:extLst>
          </p:cNvPr>
          <p:cNvSpPr/>
          <p:nvPr/>
        </p:nvSpPr>
        <p:spPr>
          <a:xfrm>
            <a:off x="5904602" y="2157981"/>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7E893D0D-3E97-37C8-C144-CCD408D9DC07}"/>
              </a:ext>
            </a:extLst>
          </p:cNvPr>
          <p:cNvSpPr txBox="1"/>
          <p:nvPr/>
        </p:nvSpPr>
        <p:spPr>
          <a:xfrm>
            <a:off x="6732771" y="2871931"/>
            <a:ext cx="2290046" cy="600164"/>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2020.10 </a:t>
            </a:r>
            <a:r>
              <a:rPr kumimoji="1" lang="en-US" altLang="ja-JP" sz="1100" dirty="0" err="1">
                <a:solidFill>
                  <a:srgbClr val="C00000"/>
                </a:solidFill>
                <a:latin typeface="Yu Gothic UI Semibold" panose="020B0700000000000000" pitchFamily="50" charset="-128"/>
                <a:ea typeface="Yu Gothic UI Semibold" panose="020B0700000000000000" pitchFamily="50" charset="-128"/>
              </a:rPr>
              <a:t>ViT</a:t>
            </a:r>
            <a:endParaRPr kumimoji="1" lang="en-US" altLang="ja-JP" sz="1100" dirty="0">
              <a:solidFill>
                <a:srgbClr val="C00000"/>
              </a:solidFill>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視覚認識のための純粋なトランスフォーマー・アーキテクチャー。</a:t>
            </a:r>
            <a:endParaRPr kumimoji="1" lang="en-US" altLang="ja-JP" sz="1100" dirty="0">
              <a:latin typeface="Yu Gothic UI Semibold" panose="020B0700000000000000" pitchFamily="50" charset="-128"/>
              <a:ea typeface="Yu Gothic UI Semibold" panose="020B0700000000000000" pitchFamily="50" charset="-128"/>
            </a:endParaRPr>
          </a:p>
        </p:txBody>
      </p:sp>
      <p:cxnSp>
        <p:nvCxnSpPr>
          <p:cNvPr id="27" name="直線矢印コネクタ 26">
            <a:extLst>
              <a:ext uri="{FF2B5EF4-FFF2-40B4-BE49-F238E27FC236}">
                <a16:creationId xmlns:a16="http://schemas.microsoft.com/office/drawing/2014/main" id="{19E1BC9B-9E96-9BF9-7552-EF282EACDEE4}"/>
              </a:ext>
            </a:extLst>
          </p:cNvPr>
          <p:cNvCxnSpPr>
            <a:cxnSpLocks/>
          </p:cNvCxnSpPr>
          <p:nvPr/>
        </p:nvCxnSpPr>
        <p:spPr>
          <a:xfrm flipV="1">
            <a:off x="6728727" y="2345214"/>
            <a:ext cx="0" cy="1127744"/>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7CFF9CCA-0625-3EA7-096A-E5814A1AEEBD}"/>
              </a:ext>
            </a:extLst>
          </p:cNvPr>
          <p:cNvSpPr/>
          <p:nvPr/>
        </p:nvSpPr>
        <p:spPr>
          <a:xfrm>
            <a:off x="6619484" y="2162442"/>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EF99D457-2EF0-5938-F850-CF7480AD015A}"/>
              </a:ext>
            </a:extLst>
          </p:cNvPr>
          <p:cNvCxnSpPr/>
          <p:nvPr/>
        </p:nvCxnSpPr>
        <p:spPr>
          <a:xfrm>
            <a:off x="8089408" y="835566"/>
            <a:ext cx="0" cy="1381715"/>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0A3C78D-0B49-2AD0-A990-64412C648037}"/>
              </a:ext>
            </a:extLst>
          </p:cNvPr>
          <p:cNvSpPr txBox="1"/>
          <p:nvPr/>
        </p:nvSpPr>
        <p:spPr>
          <a:xfrm>
            <a:off x="8089408" y="841676"/>
            <a:ext cx="2172711" cy="769441"/>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End of 2020 </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IPT</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SETR</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CLIP</a:t>
            </a:r>
            <a:r>
              <a:rPr kumimoji="1" lang="ja-JP" altLang="en-US" sz="1100" dirty="0">
                <a:latin typeface="Yu Gothic UI Semibold" panose="020B0700000000000000" pitchFamily="50" charset="-128"/>
                <a:ea typeface="Yu Gothic UI Semibold" panose="020B0700000000000000" pitchFamily="50" charset="-128"/>
              </a:rPr>
              <a:t>ローレベル</a:t>
            </a:r>
            <a:r>
              <a:rPr lang="ja-JP" altLang="en-US" sz="1100" dirty="0">
                <a:latin typeface="Yu Gothic UI Semibold" panose="020B0700000000000000" pitchFamily="50" charset="-128"/>
                <a:ea typeface="Yu Gothic UI Semibold" panose="020B0700000000000000" pitchFamily="50" charset="-128"/>
              </a:rPr>
              <a:t>・</a:t>
            </a:r>
            <a:r>
              <a:rPr kumimoji="1" lang="ja-JP" altLang="en-US" sz="1100" dirty="0">
                <a:latin typeface="Yu Gothic UI Semibold" panose="020B0700000000000000" pitchFamily="50" charset="-128"/>
                <a:ea typeface="Yu Gothic UI Semibold" panose="020B0700000000000000" pitchFamily="50" charset="-128"/>
              </a:rPr>
              <a:t>ビジョンセグメンテーションとマルチモダリティタスクへの変換モデルの適用。</a:t>
            </a:r>
            <a:endParaRPr kumimoji="1" lang="en-US" altLang="ja-JP" sz="1100" dirty="0">
              <a:latin typeface="Yu Gothic UI Semibold" panose="020B0700000000000000" pitchFamily="50" charset="-128"/>
              <a:ea typeface="Yu Gothic UI Semibold" panose="020B0700000000000000" pitchFamily="50" charset="-128"/>
            </a:endParaRPr>
          </a:p>
        </p:txBody>
      </p:sp>
      <p:sp>
        <p:nvSpPr>
          <p:cNvPr id="31" name="楕円 30">
            <a:extLst>
              <a:ext uri="{FF2B5EF4-FFF2-40B4-BE49-F238E27FC236}">
                <a16:creationId xmlns:a16="http://schemas.microsoft.com/office/drawing/2014/main" id="{FC27A83F-BBFD-F985-1918-C425A64AD55C}"/>
              </a:ext>
            </a:extLst>
          </p:cNvPr>
          <p:cNvSpPr/>
          <p:nvPr/>
        </p:nvSpPr>
        <p:spPr>
          <a:xfrm>
            <a:off x="7987583" y="2160025"/>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7E85EA36-DAEE-A8B1-72E1-9700466A4635}"/>
              </a:ext>
            </a:extLst>
          </p:cNvPr>
          <p:cNvSpPr txBox="1"/>
          <p:nvPr/>
        </p:nvSpPr>
        <p:spPr>
          <a:xfrm>
            <a:off x="8909529" y="2871931"/>
            <a:ext cx="2290046" cy="600164"/>
          </a:xfrm>
          <a:prstGeom prst="rect">
            <a:avLst/>
          </a:prstGeom>
          <a:noFill/>
        </p:spPr>
        <p:txBody>
          <a:bodyPr wrap="square" rtlCol="0">
            <a:spAutoFit/>
          </a:bodyPr>
          <a:lstStyle/>
          <a:p>
            <a:r>
              <a:rPr kumimoji="1" lang="en-US" altLang="ja-JP" sz="1100" dirty="0">
                <a:latin typeface="Yu Gothic UI Semibold" panose="020B0700000000000000" pitchFamily="50" charset="-128"/>
                <a:ea typeface="Yu Gothic UI Semibold" panose="020B0700000000000000" pitchFamily="50" charset="-128"/>
              </a:rPr>
              <a:t>2021 </a:t>
            </a:r>
            <a:r>
              <a:rPr kumimoji="1" lang="en-US" altLang="ja-JP" sz="1100" dirty="0" err="1">
                <a:solidFill>
                  <a:srgbClr val="C00000"/>
                </a:solidFill>
                <a:latin typeface="Yu Gothic UI Semibold" panose="020B0700000000000000" pitchFamily="50" charset="-128"/>
                <a:ea typeface="Yu Gothic UI Semibold" panose="020B0700000000000000" pitchFamily="50" charset="-128"/>
              </a:rPr>
              <a:t>ViT</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 </a:t>
            </a:r>
            <a:r>
              <a:rPr lang="en-US" altLang="ja-JP" sz="1100" dirty="0">
                <a:solidFill>
                  <a:srgbClr val="C00000"/>
                </a:solidFill>
                <a:latin typeface="Yu Gothic UI Semibold" panose="020B0700000000000000" pitchFamily="50" charset="-128"/>
                <a:ea typeface="Yu Gothic UI Semibold" panose="020B0700000000000000" pitchFamily="50" charset="-128"/>
              </a:rPr>
              <a:t>variants</a:t>
            </a:r>
            <a:endParaRPr kumimoji="1" lang="en-US" altLang="ja-JP" sz="1100" dirty="0">
              <a:solidFill>
                <a:srgbClr val="C00000"/>
              </a:solidFill>
              <a:latin typeface="Yu Gothic UI Semibold" panose="020B0700000000000000" pitchFamily="50" charset="-128"/>
              <a:ea typeface="Yu Gothic UI Semibold" panose="020B0700000000000000" pitchFamily="50" charset="-128"/>
            </a:endParaRPr>
          </a:p>
          <a:p>
            <a:r>
              <a:rPr kumimoji="1" lang="en-US" altLang="ja-JP" sz="1100" dirty="0" err="1">
                <a:latin typeface="Yu Gothic UI Semibold" panose="020B0700000000000000" pitchFamily="50" charset="-128"/>
                <a:ea typeface="Yu Gothic UI Semibold" panose="020B0700000000000000" pitchFamily="50" charset="-128"/>
              </a:rPr>
              <a:t>ViT</a:t>
            </a:r>
            <a:r>
              <a:rPr kumimoji="1" lang="ja-JP" altLang="en-US" sz="1100" dirty="0">
                <a:latin typeface="Yu Gothic UI Semibold" panose="020B0700000000000000" pitchFamily="50" charset="-128"/>
                <a:ea typeface="Yu Gothic UI Semibold" panose="020B0700000000000000" pitchFamily="50" charset="-128"/>
              </a:rPr>
              <a:t>モデルのバリエーション</a:t>
            </a:r>
            <a:r>
              <a:rPr lang="ja-JP" altLang="en-US" sz="1100" dirty="0">
                <a:latin typeface="Yu Gothic UI Semibold" panose="020B0700000000000000" pitchFamily="50" charset="-128"/>
                <a:ea typeface="Yu Gothic UI Semibold" panose="020B0700000000000000" pitchFamily="50" charset="-128"/>
              </a:rPr>
              <a:t>。</a:t>
            </a:r>
            <a:endParaRPr lang="en-US" altLang="ja-JP" sz="1100" dirty="0">
              <a:latin typeface="Yu Gothic UI Semibold" panose="020B0700000000000000" pitchFamily="50" charset="-128"/>
              <a:ea typeface="Yu Gothic UI Semibold" panose="020B0700000000000000" pitchFamily="50" charset="-128"/>
            </a:endParaRPr>
          </a:p>
          <a:p>
            <a:r>
              <a:rPr kumimoji="1" lang="ja-JP" altLang="en-US" sz="1100" dirty="0">
                <a:latin typeface="Yu Gothic UI Semibold" panose="020B0700000000000000" pitchFamily="50" charset="-128"/>
                <a:ea typeface="Yu Gothic UI Semibold" panose="020B0700000000000000" pitchFamily="50" charset="-128"/>
              </a:rPr>
              <a:t>例えば</a:t>
            </a:r>
            <a:r>
              <a:rPr kumimoji="1" lang="en-US" altLang="ja-JP" sz="1100" dirty="0" err="1">
                <a:latin typeface="Yu Gothic UI Semibold" panose="020B0700000000000000" pitchFamily="50" charset="-128"/>
                <a:ea typeface="Yu Gothic UI Semibold" panose="020B0700000000000000" pitchFamily="50" charset="-128"/>
              </a:rPr>
              <a:t>DeiT,PVT,Swin</a:t>
            </a:r>
            <a:r>
              <a:rPr kumimoji="1" lang="ja-JP" altLang="en-US" sz="1100" dirty="0">
                <a:latin typeface="Yu Gothic UI Semibold" panose="020B0700000000000000" pitchFamily="50" charset="-128"/>
                <a:ea typeface="Yu Gothic UI Semibold" panose="020B0700000000000000" pitchFamily="50" charset="-128"/>
              </a:rPr>
              <a:t>など。</a:t>
            </a:r>
            <a:endParaRPr kumimoji="1" lang="en-US" altLang="ja-JP" sz="1100" dirty="0">
              <a:latin typeface="Yu Gothic UI Semibold" panose="020B0700000000000000" pitchFamily="50" charset="-128"/>
              <a:ea typeface="Yu Gothic UI Semibold" panose="020B0700000000000000" pitchFamily="50" charset="-128"/>
            </a:endParaRPr>
          </a:p>
        </p:txBody>
      </p:sp>
      <p:cxnSp>
        <p:nvCxnSpPr>
          <p:cNvPr id="33" name="直線矢印コネクタ 32">
            <a:extLst>
              <a:ext uri="{FF2B5EF4-FFF2-40B4-BE49-F238E27FC236}">
                <a16:creationId xmlns:a16="http://schemas.microsoft.com/office/drawing/2014/main" id="{99966398-1B68-B21A-3078-66B1B00FE4A9}"/>
              </a:ext>
            </a:extLst>
          </p:cNvPr>
          <p:cNvCxnSpPr>
            <a:cxnSpLocks/>
          </p:cNvCxnSpPr>
          <p:nvPr/>
        </p:nvCxnSpPr>
        <p:spPr>
          <a:xfrm flipV="1">
            <a:off x="8905485" y="2345214"/>
            <a:ext cx="0" cy="1127744"/>
          </a:xfrm>
          <a:prstGeom prst="straightConnector1">
            <a:avLst/>
          </a:prstGeom>
          <a:ln>
            <a:solidFill>
              <a:schemeClr val="tx1">
                <a:lumMod val="50000"/>
                <a:lumOff val="5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D2009D03-D5C0-5F77-4E55-0E1F2257EB59}"/>
              </a:ext>
            </a:extLst>
          </p:cNvPr>
          <p:cNvSpPr/>
          <p:nvPr/>
        </p:nvSpPr>
        <p:spPr>
          <a:xfrm>
            <a:off x="8796242" y="2162442"/>
            <a:ext cx="218485" cy="2265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object 5">
            <a:extLst>
              <a:ext uri="{FF2B5EF4-FFF2-40B4-BE49-F238E27FC236}">
                <a16:creationId xmlns:a16="http://schemas.microsoft.com/office/drawing/2014/main" id="{8E68C154-5E5A-4309-B7F4-EE03B268287D}"/>
              </a:ext>
            </a:extLst>
          </p:cNvPr>
          <p:cNvSpPr txBox="1"/>
          <p:nvPr/>
        </p:nvSpPr>
        <p:spPr>
          <a:xfrm>
            <a:off x="7506" y="3581824"/>
            <a:ext cx="4079240" cy="968214"/>
          </a:xfrm>
          <a:prstGeom prst="rect">
            <a:avLst/>
          </a:prstGeom>
        </p:spPr>
        <p:txBody>
          <a:bodyPr vert="horz" wrap="square" lIns="0" tIns="67310" rIns="0" bIns="0" rtlCol="0">
            <a:spAutoFit/>
          </a:bodyPr>
          <a:lstStyle/>
          <a:p>
            <a:pPr marL="12700" algn="ctr">
              <a:lnSpc>
                <a:spcPct val="100000"/>
              </a:lnSpc>
              <a:spcBef>
                <a:spcPts val="530"/>
              </a:spcBef>
            </a:pPr>
            <a:r>
              <a:rPr sz="2800" b="1" spc="-35" dirty="0">
                <a:solidFill>
                  <a:srgbClr val="231F20"/>
                </a:solidFill>
                <a:latin typeface="BIZ UDPゴシック" panose="020B0400000000000000" pitchFamily="50" charset="-128"/>
                <a:ea typeface="BIZ UDPゴシック" panose="020B0400000000000000" pitchFamily="50" charset="-128"/>
                <a:cs typeface="Microsoft JhengHei"/>
              </a:rPr>
              <a:t>キャプション生</a:t>
            </a:r>
            <a:r>
              <a:rPr sz="2800" b="1" spc="-50" dirty="0">
                <a:solidFill>
                  <a:srgbClr val="231F20"/>
                </a:solidFill>
                <a:latin typeface="BIZ UDPゴシック" panose="020B0400000000000000" pitchFamily="50" charset="-128"/>
                <a:ea typeface="BIZ UDPゴシック" panose="020B0400000000000000" pitchFamily="50" charset="-128"/>
                <a:cs typeface="Microsoft JhengHei"/>
              </a:rPr>
              <a:t>成</a:t>
            </a:r>
            <a:endParaRPr sz="2800" dirty="0">
              <a:latin typeface="BIZ UDPゴシック" panose="020B0400000000000000" pitchFamily="50" charset="-128"/>
              <a:ea typeface="BIZ UDPゴシック" panose="020B0400000000000000" pitchFamily="50" charset="-128"/>
              <a:cs typeface="Microsoft JhengHei"/>
            </a:endParaRPr>
          </a:p>
          <a:p>
            <a:pPr marL="12700" marR="5080" algn="ctr">
              <a:lnSpc>
                <a:spcPct val="100000"/>
              </a:lnSpc>
              <a:spcBef>
                <a:spcPts val="280"/>
              </a:spcBef>
            </a:pPr>
            <a:r>
              <a:rPr sz="1400" dirty="0">
                <a:solidFill>
                  <a:srgbClr val="231F20"/>
                </a:solidFill>
                <a:latin typeface="BIZ UDPゴシック" panose="020B0400000000000000" pitchFamily="50" charset="-128"/>
                <a:ea typeface="BIZ UDPゴシック" panose="020B0400000000000000" pitchFamily="50" charset="-128"/>
                <a:cs typeface="Segoe UI"/>
              </a:rPr>
              <a:t>[Zhou+,</a:t>
            </a:r>
            <a:r>
              <a:rPr sz="1400" spc="-50" dirty="0">
                <a:solidFill>
                  <a:srgbClr val="231F20"/>
                </a:solidFill>
                <a:latin typeface="BIZ UDPゴシック" panose="020B0400000000000000" pitchFamily="50" charset="-128"/>
                <a:ea typeface="BIZ UDPゴシック" panose="020B0400000000000000" pitchFamily="50" charset="-128"/>
                <a:cs typeface="Segoe UI"/>
              </a:rPr>
              <a:t> </a:t>
            </a:r>
            <a:r>
              <a:rPr sz="1400" dirty="0">
                <a:solidFill>
                  <a:srgbClr val="231F20"/>
                </a:solidFill>
                <a:latin typeface="BIZ UDPゴシック" panose="020B0400000000000000" pitchFamily="50" charset="-128"/>
                <a:ea typeface="BIZ UDPゴシック" panose="020B0400000000000000" pitchFamily="50" charset="-128"/>
                <a:cs typeface="Segoe UI"/>
              </a:rPr>
              <a:t>CVPR’18][Li+,</a:t>
            </a:r>
            <a:r>
              <a:rPr sz="1400" spc="-5" dirty="0">
                <a:solidFill>
                  <a:srgbClr val="231F20"/>
                </a:solidFill>
                <a:latin typeface="BIZ UDPゴシック" panose="020B0400000000000000" pitchFamily="50" charset="-128"/>
                <a:ea typeface="BIZ UDPゴシック" panose="020B0400000000000000" pitchFamily="50" charset="-128"/>
                <a:cs typeface="Segoe UI"/>
              </a:rPr>
              <a:t> </a:t>
            </a:r>
            <a:r>
              <a:rPr sz="1400" spc="-10" dirty="0">
                <a:solidFill>
                  <a:srgbClr val="231F20"/>
                </a:solidFill>
                <a:latin typeface="BIZ UDPゴシック" panose="020B0400000000000000" pitchFamily="50" charset="-128"/>
                <a:ea typeface="BIZ UDPゴシック" panose="020B0400000000000000" pitchFamily="50" charset="-128"/>
                <a:cs typeface="Segoe UI"/>
              </a:rPr>
              <a:t>ICCV’19][Cornia+, CVPR’20]</a:t>
            </a:r>
            <a:endParaRPr sz="1400" dirty="0">
              <a:latin typeface="BIZ UDPゴシック" panose="020B0400000000000000" pitchFamily="50" charset="-128"/>
              <a:ea typeface="BIZ UDPゴシック" panose="020B0400000000000000" pitchFamily="50" charset="-128"/>
              <a:cs typeface="Segoe UI"/>
            </a:endParaRPr>
          </a:p>
        </p:txBody>
      </p:sp>
      <p:pic>
        <p:nvPicPr>
          <p:cNvPr id="36" name="object 8">
            <a:extLst>
              <a:ext uri="{FF2B5EF4-FFF2-40B4-BE49-F238E27FC236}">
                <a16:creationId xmlns:a16="http://schemas.microsoft.com/office/drawing/2014/main" id="{3183BF9D-8533-4473-8FB8-B7830475975E}"/>
              </a:ext>
            </a:extLst>
          </p:cNvPr>
          <p:cNvPicPr/>
          <p:nvPr/>
        </p:nvPicPr>
        <p:blipFill>
          <a:blip r:embed="rId2" cstate="print"/>
          <a:stretch>
            <a:fillRect/>
          </a:stretch>
        </p:blipFill>
        <p:spPr>
          <a:xfrm>
            <a:off x="117095" y="4638432"/>
            <a:ext cx="4172711" cy="1969008"/>
          </a:xfrm>
          <a:prstGeom prst="rect">
            <a:avLst/>
          </a:prstGeom>
        </p:spPr>
      </p:pic>
      <p:sp>
        <p:nvSpPr>
          <p:cNvPr id="37" name="object 9">
            <a:extLst>
              <a:ext uri="{FF2B5EF4-FFF2-40B4-BE49-F238E27FC236}">
                <a16:creationId xmlns:a16="http://schemas.microsoft.com/office/drawing/2014/main" id="{94B64B1B-537E-4DBB-B2FB-BDC88C0905D6}"/>
              </a:ext>
            </a:extLst>
          </p:cNvPr>
          <p:cNvSpPr txBox="1"/>
          <p:nvPr/>
        </p:nvSpPr>
        <p:spPr>
          <a:xfrm>
            <a:off x="2355596" y="6457580"/>
            <a:ext cx="1934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31F20"/>
                </a:solidFill>
                <a:latin typeface="Segoe UI"/>
                <a:cs typeface="Segoe UI"/>
              </a:rPr>
              <a:t>[Cornia+,</a:t>
            </a:r>
            <a:r>
              <a:rPr sz="1800" spc="-25" dirty="0">
                <a:solidFill>
                  <a:srgbClr val="231F20"/>
                </a:solidFill>
                <a:latin typeface="Segoe UI"/>
                <a:cs typeface="Segoe UI"/>
              </a:rPr>
              <a:t> </a:t>
            </a:r>
            <a:r>
              <a:rPr sz="1800" spc="-10" dirty="0">
                <a:solidFill>
                  <a:srgbClr val="231F20"/>
                </a:solidFill>
                <a:latin typeface="Segoe UI"/>
                <a:cs typeface="Segoe UI"/>
              </a:rPr>
              <a:t>CVPR’20]</a:t>
            </a:r>
            <a:endParaRPr sz="1800">
              <a:latin typeface="Segoe UI"/>
              <a:cs typeface="Segoe UI"/>
            </a:endParaRPr>
          </a:p>
        </p:txBody>
      </p:sp>
      <p:sp>
        <p:nvSpPr>
          <p:cNvPr id="38" name="object 17">
            <a:extLst>
              <a:ext uri="{FF2B5EF4-FFF2-40B4-BE49-F238E27FC236}">
                <a16:creationId xmlns:a16="http://schemas.microsoft.com/office/drawing/2014/main" id="{CDED7012-DC41-4AAC-924B-59C9D9EA3FE3}"/>
              </a:ext>
            </a:extLst>
          </p:cNvPr>
          <p:cNvSpPr txBox="1"/>
          <p:nvPr/>
        </p:nvSpPr>
        <p:spPr>
          <a:xfrm>
            <a:off x="4509197" y="3759284"/>
            <a:ext cx="3984646" cy="783548"/>
          </a:xfrm>
          <a:prstGeom prst="rect">
            <a:avLst/>
          </a:prstGeom>
        </p:spPr>
        <p:txBody>
          <a:bodyPr vert="horz" wrap="square" lIns="0" tIns="67310" rIns="0" bIns="0" rtlCol="0">
            <a:spAutoFit/>
          </a:bodyPr>
          <a:lstStyle/>
          <a:p>
            <a:pPr marL="12700" algn="ctr">
              <a:lnSpc>
                <a:spcPct val="100000"/>
              </a:lnSpc>
              <a:spcBef>
                <a:spcPts val="530"/>
              </a:spcBef>
            </a:pPr>
            <a:r>
              <a:rPr sz="2800" b="1" spc="-35" dirty="0">
                <a:solidFill>
                  <a:srgbClr val="231F20"/>
                </a:solidFill>
                <a:latin typeface="BIZ UDPゴシック" panose="020B0400000000000000" pitchFamily="50" charset="-128"/>
                <a:ea typeface="BIZ UDPゴシック" panose="020B0400000000000000" pitchFamily="50" charset="-128"/>
                <a:cs typeface="Microsoft JhengHei"/>
              </a:rPr>
              <a:t>参照表現理</a:t>
            </a:r>
            <a:r>
              <a:rPr sz="2800" b="1" spc="-50" dirty="0">
                <a:solidFill>
                  <a:srgbClr val="231F20"/>
                </a:solidFill>
                <a:latin typeface="BIZ UDPゴシック" panose="020B0400000000000000" pitchFamily="50" charset="-128"/>
                <a:ea typeface="BIZ UDPゴシック" panose="020B0400000000000000" pitchFamily="50" charset="-128"/>
                <a:cs typeface="Microsoft JhengHei"/>
              </a:rPr>
              <a:t>解</a:t>
            </a:r>
            <a:endParaRPr sz="2800" dirty="0">
              <a:latin typeface="BIZ UDPゴシック" panose="020B0400000000000000" pitchFamily="50" charset="-128"/>
              <a:ea typeface="BIZ UDPゴシック" panose="020B0400000000000000" pitchFamily="50" charset="-128"/>
              <a:cs typeface="Microsoft JhengHei"/>
            </a:endParaRPr>
          </a:p>
          <a:p>
            <a:pPr marL="12700" algn="ctr">
              <a:lnSpc>
                <a:spcPct val="100000"/>
              </a:lnSpc>
              <a:spcBef>
                <a:spcPts val="280"/>
              </a:spcBef>
            </a:pPr>
            <a:r>
              <a:rPr sz="1600" dirty="0">
                <a:solidFill>
                  <a:srgbClr val="231F20"/>
                </a:solidFill>
                <a:latin typeface="BIZ UDPゴシック" panose="020B0400000000000000" pitchFamily="50" charset="-128"/>
                <a:ea typeface="BIZ UDPゴシック" panose="020B0400000000000000" pitchFamily="50" charset="-128"/>
                <a:cs typeface="Segoe UI"/>
              </a:rPr>
              <a:t>MDETR</a:t>
            </a:r>
            <a:r>
              <a:rPr sz="1600" spc="-25" dirty="0">
                <a:solidFill>
                  <a:srgbClr val="231F20"/>
                </a:solidFill>
                <a:latin typeface="BIZ UDPゴシック" panose="020B0400000000000000" pitchFamily="50" charset="-128"/>
                <a:ea typeface="BIZ UDPゴシック" panose="020B0400000000000000" pitchFamily="50" charset="-128"/>
                <a:cs typeface="Segoe UI"/>
              </a:rPr>
              <a:t> </a:t>
            </a:r>
            <a:r>
              <a:rPr sz="1600" dirty="0">
                <a:solidFill>
                  <a:srgbClr val="231F20"/>
                </a:solidFill>
                <a:latin typeface="BIZ UDPゴシック" panose="020B0400000000000000" pitchFamily="50" charset="-128"/>
                <a:ea typeface="BIZ UDPゴシック" panose="020B0400000000000000" pitchFamily="50" charset="-128"/>
                <a:cs typeface="Segoe UI"/>
              </a:rPr>
              <a:t>[Kamath+,</a:t>
            </a:r>
            <a:r>
              <a:rPr sz="1600" spc="-15" dirty="0">
                <a:solidFill>
                  <a:srgbClr val="231F20"/>
                </a:solidFill>
                <a:latin typeface="BIZ UDPゴシック" panose="020B0400000000000000" pitchFamily="50" charset="-128"/>
                <a:ea typeface="BIZ UDPゴシック" panose="020B0400000000000000" pitchFamily="50" charset="-128"/>
                <a:cs typeface="Segoe UI"/>
              </a:rPr>
              <a:t> </a:t>
            </a:r>
            <a:r>
              <a:rPr sz="1600" spc="-10" dirty="0">
                <a:solidFill>
                  <a:srgbClr val="231F20"/>
                </a:solidFill>
                <a:latin typeface="BIZ UDPゴシック" panose="020B0400000000000000" pitchFamily="50" charset="-128"/>
                <a:ea typeface="BIZ UDPゴシック" panose="020B0400000000000000" pitchFamily="50" charset="-128"/>
                <a:cs typeface="Segoe UI"/>
              </a:rPr>
              <a:t>ICCV’21]</a:t>
            </a:r>
            <a:endParaRPr sz="1600" dirty="0">
              <a:latin typeface="BIZ UDPゴシック" panose="020B0400000000000000" pitchFamily="50" charset="-128"/>
              <a:ea typeface="BIZ UDPゴシック" panose="020B0400000000000000" pitchFamily="50" charset="-128"/>
              <a:cs typeface="Segoe UI"/>
            </a:endParaRPr>
          </a:p>
        </p:txBody>
      </p:sp>
      <p:pic>
        <p:nvPicPr>
          <p:cNvPr id="39" name="object 18">
            <a:extLst>
              <a:ext uri="{FF2B5EF4-FFF2-40B4-BE49-F238E27FC236}">
                <a16:creationId xmlns:a16="http://schemas.microsoft.com/office/drawing/2014/main" id="{E0CECE19-4982-48BD-832F-056EB447CBDF}"/>
              </a:ext>
            </a:extLst>
          </p:cNvPr>
          <p:cNvPicPr/>
          <p:nvPr/>
        </p:nvPicPr>
        <p:blipFill>
          <a:blip r:embed="rId3" cstate="print"/>
          <a:stretch>
            <a:fillRect/>
          </a:stretch>
        </p:blipFill>
        <p:spPr>
          <a:xfrm>
            <a:off x="4388104" y="4613541"/>
            <a:ext cx="4079748" cy="1844039"/>
          </a:xfrm>
          <a:prstGeom prst="rect">
            <a:avLst/>
          </a:prstGeom>
        </p:spPr>
      </p:pic>
      <p:sp>
        <p:nvSpPr>
          <p:cNvPr id="44" name="object 16">
            <a:extLst>
              <a:ext uri="{FF2B5EF4-FFF2-40B4-BE49-F238E27FC236}">
                <a16:creationId xmlns:a16="http://schemas.microsoft.com/office/drawing/2014/main" id="{577E30ED-462C-4CE0-A1DC-94DBCE8DC06A}"/>
              </a:ext>
            </a:extLst>
          </p:cNvPr>
          <p:cNvSpPr txBox="1"/>
          <p:nvPr/>
        </p:nvSpPr>
        <p:spPr>
          <a:xfrm>
            <a:off x="8710765" y="3569668"/>
            <a:ext cx="3522979" cy="1278255"/>
          </a:xfrm>
          <a:prstGeom prst="rect">
            <a:avLst/>
          </a:prstGeom>
        </p:spPr>
        <p:txBody>
          <a:bodyPr vert="horz" wrap="square" lIns="0" tIns="72390" rIns="0" bIns="0" rtlCol="0">
            <a:spAutoFit/>
          </a:bodyPr>
          <a:lstStyle/>
          <a:p>
            <a:pPr marL="565785" marR="5080" indent="-553720">
              <a:lnSpc>
                <a:spcPct val="125400"/>
              </a:lnSpc>
              <a:spcBef>
                <a:spcPts val="570"/>
              </a:spcBef>
            </a:pPr>
            <a:r>
              <a:rPr sz="2800" b="1" spc="-35" dirty="0">
                <a:solidFill>
                  <a:srgbClr val="231F20"/>
                </a:solidFill>
                <a:latin typeface="Microsoft JhengHei"/>
                <a:cs typeface="Microsoft JhengHei"/>
              </a:rPr>
              <a:t>動画検</a:t>
            </a:r>
            <a:r>
              <a:rPr sz="2800" b="1" dirty="0">
                <a:solidFill>
                  <a:srgbClr val="231F20"/>
                </a:solidFill>
                <a:latin typeface="Microsoft JhengHei"/>
                <a:cs typeface="Microsoft JhengHei"/>
              </a:rPr>
              <a:t>索</a:t>
            </a:r>
            <a:r>
              <a:rPr sz="2800" b="1" spc="85" dirty="0">
                <a:solidFill>
                  <a:srgbClr val="231F20"/>
                </a:solidFill>
                <a:latin typeface="Microsoft JhengHei"/>
                <a:cs typeface="Microsoft JhengHei"/>
              </a:rPr>
              <a:t> </a:t>
            </a:r>
            <a:r>
              <a:rPr sz="1800" dirty="0">
                <a:solidFill>
                  <a:srgbClr val="231F20"/>
                </a:solidFill>
                <a:latin typeface="Segoe UI"/>
                <a:cs typeface="Segoe UI"/>
              </a:rPr>
              <a:t>[Gabeur+,</a:t>
            </a:r>
            <a:r>
              <a:rPr sz="1800" spc="-20" dirty="0">
                <a:solidFill>
                  <a:srgbClr val="231F20"/>
                </a:solidFill>
                <a:latin typeface="Segoe UI"/>
                <a:cs typeface="Segoe UI"/>
              </a:rPr>
              <a:t> </a:t>
            </a:r>
            <a:r>
              <a:rPr sz="1800" spc="-10" dirty="0">
                <a:solidFill>
                  <a:srgbClr val="231F20"/>
                </a:solidFill>
                <a:latin typeface="Segoe UI"/>
                <a:cs typeface="Segoe UI"/>
              </a:rPr>
              <a:t>ECCV’20] </a:t>
            </a:r>
            <a:r>
              <a:rPr sz="1800" dirty="0">
                <a:solidFill>
                  <a:srgbClr val="F47C20"/>
                </a:solidFill>
                <a:latin typeface="Segoe UI"/>
                <a:cs typeface="Segoe UI"/>
              </a:rPr>
              <a:t>He</a:t>
            </a:r>
            <a:r>
              <a:rPr sz="1800" spc="-5" dirty="0">
                <a:solidFill>
                  <a:srgbClr val="F47C20"/>
                </a:solidFill>
                <a:latin typeface="Segoe UI"/>
                <a:cs typeface="Segoe UI"/>
              </a:rPr>
              <a:t> </a:t>
            </a:r>
            <a:r>
              <a:rPr sz="1800" dirty="0">
                <a:solidFill>
                  <a:srgbClr val="F47C20"/>
                </a:solidFill>
                <a:latin typeface="Segoe UI"/>
                <a:cs typeface="Segoe UI"/>
              </a:rPr>
              <a:t>starts</a:t>
            </a:r>
            <a:r>
              <a:rPr sz="1800" spc="-10" dirty="0">
                <a:solidFill>
                  <a:srgbClr val="F47C20"/>
                </a:solidFill>
                <a:latin typeface="Segoe UI"/>
                <a:cs typeface="Segoe UI"/>
              </a:rPr>
              <a:t> </a:t>
            </a:r>
            <a:r>
              <a:rPr sz="1800" dirty="0">
                <a:solidFill>
                  <a:srgbClr val="F47C20"/>
                </a:solidFill>
                <a:latin typeface="Segoe UI"/>
                <a:cs typeface="Segoe UI"/>
              </a:rPr>
              <a:t>his</a:t>
            </a:r>
            <a:r>
              <a:rPr sz="1800" spc="-10" dirty="0">
                <a:solidFill>
                  <a:srgbClr val="F47C20"/>
                </a:solidFill>
                <a:latin typeface="Segoe UI"/>
                <a:cs typeface="Segoe UI"/>
              </a:rPr>
              <a:t> motorbike</a:t>
            </a:r>
            <a:endParaRPr sz="1800" dirty="0">
              <a:latin typeface="Segoe UI"/>
              <a:cs typeface="Segoe UI"/>
            </a:endParaRPr>
          </a:p>
          <a:p>
            <a:pPr marL="565785">
              <a:lnSpc>
                <a:spcPct val="100000"/>
              </a:lnSpc>
            </a:pPr>
            <a:r>
              <a:rPr sz="1800" dirty="0">
                <a:solidFill>
                  <a:srgbClr val="F47C20"/>
                </a:solidFill>
                <a:latin typeface="Segoe UI"/>
                <a:cs typeface="Segoe UI"/>
              </a:rPr>
              <a:t>Then</a:t>
            </a:r>
            <a:r>
              <a:rPr sz="1800" spc="-40" dirty="0">
                <a:solidFill>
                  <a:srgbClr val="F47C20"/>
                </a:solidFill>
                <a:latin typeface="Segoe UI"/>
                <a:cs typeface="Segoe UI"/>
              </a:rPr>
              <a:t> </a:t>
            </a:r>
            <a:r>
              <a:rPr sz="1800" dirty="0">
                <a:solidFill>
                  <a:srgbClr val="F47C20"/>
                </a:solidFill>
                <a:latin typeface="Segoe UI"/>
                <a:cs typeface="Segoe UI"/>
              </a:rPr>
              <a:t>walks</a:t>
            </a:r>
            <a:r>
              <a:rPr sz="1800" spc="-10" dirty="0">
                <a:solidFill>
                  <a:srgbClr val="F47C20"/>
                </a:solidFill>
                <a:latin typeface="Segoe UI"/>
                <a:cs typeface="Segoe UI"/>
              </a:rPr>
              <a:t> away.</a:t>
            </a:r>
            <a:endParaRPr sz="1800" dirty="0">
              <a:latin typeface="Segoe UI"/>
              <a:cs typeface="Segoe UI"/>
            </a:endParaRPr>
          </a:p>
        </p:txBody>
      </p:sp>
      <p:grpSp>
        <p:nvGrpSpPr>
          <p:cNvPr id="45" name="object 12">
            <a:extLst>
              <a:ext uri="{FF2B5EF4-FFF2-40B4-BE49-F238E27FC236}">
                <a16:creationId xmlns:a16="http://schemas.microsoft.com/office/drawing/2014/main" id="{C8A85BC5-267B-4FF8-A359-2C83F2950CEC}"/>
              </a:ext>
            </a:extLst>
          </p:cNvPr>
          <p:cNvGrpSpPr/>
          <p:nvPr/>
        </p:nvGrpSpPr>
        <p:grpSpPr>
          <a:xfrm>
            <a:off x="8559800" y="4439591"/>
            <a:ext cx="3632200" cy="2141220"/>
            <a:chOff x="8184362" y="4435437"/>
            <a:chExt cx="3632200" cy="2141220"/>
          </a:xfrm>
        </p:grpSpPr>
        <p:pic>
          <p:nvPicPr>
            <p:cNvPr id="46" name="object 13">
              <a:extLst>
                <a:ext uri="{FF2B5EF4-FFF2-40B4-BE49-F238E27FC236}">
                  <a16:creationId xmlns:a16="http://schemas.microsoft.com/office/drawing/2014/main" id="{5B9E6921-C969-4D10-8536-A4D837F8AE75}"/>
                </a:ext>
              </a:extLst>
            </p:cNvPr>
            <p:cNvPicPr/>
            <p:nvPr/>
          </p:nvPicPr>
          <p:blipFill>
            <a:blip r:embed="rId4" cstate="print"/>
            <a:stretch>
              <a:fillRect/>
            </a:stretch>
          </p:blipFill>
          <p:spPr>
            <a:xfrm>
              <a:off x="8307323" y="4911852"/>
              <a:ext cx="3508702" cy="1664453"/>
            </a:xfrm>
            <a:prstGeom prst="rect">
              <a:avLst/>
            </a:prstGeom>
          </p:spPr>
        </p:pic>
        <p:sp>
          <p:nvSpPr>
            <p:cNvPr id="47" name="object 14">
              <a:extLst>
                <a:ext uri="{FF2B5EF4-FFF2-40B4-BE49-F238E27FC236}">
                  <a16:creationId xmlns:a16="http://schemas.microsoft.com/office/drawing/2014/main" id="{545FB032-30E3-473D-9753-25C38DC6017A}"/>
                </a:ext>
              </a:extLst>
            </p:cNvPr>
            <p:cNvSpPr/>
            <p:nvPr/>
          </p:nvSpPr>
          <p:spPr>
            <a:xfrm>
              <a:off x="8190712" y="4441787"/>
              <a:ext cx="633730" cy="891540"/>
            </a:xfrm>
            <a:custGeom>
              <a:avLst/>
              <a:gdLst/>
              <a:ahLst/>
              <a:cxnLst/>
              <a:rect l="l" t="t" r="r" b="b"/>
              <a:pathLst>
                <a:path w="633729" h="891539">
                  <a:moveTo>
                    <a:pt x="513549" y="0"/>
                  </a:moveTo>
                  <a:lnTo>
                    <a:pt x="0" y="513549"/>
                  </a:lnTo>
                  <a:lnTo>
                    <a:pt x="218693" y="732243"/>
                  </a:lnTo>
                  <a:lnTo>
                    <a:pt x="130924" y="820013"/>
                  </a:lnTo>
                  <a:lnTo>
                    <a:pt x="497217" y="891120"/>
                  </a:lnTo>
                  <a:lnTo>
                    <a:pt x="426110" y="524827"/>
                  </a:lnTo>
                  <a:lnTo>
                    <a:pt x="338340" y="612597"/>
                  </a:lnTo>
                  <a:lnTo>
                    <a:pt x="239293" y="513549"/>
                  </a:lnTo>
                  <a:lnTo>
                    <a:pt x="633196" y="119646"/>
                  </a:lnTo>
                  <a:lnTo>
                    <a:pt x="513549" y="0"/>
                  </a:lnTo>
                  <a:close/>
                </a:path>
              </a:pathLst>
            </a:custGeom>
            <a:solidFill>
              <a:srgbClr val="F47C20"/>
            </a:solidFill>
          </p:spPr>
          <p:txBody>
            <a:bodyPr wrap="square" lIns="0" tIns="0" rIns="0" bIns="0" rtlCol="0"/>
            <a:lstStyle/>
            <a:p>
              <a:endParaRPr/>
            </a:p>
          </p:txBody>
        </p:sp>
        <p:sp>
          <p:nvSpPr>
            <p:cNvPr id="48" name="object 15">
              <a:extLst>
                <a:ext uri="{FF2B5EF4-FFF2-40B4-BE49-F238E27FC236}">
                  <a16:creationId xmlns:a16="http://schemas.microsoft.com/office/drawing/2014/main" id="{D719EB19-B4D5-4A4A-BA77-4E4E7F3F8146}"/>
                </a:ext>
              </a:extLst>
            </p:cNvPr>
            <p:cNvSpPr/>
            <p:nvPr/>
          </p:nvSpPr>
          <p:spPr>
            <a:xfrm>
              <a:off x="8190712" y="4441787"/>
              <a:ext cx="633730" cy="891540"/>
            </a:xfrm>
            <a:custGeom>
              <a:avLst/>
              <a:gdLst/>
              <a:ahLst/>
              <a:cxnLst/>
              <a:rect l="l" t="t" r="r" b="b"/>
              <a:pathLst>
                <a:path w="633729" h="891539">
                  <a:moveTo>
                    <a:pt x="633196" y="119646"/>
                  </a:moveTo>
                  <a:lnTo>
                    <a:pt x="239293" y="513549"/>
                  </a:lnTo>
                  <a:lnTo>
                    <a:pt x="338340" y="612597"/>
                  </a:lnTo>
                  <a:lnTo>
                    <a:pt x="426110" y="524827"/>
                  </a:lnTo>
                  <a:lnTo>
                    <a:pt x="497217" y="891120"/>
                  </a:lnTo>
                  <a:lnTo>
                    <a:pt x="130924" y="820013"/>
                  </a:lnTo>
                  <a:lnTo>
                    <a:pt x="218693" y="732243"/>
                  </a:lnTo>
                  <a:lnTo>
                    <a:pt x="0" y="513549"/>
                  </a:lnTo>
                  <a:lnTo>
                    <a:pt x="513549" y="0"/>
                  </a:lnTo>
                  <a:lnTo>
                    <a:pt x="633196" y="119646"/>
                  </a:lnTo>
                  <a:close/>
                </a:path>
              </a:pathLst>
            </a:custGeom>
            <a:ln w="12700">
              <a:solidFill>
                <a:srgbClr val="A75C31"/>
              </a:solidFill>
            </a:ln>
          </p:spPr>
          <p:txBody>
            <a:bodyPr wrap="square" lIns="0" tIns="0" rIns="0" bIns="0" rtlCol="0"/>
            <a:lstStyle/>
            <a:p>
              <a:endParaRPr/>
            </a:p>
          </p:txBody>
        </p:sp>
      </p:grpSp>
      <p:sp>
        <p:nvSpPr>
          <p:cNvPr id="2" name="テキスト ボックス 1">
            <a:extLst>
              <a:ext uri="{FF2B5EF4-FFF2-40B4-BE49-F238E27FC236}">
                <a16:creationId xmlns:a16="http://schemas.microsoft.com/office/drawing/2014/main" id="{FD94E168-9376-4CC6-A1C5-58E52BF70F34}"/>
              </a:ext>
            </a:extLst>
          </p:cNvPr>
          <p:cNvSpPr txBox="1"/>
          <p:nvPr/>
        </p:nvSpPr>
        <p:spPr>
          <a:xfrm>
            <a:off x="3951509" y="147894"/>
            <a:ext cx="4270359" cy="584775"/>
          </a:xfrm>
          <a:prstGeom prst="rect">
            <a:avLst/>
          </a:prstGeom>
          <a:noFill/>
        </p:spPr>
        <p:txBody>
          <a:bodyPr wrap="square" rtlCol="0">
            <a:spAutoFit/>
          </a:bodyPr>
          <a:lstStyle/>
          <a:p>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Vision</a:t>
            </a:r>
            <a:r>
              <a:rPr lang="en-US" altLang="ja-JP" sz="3200" b="1" spc="5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 </a:t>
            </a:r>
            <a:r>
              <a:rPr lang="en-US" altLang="ja-JP" sz="3200" b="1" spc="-3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endPar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Segoe UI"/>
            </a:endParaRPr>
          </a:p>
        </p:txBody>
      </p:sp>
    </p:spTree>
    <p:extLst>
      <p:ext uri="{BB962C8B-B14F-4D97-AF65-F5344CB8AC3E}">
        <p14:creationId xmlns:p14="http://schemas.microsoft.com/office/powerpoint/2010/main" val="356136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358924"/>
            <a:ext cx="12189943"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AlphaGo</a:t>
            </a:r>
            <a:endParaRPr kumimoji="1" lang="ja-JP" altLang="en-US" sz="3200" b="1" dirty="0">
              <a:latin typeface="Meiryo UI" panose="020B0604030504040204" pitchFamily="50" charset="-128"/>
              <a:ea typeface="Meiryo UI" panose="020B0604030504040204" pitchFamily="50" charset="-128"/>
            </a:endParaRP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正方形/長方形 17"/>
          <p:cNvSpPr/>
          <p:nvPr/>
        </p:nvSpPr>
        <p:spPr>
          <a:xfrm>
            <a:off x="3784741" y="1120536"/>
            <a:ext cx="8249727" cy="1661993"/>
          </a:xfrm>
          <a:prstGeom prst="rect">
            <a:avLst/>
          </a:prstGeom>
        </p:spPr>
        <p:txBody>
          <a:bodyPr wrap="square">
            <a:spAutoFit/>
          </a:bodyPr>
          <a:lstStyle/>
          <a:p>
            <a:r>
              <a:rPr lang="en-US" altLang="ja-JP" sz="1600" dirty="0" err="1">
                <a:latin typeface="BIZ UDPゴシック" panose="020B0400000000000000" pitchFamily="50" charset="-128"/>
                <a:ea typeface="BIZ UDPゴシック" panose="020B0400000000000000" pitchFamily="50" charset="-128"/>
              </a:rPr>
              <a:t>AlphaGo</a:t>
            </a:r>
            <a:r>
              <a:rPr lang="ja-JP" altLang="en-US" sz="1600" dirty="0">
                <a:latin typeface="BIZ UDPゴシック" panose="020B0400000000000000" pitchFamily="50" charset="-128"/>
                <a:ea typeface="BIZ UDPゴシック" panose="020B0400000000000000" pitchFamily="50" charset="-128"/>
              </a:rPr>
              <a:t>は、</a:t>
            </a:r>
            <a:r>
              <a:rPr lang="en-US" altLang="ja-JP" sz="1600" dirty="0">
                <a:latin typeface="BIZ UDPゴシック" panose="020B0400000000000000" pitchFamily="50" charset="-128"/>
                <a:ea typeface="BIZ UDPゴシック" panose="020B0400000000000000" pitchFamily="50" charset="-128"/>
              </a:rPr>
              <a:t>Google Cloud Platform</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GCP</a:t>
            </a:r>
            <a:r>
              <a:rPr lang="ja-JP" altLang="en-US" sz="1600" dirty="0">
                <a:latin typeface="BIZ UDPゴシック" panose="020B0400000000000000" pitchFamily="50" charset="-128"/>
                <a:ea typeface="BIZ UDPゴシック" panose="020B0400000000000000" pitchFamily="50" charset="-128"/>
              </a:rPr>
              <a:t>）で動いている。</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 （</a:t>
            </a:r>
            <a:r>
              <a:rPr lang="en-US" altLang="ja-JP" sz="1600" dirty="0" err="1">
                <a:latin typeface="BIZ UDPゴシック" panose="020B0400000000000000" pitchFamily="50" charset="-128"/>
                <a:ea typeface="BIZ UDPゴシック" panose="020B0400000000000000" pitchFamily="50" charset="-128"/>
              </a:rPr>
              <a:t>AlphaGo</a:t>
            </a:r>
            <a:r>
              <a:rPr lang="en-US" altLang="ja-JP" sz="1600" dirty="0">
                <a:latin typeface="BIZ UDPゴシック" panose="020B0400000000000000" pitchFamily="50" charset="-128"/>
                <a:ea typeface="BIZ UDPゴシック" panose="020B0400000000000000" pitchFamily="50" charset="-128"/>
              </a:rPr>
              <a:t>: using machine learning to master the ancient game of Go</a:t>
            </a:r>
            <a:r>
              <a:rPr lang="ja-JP" altLang="en-US" sz="1600" dirty="0">
                <a:latin typeface="BIZ UDPゴシック" panose="020B0400000000000000" pitchFamily="50" charset="-128"/>
                <a:ea typeface="BIZ UDPゴシック" panose="020B0400000000000000" pitchFamily="50" charset="-128"/>
              </a:rPr>
              <a:t>）</a:t>
            </a:r>
          </a:p>
          <a:p>
            <a:r>
              <a:rPr lang="en-US" altLang="ja-JP" sz="1600" dirty="0" err="1">
                <a:latin typeface="BIZ UDPゴシック" panose="020B0400000000000000" pitchFamily="50" charset="-128"/>
                <a:ea typeface="BIZ UDPゴシック" panose="020B0400000000000000" pitchFamily="50" charset="-128"/>
              </a:rPr>
              <a:t>AlphaGo</a:t>
            </a:r>
            <a:r>
              <a:rPr lang="ja-JP" altLang="en-US" sz="1600" dirty="0">
                <a:latin typeface="BIZ UDPゴシック" panose="020B0400000000000000" pitchFamily="50" charset="-128"/>
                <a:ea typeface="BIZ UDPゴシック" panose="020B0400000000000000" pitchFamily="50" charset="-128"/>
              </a:rPr>
              <a:t>のハードウェア構成は、</a:t>
            </a:r>
            <a:r>
              <a:rPr lang="en-US" altLang="ja-JP" b="1" dirty="0">
                <a:latin typeface="BIZ UDPゴシック" panose="020B0400000000000000" pitchFamily="50" charset="-128"/>
                <a:ea typeface="BIZ UDPゴシック" panose="020B0400000000000000" pitchFamily="50" charset="-128"/>
              </a:rPr>
              <a:t>CPU</a:t>
            </a:r>
            <a:r>
              <a:rPr lang="ja-JP" altLang="en-US" b="1" dirty="0">
                <a:latin typeface="BIZ UDPゴシック" panose="020B0400000000000000" pitchFamily="50" charset="-128"/>
                <a:ea typeface="BIZ UDPゴシック" panose="020B0400000000000000" pitchFamily="50" charset="-128"/>
              </a:rPr>
              <a:t>が</a:t>
            </a:r>
            <a:r>
              <a:rPr lang="en-US" altLang="ja-JP" b="1" dirty="0">
                <a:latin typeface="BIZ UDPゴシック" panose="020B0400000000000000" pitchFamily="50" charset="-128"/>
                <a:ea typeface="BIZ UDPゴシック" panose="020B0400000000000000" pitchFamily="50" charset="-128"/>
              </a:rPr>
              <a:t>1,202</a:t>
            </a:r>
            <a:r>
              <a:rPr lang="ja-JP" altLang="en-US" b="1" dirty="0">
                <a:latin typeface="BIZ UDPゴシック" panose="020B0400000000000000" pitchFamily="50" charset="-128"/>
                <a:ea typeface="BIZ UDPゴシック" panose="020B0400000000000000" pitchFamily="50" charset="-128"/>
              </a:rPr>
              <a:t>個</a:t>
            </a:r>
            <a:r>
              <a:rPr lang="ja-JP" altLang="en-US"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GPU</a:t>
            </a:r>
            <a:r>
              <a:rPr lang="ja-JP" altLang="en-US" b="1" dirty="0">
                <a:latin typeface="BIZ UDPゴシック" panose="020B0400000000000000" pitchFamily="50" charset="-128"/>
                <a:ea typeface="BIZ UDPゴシック" panose="020B0400000000000000" pitchFamily="50" charset="-128"/>
              </a:rPr>
              <a:t>が</a:t>
            </a:r>
            <a:r>
              <a:rPr lang="en-US" altLang="ja-JP" b="1" dirty="0">
                <a:latin typeface="BIZ UDPゴシック" panose="020B0400000000000000" pitchFamily="50" charset="-128"/>
                <a:ea typeface="BIZ UDPゴシック" panose="020B0400000000000000" pitchFamily="50" charset="-128"/>
              </a:rPr>
              <a:t>176</a:t>
            </a:r>
            <a:r>
              <a:rPr lang="ja-JP" altLang="en-US" b="1" dirty="0">
                <a:latin typeface="BIZ UDPゴシック" panose="020B0400000000000000" pitchFamily="50" charset="-128"/>
                <a:ea typeface="BIZ UDPゴシック" panose="020B0400000000000000" pitchFamily="50" charset="-128"/>
              </a:rPr>
              <a:t>個</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GCP</a:t>
            </a:r>
            <a:r>
              <a:rPr lang="ja-JP" altLang="en-US" sz="1600" dirty="0">
                <a:latin typeface="BIZ UDPゴシック" panose="020B0400000000000000" pitchFamily="50" charset="-128"/>
                <a:ea typeface="BIZ UDPゴシック" panose="020B0400000000000000" pitchFamily="50" charset="-128"/>
              </a:rPr>
              <a:t>の利用料金換算で年間約</a:t>
            </a:r>
            <a:r>
              <a:rPr lang="en-US" altLang="ja-JP" sz="1600" dirty="0">
                <a:latin typeface="BIZ UDPゴシック" panose="020B0400000000000000" pitchFamily="50" charset="-128"/>
                <a:ea typeface="BIZ UDPゴシック" panose="020B0400000000000000" pitchFamily="50" charset="-128"/>
              </a:rPr>
              <a:t>29</a:t>
            </a:r>
            <a:r>
              <a:rPr lang="ja-JP" altLang="en-US" sz="1600" dirty="0">
                <a:latin typeface="BIZ UDPゴシック" panose="020B0400000000000000" pitchFamily="50" charset="-128"/>
                <a:ea typeface="BIZ UDPゴシック" panose="020B0400000000000000" pitchFamily="50" charset="-128"/>
              </a:rPr>
              <a:t>億円に相当。</a:t>
            </a:r>
          </a:p>
          <a:p>
            <a:r>
              <a:rPr lang="en-US" altLang="ja-JP" sz="1600" dirty="0">
                <a:latin typeface="BIZ UDPゴシック" panose="020B0400000000000000" pitchFamily="50" charset="-128"/>
                <a:ea typeface="BIZ UDPゴシック" panose="020B0400000000000000" pitchFamily="50" charset="-128"/>
              </a:rPr>
              <a:t>2017</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27</a:t>
            </a:r>
            <a:r>
              <a:rPr lang="ja-JP" altLang="en-US" sz="1600" dirty="0">
                <a:latin typeface="BIZ UDPゴシック" panose="020B0400000000000000" pitchFamily="50" charset="-128"/>
                <a:ea typeface="BIZ UDPゴシック" panose="020B0400000000000000" pitchFamily="50" charset="-128"/>
              </a:rPr>
              <a:t>日の日本経済新聞では、</a:t>
            </a:r>
            <a:r>
              <a:rPr lang="en-US" altLang="ja-JP" sz="1600" dirty="0">
                <a:latin typeface="BIZ UDPゴシック" panose="020B0400000000000000" pitchFamily="50" charset="-128"/>
                <a:ea typeface="BIZ UDPゴシック" panose="020B0400000000000000" pitchFamily="50" charset="-128"/>
              </a:rPr>
              <a:t>CPU</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GPU</a:t>
            </a:r>
            <a:r>
              <a:rPr lang="ja-JP" altLang="en-US" sz="1600" dirty="0" err="1">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及び周辺装置を含めると</a:t>
            </a:r>
            <a:r>
              <a:rPr lang="ja-JP" altLang="en-US" b="1" dirty="0">
                <a:latin typeface="BIZ UDPゴシック" panose="020B0400000000000000" pitchFamily="50" charset="-128"/>
                <a:ea typeface="BIZ UDPゴシック" panose="020B0400000000000000" pitchFamily="50" charset="-128"/>
              </a:rPr>
              <a:t>電力換算</a:t>
            </a:r>
            <a:r>
              <a:rPr lang="en-US" altLang="ja-JP" b="1" dirty="0">
                <a:latin typeface="BIZ UDPゴシック" panose="020B0400000000000000" pitchFamily="50" charset="-128"/>
                <a:ea typeface="BIZ UDPゴシック" panose="020B0400000000000000" pitchFamily="50" charset="-128"/>
              </a:rPr>
              <a:t>25</a:t>
            </a:r>
            <a:r>
              <a:rPr lang="ja-JP" altLang="en-US" b="1" dirty="0">
                <a:latin typeface="BIZ UDPゴシック" panose="020B0400000000000000" pitchFamily="50" charset="-128"/>
                <a:ea typeface="BIZ UDPゴシック" panose="020B0400000000000000" pitchFamily="50" charset="-128"/>
              </a:rPr>
              <a:t>万</a:t>
            </a:r>
            <a:r>
              <a:rPr lang="en-US" altLang="ja-JP" b="1" dirty="0">
                <a:latin typeface="BIZ UDPゴシック" panose="020B0400000000000000" pitchFamily="50" charset="-128"/>
                <a:ea typeface="BIZ UDPゴシック" panose="020B0400000000000000" pitchFamily="50" charset="-128"/>
              </a:rPr>
              <a:t>kw</a:t>
            </a:r>
            <a:r>
              <a:rPr lang="ja-JP" altLang="en-US" sz="1600" dirty="0">
                <a:latin typeface="BIZ UDPゴシック" panose="020B0400000000000000" pitchFamily="50" charset="-128"/>
                <a:ea typeface="BIZ UDPゴシック" panose="020B0400000000000000" pitchFamily="50" charset="-128"/>
              </a:rPr>
              <a:t>に相当と報道。</a:t>
            </a:r>
          </a:p>
        </p:txBody>
      </p:sp>
      <p:sp>
        <p:nvSpPr>
          <p:cNvPr id="35" name="テキスト ボックス 34"/>
          <p:cNvSpPr txBox="1"/>
          <p:nvPr/>
        </p:nvSpPr>
        <p:spPr>
          <a:xfrm>
            <a:off x="586534" y="333418"/>
            <a:ext cx="3076576" cy="369332"/>
          </a:xfrm>
          <a:prstGeom prst="rect">
            <a:avLst/>
          </a:prstGeom>
          <a:noFill/>
        </p:spPr>
        <p:txBody>
          <a:bodyPr wrap="square" rtlCol="0">
            <a:spAutoFit/>
          </a:bodyPr>
          <a:lstStyle/>
          <a:p>
            <a:pPr algn="ctr"/>
            <a:r>
              <a:rPr kumimoji="1" lang="ja-JP" altLang="en-US" dirty="0">
                <a:latin typeface="HGS明朝E" panose="02020900000000000000" pitchFamily="18" charset="-128"/>
                <a:ea typeface="HGS明朝E" panose="02020900000000000000" pitchFamily="18" charset="-128"/>
              </a:rPr>
              <a:t>白が</a:t>
            </a:r>
            <a:r>
              <a:rPr kumimoji="1" lang="en-US" altLang="ja-JP" dirty="0">
                <a:latin typeface="HGS明朝E" panose="02020900000000000000" pitchFamily="18" charset="-128"/>
                <a:ea typeface="HGS明朝E" panose="02020900000000000000" pitchFamily="18" charset="-128"/>
              </a:rPr>
              <a:t>AlphaGo</a:t>
            </a:r>
            <a:endParaRPr kumimoji="1" lang="ja-JP" altLang="en-US" dirty="0">
              <a:latin typeface="HGS明朝E" panose="02020900000000000000" pitchFamily="18" charset="-128"/>
              <a:ea typeface="HGS明朝E" panose="02020900000000000000" pitchFamily="18" charset="-128"/>
            </a:endParaRPr>
          </a:p>
        </p:txBody>
      </p:sp>
      <p:pic>
        <p:nvPicPr>
          <p:cNvPr id="36" name="図 35"/>
          <p:cNvPicPr>
            <a:picLocks noChangeAspect="1"/>
          </p:cNvPicPr>
          <p:nvPr/>
        </p:nvPicPr>
        <p:blipFill>
          <a:blip r:embed="rId2"/>
          <a:stretch>
            <a:fillRect/>
          </a:stretch>
        </p:blipFill>
        <p:spPr>
          <a:xfrm>
            <a:off x="5009609" y="2959367"/>
            <a:ext cx="7182392" cy="3221514"/>
          </a:xfrm>
          <a:prstGeom prst="rect">
            <a:avLst/>
          </a:prstGeom>
        </p:spPr>
      </p:pic>
      <p:sp>
        <p:nvSpPr>
          <p:cNvPr id="37" name="正方形/長方形 36"/>
          <p:cNvSpPr/>
          <p:nvPr/>
        </p:nvSpPr>
        <p:spPr>
          <a:xfrm>
            <a:off x="5740030" y="6180881"/>
            <a:ext cx="6451970" cy="338554"/>
          </a:xfrm>
          <a:prstGeom prst="rect">
            <a:avLst/>
          </a:prstGeom>
        </p:spPr>
        <p:txBody>
          <a:bodyPr wrap="square">
            <a:spAutoFit/>
          </a:bodyPr>
          <a:lstStyle/>
          <a:p>
            <a:r>
              <a:rPr lang="ja-JP" altLang="en-US" sz="800" dirty="0">
                <a:latin typeface="游ゴシック" panose="020B0400000000000000" pitchFamily="50" charset="-128"/>
                <a:ea typeface="游ゴシック" panose="020B0400000000000000" pitchFamily="50" charset="-128"/>
              </a:rPr>
              <a:t>（出典）</a:t>
            </a:r>
            <a:r>
              <a:rPr lang="en-US" altLang="ja-JP" sz="800" dirty="0">
                <a:latin typeface="游ゴシック" panose="020B0400000000000000" pitchFamily="50" charset="-128"/>
                <a:ea typeface="游ゴシック" panose="020B0400000000000000" pitchFamily="50" charset="-128"/>
              </a:rPr>
              <a:t>https://www.nikkei.com/news/image-article/?R_FLG=0&amp;ad=DSXZZO4393845020072012000000&amp;dc=1&amp;ng=DGXNASFK2000L_Q2A720C1000000&amp;z=20120727</a:t>
            </a:r>
            <a:endParaRPr lang="ja-JP" altLang="en-US" sz="800" dirty="0">
              <a:latin typeface="游ゴシック" panose="020B0400000000000000" pitchFamily="50" charset="-128"/>
              <a:ea typeface="游ゴシック" panose="020B0400000000000000" pitchFamily="50" charset="-128"/>
            </a:endParaRPr>
          </a:p>
        </p:txBody>
      </p:sp>
      <p:sp>
        <p:nvSpPr>
          <p:cNvPr id="3" name="テキスト ボックス 2"/>
          <p:cNvSpPr txBox="1"/>
          <p:nvPr/>
        </p:nvSpPr>
        <p:spPr>
          <a:xfrm>
            <a:off x="8037386" y="3475292"/>
            <a:ext cx="1126837" cy="369332"/>
          </a:xfrm>
          <a:prstGeom prst="rect">
            <a:avLst/>
          </a:prstGeom>
          <a:noFill/>
        </p:spPr>
        <p:txBody>
          <a:bodyPr wrap="square" rtlCol="0">
            <a:spAutoFit/>
          </a:bodyPr>
          <a:lstStyle/>
          <a:p>
            <a:r>
              <a:rPr lang="ja-JP" altLang="en-US" b="1" dirty="0">
                <a:solidFill>
                  <a:schemeClr val="bg1"/>
                </a:solidFill>
              </a:rPr>
              <a:t>イメージ</a:t>
            </a:r>
            <a:endParaRPr kumimoji="1" lang="ja-JP" altLang="en-US" b="1" dirty="0">
              <a:solidFill>
                <a:schemeClr val="bg1"/>
              </a:solidFill>
            </a:endParaRPr>
          </a:p>
        </p:txBody>
      </p:sp>
      <p:pic>
        <p:nvPicPr>
          <p:cNvPr id="5" name="図 4">
            <a:extLst>
              <a:ext uri="{FF2B5EF4-FFF2-40B4-BE49-F238E27FC236}">
                <a16:creationId xmlns:a16="http://schemas.microsoft.com/office/drawing/2014/main" id="{FDE4D241-3758-446F-AB0A-EFFBC65BF5EC}"/>
              </a:ext>
            </a:extLst>
          </p:cNvPr>
          <p:cNvPicPr>
            <a:picLocks noChangeAspect="1"/>
          </p:cNvPicPr>
          <p:nvPr/>
        </p:nvPicPr>
        <p:blipFill>
          <a:blip r:embed="rId3"/>
          <a:stretch>
            <a:fillRect/>
          </a:stretch>
        </p:blipFill>
        <p:spPr>
          <a:xfrm>
            <a:off x="550636" y="702750"/>
            <a:ext cx="3076575" cy="3095625"/>
          </a:xfrm>
          <a:prstGeom prst="rect">
            <a:avLst/>
          </a:prstGeom>
        </p:spPr>
      </p:pic>
      <p:graphicFrame>
        <p:nvGraphicFramePr>
          <p:cNvPr id="6" name="表 5">
            <a:extLst>
              <a:ext uri="{FF2B5EF4-FFF2-40B4-BE49-F238E27FC236}">
                <a16:creationId xmlns:a16="http://schemas.microsoft.com/office/drawing/2014/main" id="{DD43CB6C-0954-4B6E-B884-38A183E914C7}"/>
              </a:ext>
            </a:extLst>
          </p:cNvPr>
          <p:cNvGraphicFramePr>
            <a:graphicFrameLocks noGrp="1"/>
          </p:cNvGraphicFramePr>
          <p:nvPr>
            <p:extLst>
              <p:ext uri="{D42A27DB-BD31-4B8C-83A1-F6EECF244321}">
                <p14:modId xmlns:p14="http://schemas.microsoft.com/office/powerpoint/2010/main" val="1179660229"/>
              </p:ext>
            </p:extLst>
          </p:nvPr>
        </p:nvGraphicFramePr>
        <p:xfrm>
          <a:off x="333286" y="4227980"/>
          <a:ext cx="4401084" cy="2312657"/>
        </p:xfrm>
        <a:graphic>
          <a:graphicData uri="http://schemas.openxmlformats.org/drawingml/2006/table">
            <a:tbl>
              <a:tblPr/>
              <a:tblGrid>
                <a:gridCol w="521293">
                  <a:extLst>
                    <a:ext uri="{9D8B030D-6E8A-4147-A177-3AD203B41FA5}">
                      <a16:colId xmlns:a16="http://schemas.microsoft.com/office/drawing/2014/main" val="4259838972"/>
                    </a:ext>
                  </a:extLst>
                </a:gridCol>
                <a:gridCol w="945735">
                  <a:extLst>
                    <a:ext uri="{9D8B030D-6E8A-4147-A177-3AD203B41FA5}">
                      <a16:colId xmlns:a16="http://schemas.microsoft.com/office/drawing/2014/main" val="1987451329"/>
                    </a:ext>
                  </a:extLst>
                </a:gridCol>
                <a:gridCol w="733514">
                  <a:extLst>
                    <a:ext uri="{9D8B030D-6E8A-4147-A177-3AD203B41FA5}">
                      <a16:colId xmlns:a16="http://schemas.microsoft.com/office/drawing/2014/main" val="2892043587"/>
                    </a:ext>
                  </a:extLst>
                </a:gridCol>
                <a:gridCol w="733514">
                  <a:extLst>
                    <a:ext uri="{9D8B030D-6E8A-4147-A177-3AD203B41FA5}">
                      <a16:colId xmlns:a16="http://schemas.microsoft.com/office/drawing/2014/main" val="2795130438"/>
                    </a:ext>
                  </a:extLst>
                </a:gridCol>
                <a:gridCol w="733514">
                  <a:extLst>
                    <a:ext uri="{9D8B030D-6E8A-4147-A177-3AD203B41FA5}">
                      <a16:colId xmlns:a16="http://schemas.microsoft.com/office/drawing/2014/main" val="2131579420"/>
                    </a:ext>
                  </a:extLst>
                </a:gridCol>
                <a:gridCol w="733514">
                  <a:extLst>
                    <a:ext uri="{9D8B030D-6E8A-4147-A177-3AD203B41FA5}">
                      <a16:colId xmlns:a16="http://schemas.microsoft.com/office/drawing/2014/main" val="4215377365"/>
                    </a:ext>
                  </a:extLst>
                </a:gridCol>
              </a:tblGrid>
              <a:tr h="316805">
                <a:tc>
                  <a:txBody>
                    <a:bodyPr/>
                    <a:lstStyle/>
                    <a:p>
                      <a:pPr algn="ctr"/>
                      <a:endParaRPr lang="ja-JP" altLang="en-US" sz="800" dirty="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ja-JP" altLang="en-US" sz="1200" dirty="0">
                          <a:effectLst/>
                          <a:latin typeface="Meiryo UI" panose="020B0604030504040204" pitchFamily="50" charset="-128"/>
                          <a:ea typeface="Meiryo UI" panose="020B0604030504040204" pitchFamily="50" charset="-128"/>
                        </a:rPr>
                        <a:t>日付</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ja-JP" altLang="en-US" sz="1200" dirty="0">
                          <a:effectLst/>
                          <a:latin typeface="Meiryo UI" panose="020B0604030504040204" pitchFamily="50" charset="-128"/>
                          <a:ea typeface="Meiryo UI" panose="020B0604030504040204" pitchFamily="50" charset="-128"/>
                        </a:rPr>
                        <a:t>黒番</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ja-JP" altLang="en-US" sz="1200" dirty="0">
                          <a:effectLst/>
                          <a:latin typeface="Meiryo UI" panose="020B0604030504040204" pitchFamily="50" charset="-128"/>
                          <a:ea typeface="Meiryo UI" panose="020B0604030504040204" pitchFamily="50" charset="-128"/>
                        </a:rPr>
                        <a:t>白番</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ja-JP" altLang="en-US" sz="1200" dirty="0">
                          <a:effectLst/>
                          <a:latin typeface="Meiryo UI" panose="020B0604030504040204" pitchFamily="50" charset="-128"/>
                          <a:ea typeface="Meiryo UI" panose="020B0604030504040204" pitchFamily="50" charset="-128"/>
                        </a:rPr>
                        <a:t>結果</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ja-JP" altLang="en-US" sz="1200" dirty="0">
                          <a:effectLst/>
                          <a:latin typeface="Meiryo UI" panose="020B0604030504040204" pitchFamily="50" charset="-128"/>
                          <a:ea typeface="Meiryo UI" panose="020B0604030504040204" pitchFamily="50" charset="-128"/>
                        </a:rPr>
                        <a:t>手数</a:t>
                      </a:r>
                    </a:p>
                  </a:txBody>
                  <a:tcPr anchor="ctr">
                    <a:lnL w="9525" cap="flat" cmpd="sng" algn="ctr">
                      <a:solidFill>
                        <a:srgbClr val="A2A9B1"/>
                      </a:solidFill>
                      <a:prstDash val="solid"/>
                      <a:round/>
                      <a:headEnd type="none" w="med" len="med"/>
                      <a:tailEnd type="none" w="med" len="med"/>
                    </a:lnL>
                    <a:lnB w="9525" cap="flat" cmpd="sng" algn="ctr">
                      <a:solidFill>
                        <a:srgbClr val="A2A9B1"/>
                      </a:solidFill>
                      <a:prstDash val="solid"/>
                      <a:round/>
                      <a:headEnd type="none" w="med" len="med"/>
                      <a:tailEnd type="none" w="med" len="med"/>
                    </a:lnB>
                  </a:tcPr>
                </a:tc>
                <a:extLst>
                  <a:ext uri="{0D108BD9-81ED-4DB2-BD59-A6C34878D82A}">
                    <a16:rowId xmlns:a16="http://schemas.microsoft.com/office/drawing/2014/main" val="471903405"/>
                  </a:ext>
                </a:extLst>
              </a:tr>
              <a:tr h="316805">
                <a:tc>
                  <a:txBody>
                    <a:bodyPr/>
                    <a:lstStyle/>
                    <a:p>
                      <a:pPr algn="l"/>
                      <a:r>
                        <a:rPr lang="ja-JP" altLang="en-US" sz="800">
                          <a:effectLst/>
                          <a:latin typeface="Meiryo UI" panose="020B0604030504040204" pitchFamily="50" charset="-128"/>
                          <a:ea typeface="Meiryo UI" panose="020B0604030504040204" pitchFamily="50" charset="-128"/>
                        </a:rPr>
                        <a:t>第</a:t>
                      </a:r>
                      <a:r>
                        <a:rPr lang="en-US" altLang="ja-JP" sz="800">
                          <a:effectLst/>
                          <a:latin typeface="Meiryo UI" panose="020B0604030504040204" pitchFamily="50" charset="-128"/>
                          <a:ea typeface="Meiryo UI" panose="020B0604030504040204" pitchFamily="50" charset="-128"/>
                        </a:rPr>
                        <a:t>1</a:t>
                      </a:r>
                      <a:r>
                        <a:rPr lang="ja-JP" altLang="en-US" sz="800">
                          <a:effectLst/>
                          <a:latin typeface="Meiryo UI" panose="020B0604030504040204" pitchFamily="50" charset="-128"/>
                          <a:ea typeface="Meiryo UI" panose="020B0604030504040204" pitchFamily="50" charset="-128"/>
                        </a:rPr>
                        <a:t>局</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altLang="ja-JP" sz="800" dirty="0">
                          <a:effectLst/>
                          <a:latin typeface="Meiryo UI" panose="020B0604030504040204" pitchFamily="50" charset="-128"/>
                          <a:ea typeface="Meiryo UI" panose="020B0604030504040204" pitchFamily="50" charset="-128"/>
                        </a:rPr>
                        <a:t>2016</a:t>
                      </a:r>
                      <a:r>
                        <a:rPr lang="ja-JP" altLang="en-US" sz="800" dirty="0">
                          <a:effectLst/>
                          <a:latin typeface="Meiryo UI" panose="020B0604030504040204" pitchFamily="50" charset="-128"/>
                          <a:ea typeface="Meiryo UI" panose="020B0604030504040204" pitchFamily="50" charset="-128"/>
                        </a:rPr>
                        <a:t>年</a:t>
                      </a:r>
                      <a:r>
                        <a:rPr lang="en-US" altLang="ja-JP" sz="800" dirty="0">
                          <a:effectLst/>
                          <a:latin typeface="Meiryo UI" panose="020B0604030504040204" pitchFamily="50" charset="-128"/>
                          <a:ea typeface="Meiryo UI" panose="020B0604030504040204" pitchFamily="50" charset="-128"/>
                        </a:rPr>
                        <a:t>3</a:t>
                      </a:r>
                      <a:r>
                        <a:rPr lang="ja-JP" altLang="en-US" sz="800" dirty="0">
                          <a:effectLst/>
                          <a:latin typeface="Meiryo UI" panose="020B0604030504040204" pitchFamily="50" charset="-128"/>
                          <a:ea typeface="Meiryo UI" panose="020B0604030504040204" pitchFamily="50" charset="-128"/>
                        </a:rPr>
                        <a:t>月</a:t>
                      </a:r>
                      <a:r>
                        <a:rPr lang="en-US" altLang="ja-JP" sz="800" dirty="0">
                          <a:effectLst/>
                          <a:latin typeface="Meiryo UI" panose="020B0604030504040204" pitchFamily="50" charset="-128"/>
                          <a:ea typeface="Meiryo UI" panose="020B0604030504040204" pitchFamily="50" charset="-128"/>
                        </a:rPr>
                        <a:t>9</a:t>
                      </a:r>
                      <a:r>
                        <a:rPr lang="ja-JP" altLang="en-US" sz="800" dirty="0">
                          <a:effectLst/>
                          <a:latin typeface="Meiryo UI" panose="020B0604030504040204" pitchFamily="50" charset="-128"/>
                          <a:ea typeface="Meiryo UI" panose="020B0604030504040204" pitchFamily="50" charset="-128"/>
                        </a:rPr>
                        <a:t>日</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dirty="0">
                          <a:effectLst/>
                          <a:latin typeface="Meiryo UI" panose="020B0604030504040204" pitchFamily="50" charset="-128"/>
                          <a:ea typeface="Meiryo UI" panose="020B0604030504040204" pitchFamily="50" charset="-128"/>
                        </a:rPr>
                        <a:t>李世乭</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b="1" dirty="0">
                          <a:effectLst/>
                          <a:latin typeface="Meiryo UI" panose="020B0604030504040204" pitchFamily="50" charset="-128"/>
                          <a:ea typeface="Meiryo UI" panose="020B0604030504040204" pitchFamily="50" charset="-128"/>
                        </a:rPr>
                        <a:t>AlphaGo</a:t>
                      </a:r>
                      <a:endParaRPr lang="en-US" sz="800" dirty="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dirty="0">
                          <a:effectLst/>
                          <a:latin typeface="Meiryo UI" panose="020B0604030504040204" pitchFamily="50" charset="-128"/>
                          <a:ea typeface="Meiryo UI" panose="020B0604030504040204" pitchFamily="50" charset="-128"/>
                        </a:rPr>
                        <a:t>AlphaGo</a:t>
                      </a:r>
                      <a:r>
                        <a:rPr lang="ja-JP" altLang="en-US" sz="800" dirty="0">
                          <a:effectLst/>
                          <a:latin typeface="Meiryo UI" panose="020B0604030504040204" pitchFamily="50" charset="-128"/>
                          <a:ea typeface="Meiryo UI" panose="020B0604030504040204" pitchFamily="50" charset="-128"/>
                        </a:rPr>
                        <a:t>中押し勝ち</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ja-JP" sz="800" dirty="0">
                          <a:effectLst/>
                          <a:latin typeface="Meiryo UI" panose="020B0604030504040204" pitchFamily="50" charset="-128"/>
                          <a:ea typeface="Meiryo UI" panose="020B0604030504040204" pitchFamily="50" charset="-128"/>
                        </a:rPr>
                        <a:t>186</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61679356"/>
                  </a:ext>
                </a:extLst>
              </a:tr>
              <a:tr h="316805">
                <a:tc>
                  <a:txBody>
                    <a:bodyPr/>
                    <a:lstStyle/>
                    <a:p>
                      <a:pPr algn="l"/>
                      <a:r>
                        <a:rPr lang="ja-JP" altLang="en-US" sz="800">
                          <a:effectLst/>
                          <a:latin typeface="Meiryo UI" panose="020B0604030504040204" pitchFamily="50" charset="-128"/>
                          <a:ea typeface="Meiryo UI" panose="020B0604030504040204" pitchFamily="50" charset="-128"/>
                        </a:rPr>
                        <a:t>第</a:t>
                      </a:r>
                      <a:r>
                        <a:rPr lang="en-US" altLang="ja-JP" sz="800">
                          <a:effectLst/>
                          <a:latin typeface="Meiryo UI" panose="020B0604030504040204" pitchFamily="50" charset="-128"/>
                          <a:ea typeface="Meiryo UI" panose="020B0604030504040204" pitchFamily="50" charset="-128"/>
                        </a:rPr>
                        <a:t>2</a:t>
                      </a:r>
                      <a:r>
                        <a:rPr lang="ja-JP" altLang="en-US" sz="800">
                          <a:effectLst/>
                          <a:latin typeface="Meiryo UI" panose="020B0604030504040204" pitchFamily="50" charset="-128"/>
                          <a:ea typeface="Meiryo UI" panose="020B0604030504040204" pitchFamily="50" charset="-128"/>
                        </a:rPr>
                        <a:t>局</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altLang="ja-JP" sz="800">
                          <a:effectLst/>
                          <a:latin typeface="Meiryo UI" panose="020B0604030504040204" pitchFamily="50" charset="-128"/>
                          <a:ea typeface="Meiryo UI" panose="020B0604030504040204" pitchFamily="50" charset="-128"/>
                        </a:rPr>
                        <a:t>2016</a:t>
                      </a:r>
                      <a:r>
                        <a:rPr lang="ja-JP" altLang="en-US" sz="800">
                          <a:effectLst/>
                          <a:latin typeface="Meiryo UI" panose="020B0604030504040204" pitchFamily="50" charset="-128"/>
                          <a:ea typeface="Meiryo UI" panose="020B0604030504040204" pitchFamily="50" charset="-128"/>
                        </a:rPr>
                        <a:t>年</a:t>
                      </a:r>
                      <a:r>
                        <a:rPr lang="en-US" altLang="ja-JP" sz="800">
                          <a:effectLst/>
                          <a:latin typeface="Meiryo UI" panose="020B0604030504040204" pitchFamily="50" charset="-128"/>
                          <a:ea typeface="Meiryo UI" panose="020B0604030504040204" pitchFamily="50" charset="-128"/>
                        </a:rPr>
                        <a:t>3</a:t>
                      </a:r>
                      <a:r>
                        <a:rPr lang="ja-JP" altLang="en-US" sz="800">
                          <a:effectLst/>
                          <a:latin typeface="Meiryo UI" panose="020B0604030504040204" pitchFamily="50" charset="-128"/>
                          <a:ea typeface="Meiryo UI" panose="020B0604030504040204" pitchFamily="50" charset="-128"/>
                        </a:rPr>
                        <a:t>月</a:t>
                      </a:r>
                      <a:r>
                        <a:rPr lang="en-US" altLang="ja-JP" sz="800">
                          <a:effectLst/>
                          <a:latin typeface="Meiryo UI" panose="020B0604030504040204" pitchFamily="50" charset="-128"/>
                          <a:ea typeface="Meiryo UI" panose="020B0604030504040204" pitchFamily="50" charset="-128"/>
                        </a:rPr>
                        <a:t>10</a:t>
                      </a:r>
                      <a:r>
                        <a:rPr lang="ja-JP" altLang="en-US" sz="800">
                          <a:effectLst/>
                          <a:latin typeface="Meiryo UI" panose="020B0604030504040204" pitchFamily="50" charset="-128"/>
                          <a:ea typeface="Meiryo UI" panose="020B0604030504040204" pitchFamily="50" charset="-128"/>
                        </a:rPr>
                        <a:t>日</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b="1" dirty="0">
                          <a:effectLst/>
                          <a:latin typeface="Meiryo UI" panose="020B0604030504040204" pitchFamily="50" charset="-128"/>
                          <a:ea typeface="Meiryo UI" panose="020B0604030504040204" pitchFamily="50" charset="-128"/>
                        </a:rPr>
                        <a:t>AlphaGo</a:t>
                      </a:r>
                      <a:endParaRPr lang="en-US" sz="800" dirty="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a:effectLst/>
                          <a:latin typeface="Meiryo UI" panose="020B0604030504040204" pitchFamily="50" charset="-128"/>
                          <a:ea typeface="Meiryo UI" panose="020B0604030504040204" pitchFamily="50" charset="-128"/>
                        </a:rPr>
                        <a:t>李世乭</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a:effectLst/>
                          <a:latin typeface="Meiryo UI" panose="020B0604030504040204" pitchFamily="50" charset="-128"/>
                          <a:ea typeface="Meiryo UI" panose="020B0604030504040204" pitchFamily="50" charset="-128"/>
                        </a:rPr>
                        <a:t>AlphaGo</a:t>
                      </a:r>
                      <a:r>
                        <a:rPr lang="ja-JP" altLang="en-US" sz="800">
                          <a:effectLst/>
                          <a:latin typeface="Meiryo UI" panose="020B0604030504040204" pitchFamily="50" charset="-128"/>
                          <a:ea typeface="Meiryo UI" panose="020B0604030504040204" pitchFamily="50" charset="-128"/>
                        </a:rPr>
                        <a:t>中押し勝ち</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ja-JP" sz="800" dirty="0">
                          <a:effectLst/>
                          <a:latin typeface="Meiryo UI" panose="020B0604030504040204" pitchFamily="50" charset="-128"/>
                          <a:ea typeface="Meiryo UI" panose="020B0604030504040204" pitchFamily="50" charset="-128"/>
                        </a:rPr>
                        <a:t>211</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04405848"/>
                  </a:ext>
                </a:extLst>
              </a:tr>
              <a:tr h="316805">
                <a:tc>
                  <a:txBody>
                    <a:bodyPr/>
                    <a:lstStyle/>
                    <a:p>
                      <a:pPr algn="l"/>
                      <a:r>
                        <a:rPr lang="ja-JP" altLang="en-US" sz="800">
                          <a:effectLst/>
                          <a:latin typeface="Meiryo UI" panose="020B0604030504040204" pitchFamily="50" charset="-128"/>
                          <a:ea typeface="Meiryo UI" panose="020B0604030504040204" pitchFamily="50" charset="-128"/>
                        </a:rPr>
                        <a:t>第</a:t>
                      </a:r>
                      <a:r>
                        <a:rPr lang="en-US" altLang="ja-JP" sz="800">
                          <a:effectLst/>
                          <a:latin typeface="Meiryo UI" panose="020B0604030504040204" pitchFamily="50" charset="-128"/>
                          <a:ea typeface="Meiryo UI" panose="020B0604030504040204" pitchFamily="50" charset="-128"/>
                        </a:rPr>
                        <a:t>3</a:t>
                      </a:r>
                      <a:r>
                        <a:rPr lang="ja-JP" altLang="en-US" sz="800">
                          <a:effectLst/>
                          <a:latin typeface="Meiryo UI" panose="020B0604030504040204" pitchFamily="50" charset="-128"/>
                          <a:ea typeface="Meiryo UI" panose="020B0604030504040204" pitchFamily="50" charset="-128"/>
                        </a:rPr>
                        <a:t>局</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altLang="ja-JP" sz="800">
                          <a:effectLst/>
                          <a:latin typeface="Meiryo UI" panose="020B0604030504040204" pitchFamily="50" charset="-128"/>
                          <a:ea typeface="Meiryo UI" panose="020B0604030504040204" pitchFamily="50" charset="-128"/>
                        </a:rPr>
                        <a:t>2016</a:t>
                      </a:r>
                      <a:r>
                        <a:rPr lang="ja-JP" altLang="en-US" sz="800">
                          <a:effectLst/>
                          <a:latin typeface="Meiryo UI" panose="020B0604030504040204" pitchFamily="50" charset="-128"/>
                          <a:ea typeface="Meiryo UI" panose="020B0604030504040204" pitchFamily="50" charset="-128"/>
                        </a:rPr>
                        <a:t>年</a:t>
                      </a:r>
                      <a:r>
                        <a:rPr lang="en-US" altLang="ja-JP" sz="800">
                          <a:effectLst/>
                          <a:latin typeface="Meiryo UI" panose="020B0604030504040204" pitchFamily="50" charset="-128"/>
                          <a:ea typeface="Meiryo UI" panose="020B0604030504040204" pitchFamily="50" charset="-128"/>
                        </a:rPr>
                        <a:t>3</a:t>
                      </a:r>
                      <a:r>
                        <a:rPr lang="ja-JP" altLang="en-US" sz="800">
                          <a:effectLst/>
                          <a:latin typeface="Meiryo UI" panose="020B0604030504040204" pitchFamily="50" charset="-128"/>
                          <a:ea typeface="Meiryo UI" panose="020B0604030504040204" pitchFamily="50" charset="-128"/>
                        </a:rPr>
                        <a:t>月</a:t>
                      </a:r>
                      <a:r>
                        <a:rPr lang="en-US" altLang="ja-JP" sz="800">
                          <a:effectLst/>
                          <a:latin typeface="Meiryo UI" panose="020B0604030504040204" pitchFamily="50" charset="-128"/>
                          <a:ea typeface="Meiryo UI" panose="020B0604030504040204" pitchFamily="50" charset="-128"/>
                        </a:rPr>
                        <a:t>12</a:t>
                      </a:r>
                      <a:r>
                        <a:rPr lang="ja-JP" altLang="en-US" sz="800">
                          <a:effectLst/>
                          <a:latin typeface="Meiryo UI" panose="020B0604030504040204" pitchFamily="50" charset="-128"/>
                          <a:ea typeface="Meiryo UI" panose="020B0604030504040204" pitchFamily="50" charset="-128"/>
                        </a:rPr>
                        <a:t>日</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a:effectLst/>
                          <a:latin typeface="Meiryo UI" panose="020B0604030504040204" pitchFamily="50" charset="-128"/>
                          <a:ea typeface="Meiryo UI" panose="020B0604030504040204" pitchFamily="50" charset="-128"/>
                        </a:rPr>
                        <a:t>李世乭</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b="1" dirty="0">
                          <a:effectLst/>
                          <a:latin typeface="Meiryo UI" panose="020B0604030504040204" pitchFamily="50" charset="-128"/>
                          <a:ea typeface="Meiryo UI" panose="020B0604030504040204" pitchFamily="50" charset="-128"/>
                        </a:rPr>
                        <a:t>AlphaGo</a:t>
                      </a:r>
                      <a:endParaRPr lang="en-US" sz="800" dirty="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dirty="0">
                          <a:effectLst/>
                          <a:latin typeface="Meiryo UI" panose="020B0604030504040204" pitchFamily="50" charset="-128"/>
                          <a:ea typeface="Meiryo UI" panose="020B0604030504040204" pitchFamily="50" charset="-128"/>
                        </a:rPr>
                        <a:t>AlphaGo</a:t>
                      </a:r>
                      <a:r>
                        <a:rPr lang="ja-JP" altLang="en-US" sz="800" dirty="0">
                          <a:effectLst/>
                          <a:latin typeface="Meiryo UI" panose="020B0604030504040204" pitchFamily="50" charset="-128"/>
                          <a:ea typeface="Meiryo UI" panose="020B0604030504040204" pitchFamily="50" charset="-128"/>
                        </a:rPr>
                        <a:t>中押し勝ち</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ja-JP" sz="800" dirty="0">
                          <a:effectLst/>
                          <a:latin typeface="Meiryo UI" panose="020B0604030504040204" pitchFamily="50" charset="-128"/>
                          <a:ea typeface="Meiryo UI" panose="020B0604030504040204" pitchFamily="50" charset="-128"/>
                        </a:rPr>
                        <a:t>176</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48247218"/>
                  </a:ext>
                </a:extLst>
              </a:tr>
              <a:tr h="316805">
                <a:tc>
                  <a:txBody>
                    <a:bodyPr/>
                    <a:lstStyle/>
                    <a:p>
                      <a:pPr algn="l"/>
                      <a:r>
                        <a:rPr lang="ja-JP" altLang="en-US" sz="800">
                          <a:effectLst/>
                          <a:latin typeface="Meiryo UI" panose="020B0604030504040204" pitchFamily="50" charset="-128"/>
                          <a:ea typeface="Meiryo UI" panose="020B0604030504040204" pitchFamily="50" charset="-128"/>
                        </a:rPr>
                        <a:t>第</a:t>
                      </a:r>
                      <a:r>
                        <a:rPr lang="en-US" altLang="ja-JP" sz="800">
                          <a:effectLst/>
                          <a:latin typeface="Meiryo UI" panose="020B0604030504040204" pitchFamily="50" charset="-128"/>
                          <a:ea typeface="Meiryo UI" panose="020B0604030504040204" pitchFamily="50" charset="-128"/>
                        </a:rPr>
                        <a:t>4</a:t>
                      </a:r>
                      <a:r>
                        <a:rPr lang="ja-JP" altLang="en-US" sz="800">
                          <a:effectLst/>
                          <a:latin typeface="Meiryo UI" panose="020B0604030504040204" pitchFamily="50" charset="-128"/>
                          <a:ea typeface="Meiryo UI" panose="020B0604030504040204" pitchFamily="50" charset="-128"/>
                        </a:rPr>
                        <a:t>局</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altLang="ja-JP" sz="800">
                          <a:effectLst/>
                          <a:latin typeface="Meiryo UI" panose="020B0604030504040204" pitchFamily="50" charset="-128"/>
                          <a:ea typeface="Meiryo UI" panose="020B0604030504040204" pitchFamily="50" charset="-128"/>
                        </a:rPr>
                        <a:t>2016</a:t>
                      </a:r>
                      <a:r>
                        <a:rPr lang="ja-JP" altLang="en-US" sz="800">
                          <a:effectLst/>
                          <a:latin typeface="Meiryo UI" panose="020B0604030504040204" pitchFamily="50" charset="-128"/>
                          <a:ea typeface="Meiryo UI" panose="020B0604030504040204" pitchFamily="50" charset="-128"/>
                        </a:rPr>
                        <a:t>年</a:t>
                      </a:r>
                      <a:r>
                        <a:rPr lang="en-US" altLang="ja-JP" sz="800">
                          <a:effectLst/>
                          <a:latin typeface="Meiryo UI" panose="020B0604030504040204" pitchFamily="50" charset="-128"/>
                          <a:ea typeface="Meiryo UI" panose="020B0604030504040204" pitchFamily="50" charset="-128"/>
                        </a:rPr>
                        <a:t>3</a:t>
                      </a:r>
                      <a:r>
                        <a:rPr lang="ja-JP" altLang="en-US" sz="800">
                          <a:effectLst/>
                          <a:latin typeface="Meiryo UI" panose="020B0604030504040204" pitchFamily="50" charset="-128"/>
                          <a:ea typeface="Meiryo UI" panose="020B0604030504040204" pitchFamily="50" charset="-128"/>
                        </a:rPr>
                        <a:t>月</a:t>
                      </a:r>
                      <a:r>
                        <a:rPr lang="en-US" altLang="ja-JP" sz="800">
                          <a:effectLst/>
                          <a:latin typeface="Meiryo UI" panose="020B0604030504040204" pitchFamily="50" charset="-128"/>
                          <a:ea typeface="Meiryo UI" panose="020B0604030504040204" pitchFamily="50" charset="-128"/>
                        </a:rPr>
                        <a:t>13</a:t>
                      </a:r>
                      <a:r>
                        <a:rPr lang="ja-JP" altLang="en-US" sz="800">
                          <a:effectLst/>
                          <a:latin typeface="Meiryo UI" panose="020B0604030504040204" pitchFamily="50" charset="-128"/>
                          <a:ea typeface="Meiryo UI" panose="020B0604030504040204" pitchFamily="50" charset="-128"/>
                        </a:rPr>
                        <a:t>日</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dirty="0">
                          <a:effectLst/>
                          <a:latin typeface="Meiryo UI" panose="020B0604030504040204" pitchFamily="50" charset="-128"/>
                          <a:ea typeface="Meiryo UI" panose="020B0604030504040204" pitchFamily="50" charset="-128"/>
                        </a:rPr>
                        <a:t>AlphaGo</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b="1">
                          <a:effectLst/>
                          <a:latin typeface="Meiryo UI" panose="020B0604030504040204" pitchFamily="50" charset="-128"/>
                          <a:ea typeface="Meiryo UI" panose="020B0604030504040204" pitchFamily="50" charset="-128"/>
                        </a:rPr>
                        <a:t>李世乭</a:t>
                      </a:r>
                      <a:endParaRPr lang="ja-JP" altLang="en-US" sz="80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a:effectLst/>
                          <a:latin typeface="Meiryo UI" panose="020B0604030504040204" pitchFamily="50" charset="-128"/>
                          <a:ea typeface="Meiryo UI" panose="020B0604030504040204" pitchFamily="50" charset="-128"/>
                        </a:rPr>
                        <a:t>李世乭中押し勝ち</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ja-JP" sz="800" dirty="0">
                          <a:effectLst/>
                          <a:latin typeface="Meiryo UI" panose="020B0604030504040204" pitchFamily="50" charset="-128"/>
                          <a:ea typeface="Meiryo UI" panose="020B0604030504040204" pitchFamily="50" charset="-128"/>
                        </a:rPr>
                        <a:t>180</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4196429"/>
                  </a:ext>
                </a:extLst>
              </a:tr>
              <a:tr h="316805">
                <a:tc>
                  <a:txBody>
                    <a:bodyPr/>
                    <a:lstStyle/>
                    <a:p>
                      <a:pPr algn="l"/>
                      <a:r>
                        <a:rPr lang="ja-JP" altLang="en-US" sz="800">
                          <a:effectLst/>
                          <a:latin typeface="Meiryo UI" panose="020B0604030504040204" pitchFamily="50" charset="-128"/>
                          <a:ea typeface="Meiryo UI" panose="020B0604030504040204" pitchFamily="50" charset="-128"/>
                        </a:rPr>
                        <a:t>第</a:t>
                      </a:r>
                      <a:r>
                        <a:rPr lang="en-US" altLang="ja-JP" sz="800">
                          <a:effectLst/>
                          <a:latin typeface="Meiryo UI" panose="020B0604030504040204" pitchFamily="50" charset="-128"/>
                          <a:ea typeface="Meiryo UI" panose="020B0604030504040204" pitchFamily="50" charset="-128"/>
                        </a:rPr>
                        <a:t>5</a:t>
                      </a:r>
                      <a:r>
                        <a:rPr lang="ja-JP" altLang="en-US" sz="800">
                          <a:effectLst/>
                          <a:latin typeface="Meiryo UI" panose="020B0604030504040204" pitchFamily="50" charset="-128"/>
                          <a:ea typeface="Meiryo UI" panose="020B0604030504040204" pitchFamily="50" charset="-128"/>
                        </a:rPr>
                        <a:t>局</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altLang="ja-JP" sz="800">
                          <a:effectLst/>
                          <a:latin typeface="Meiryo UI" panose="020B0604030504040204" pitchFamily="50" charset="-128"/>
                          <a:ea typeface="Meiryo UI" panose="020B0604030504040204" pitchFamily="50" charset="-128"/>
                        </a:rPr>
                        <a:t>2016</a:t>
                      </a:r>
                      <a:r>
                        <a:rPr lang="ja-JP" altLang="en-US" sz="800">
                          <a:effectLst/>
                          <a:latin typeface="Meiryo UI" panose="020B0604030504040204" pitchFamily="50" charset="-128"/>
                          <a:ea typeface="Meiryo UI" panose="020B0604030504040204" pitchFamily="50" charset="-128"/>
                        </a:rPr>
                        <a:t>年</a:t>
                      </a:r>
                      <a:r>
                        <a:rPr lang="en-US" altLang="ja-JP" sz="800">
                          <a:effectLst/>
                          <a:latin typeface="Meiryo UI" panose="020B0604030504040204" pitchFamily="50" charset="-128"/>
                          <a:ea typeface="Meiryo UI" panose="020B0604030504040204" pitchFamily="50" charset="-128"/>
                        </a:rPr>
                        <a:t>3</a:t>
                      </a:r>
                      <a:r>
                        <a:rPr lang="ja-JP" altLang="en-US" sz="800">
                          <a:effectLst/>
                          <a:latin typeface="Meiryo UI" panose="020B0604030504040204" pitchFamily="50" charset="-128"/>
                          <a:ea typeface="Meiryo UI" panose="020B0604030504040204" pitchFamily="50" charset="-128"/>
                        </a:rPr>
                        <a:t>月</a:t>
                      </a:r>
                      <a:r>
                        <a:rPr lang="en-US" altLang="ja-JP" sz="800">
                          <a:effectLst/>
                          <a:latin typeface="Meiryo UI" panose="020B0604030504040204" pitchFamily="50" charset="-128"/>
                          <a:ea typeface="Meiryo UI" panose="020B0604030504040204" pitchFamily="50" charset="-128"/>
                        </a:rPr>
                        <a:t>15</a:t>
                      </a:r>
                      <a:r>
                        <a:rPr lang="ja-JP" altLang="en-US" sz="800">
                          <a:effectLst/>
                          <a:latin typeface="Meiryo UI" panose="020B0604030504040204" pitchFamily="50" charset="-128"/>
                          <a:ea typeface="Meiryo UI" panose="020B0604030504040204" pitchFamily="50" charset="-128"/>
                        </a:rPr>
                        <a:t>日</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ja-JP" altLang="en-US" sz="800">
                          <a:effectLst/>
                          <a:latin typeface="Meiryo UI" panose="020B0604030504040204" pitchFamily="50" charset="-128"/>
                          <a:ea typeface="Meiryo UI" panose="020B0604030504040204" pitchFamily="50" charset="-128"/>
                        </a:rPr>
                        <a:t>李世乭</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b="1" dirty="0">
                          <a:effectLst/>
                          <a:latin typeface="Meiryo UI" panose="020B0604030504040204" pitchFamily="50" charset="-128"/>
                          <a:ea typeface="Meiryo UI" panose="020B0604030504040204" pitchFamily="50" charset="-128"/>
                        </a:rPr>
                        <a:t>AlphaGo</a:t>
                      </a:r>
                      <a:endParaRPr lang="en-US" sz="800" dirty="0">
                        <a:effectLst/>
                        <a:latin typeface="Meiryo UI" panose="020B0604030504040204" pitchFamily="50" charset="-128"/>
                        <a:ea typeface="Meiryo UI" panose="020B0604030504040204" pitchFamily="50" charset="-128"/>
                      </a:endParaRP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a:r>
                        <a:rPr lang="en-US" sz="800">
                          <a:effectLst/>
                          <a:latin typeface="Meiryo UI" panose="020B0604030504040204" pitchFamily="50" charset="-128"/>
                          <a:ea typeface="Meiryo UI" panose="020B0604030504040204" pitchFamily="50" charset="-128"/>
                        </a:rPr>
                        <a:t>AlphaGo</a:t>
                      </a:r>
                      <a:r>
                        <a:rPr lang="ja-JP" altLang="en-US" sz="800">
                          <a:effectLst/>
                          <a:latin typeface="Meiryo UI" panose="020B0604030504040204" pitchFamily="50" charset="-128"/>
                          <a:ea typeface="Meiryo UI" panose="020B0604030504040204" pitchFamily="50" charset="-128"/>
                        </a:rPr>
                        <a:t>中押し勝ち</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altLang="ja-JP" sz="800" dirty="0">
                          <a:effectLst/>
                          <a:latin typeface="Meiryo UI" panose="020B0604030504040204" pitchFamily="50" charset="-128"/>
                          <a:ea typeface="Meiryo UI" panose="020B0604030504040204" pitchFamily="50" charset="-128"/>
                        </a:rPr>
                        <a:t>280</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21437817"/>
                  </a:ext>
                </a:extLst>
              </a:tr>
              <a:tr h="316805">
                <a:tc gridSpan="6">
                  <a:txBody>
                    <a:bodyPr/>
                    <a:lstStyle/>
                    <a:p>
                      <a:pPr algn="ctr"/>
                      <a:r>
                        <a:rPr lang="ja-JP" altLang="en-US" sz="800" dirty="0">
                          <a:effectLst/>
                          <a:latin typeface="Meiryo UI" panose="020B0604030504040204" pitchFamily="50" charset="-128"/>
                          <a:ea typeface="Meiryo UI" panose="020B0604030504040204" pitchFamily="50" charset="-128"/>
                        </a:rPr>
                        <a:t>結果</a:t>
                      </a:r>
                      <a:r>
                        <a:rPr lang="en-US" altLang="ja-JP" sz="800" dirty="0">
                          <a:effectLst/>
                          <a:latin typeface="Meiryo UI" panose="020B0604030504040204" pitchFamily="50" charset="-128"/>
                          <a:ea typeface="Meiryo UI" panose="020B0604030504040204" pitchFamily="50" charset="-128"/>
                        </a:rPr>
                        <a:t>:</a:t>
                      </a:r>
                      <a:br>
                        <a:rPr lang="en-US" altLang="ja-JP" sz="800" dirty="0">
                          <a:effectLst/>
                          <a:latin typeface="Meiryo UI" panose="020B0604030504040204" pitchFamily="50" charset="-128"/>
                          <a:ea typeface="Meiryo UI" panose="020B0604030504040204" pitchFamily="50" charset="-128"/>
                        </a:rPr>
                      </a:br>
                      <a:r>
                        <a:rPr lang="en-US" sz="800" dirty="0">
                          <a:effectLst/>
                          <a:latin typeface="Meiryo UI" panose="020B0604030504040204" pitchFamily="50" charset="-128"/>
                          <a:ea typeface="Meiryo UI" panose="020B0604030504040204" pitchFamily="50" charset="-128"/>
                        </a:rPr>
                        <a:t>AlphaGo 4 – 1 </a:t>
                      </a:r>
                      <a:r>
                        <a:rPr lang="ja-JP" altLang="en-US" sz="800" dirty="0">
                          <a:effectLst/>
                          <a:latin typeface="Meiryo UI" panose="020B0604030504040204" pitchFamily="50" charset="-128"/>
                          <a:ea typeface="Meiryo UI" panose="020B0604030504040204" pitchFamily="50" charset="-128"/>
                        </a:rPr>
                        <a:t>李世乭</a:t>
                      </a:r>
                    </a:p>
                  </a:txBody>
                  <a:tcPr marL="88803" marR="88803" marT="44401" marB="4440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287133121"/>
                  </a:ext>
                </a:extLst>
              </a:tr>
            </a:tbl>
          </a:graphicData>
        </a:graphic>
      </p:graphicFrame>
      <p:pic>
        <p:nvPicPr>
          <p:cNvPr id="8" name="図 7">
            <a:extLst>
              <a:ext uri="{FF2B5EF4-FFF2-40B4-BE49-F238E27FC236}">
                <a16:creationId xmlns:a16="http://schemas.microsoft.com/office/drawing/2014/main" id="{215B416D-1A4F-401C-8A8F-27E35F358B9D}"/>
              </a:ext>
            </a:extLst>
          </p:cNvPr>
          <p:cNvPicPr>
            <a:picLocks noChangeAspect="1"/>
          </p:cNvPicPr>
          <p:nvPr/>
        </p:nvPicPr>
        <p:blipFill>
          <a:blip r:embed="rId4"/>
          <a:stretch>
            <a:fillRect/>
          </a:stretch>
        </p:blipFill>
        <p:spPr>
          <a:xfrm>
            <a:off x="9814766" y="0"/>
            <a:ext cx="1790700" cy="1257300"/>
          </a:xfrm>
          <a:prstGeom prst="rect">
            <a:avLst/>
          </a:prstGeom>
        </p:spPr>
      </p:pic>
    </p:spTree>
    <p:extLst>
      <p:ext uri="{BB962C8B-B14F-4D97-AF65-F5344CB8AC3E}">
        <p14:creationId xmlns:p14="http://schemas.microsoft.com/office/powerpoint/2010/main" val="428480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AD9DA52-DB14-494C-B8BB-5EE87C23CC3C}"/>
              </a:ext>
            </a:extLst>
          </p:cNvPr>
          <p:cNvPicPr>
            <a:picLocks noChangeAspect="1"/>
          </p:cNvPicPr>
          <p:nvPr/>
        </p:nvPicPr>
        <p:blipFill>
          <a:blip r:embed="rId2"/>
          <a:stretch>
            <a:fillRect/>
          </a:stretch>
        </p:blipFill>
        <p:spPr>
          <a:xfrm>
            <a:off x="-13118" y="1822378"/>
            <a:ext cx="5257800" cy="4857750"/>
          </a:xfrm>
          <a:prstGeom prst="rect">
            <a:avLst/>
          </a:prstGeom>
        </p:spPr>
      </p:pic>
      <p:sp>
        <p:nvSpPr>
          <p:cNvPr id="4" name="テキスト ボックス 3"/>
          <p:cNvSpPr txBox="1"/>
          <p:nvPr/>
        </p:nvSpPr>
        <p:spPr>
          <a:xfrm>
            <a:off x="2056" y="230733"/>
            <a:ext cx="12189943" cy="584775"/>
          </a:xfrm>
          <a:prstGeom prst="rect">
            <a:avLst/>
          </a:prstGeom>
          <a:noFill/>
        </p:spPr>
        <p:txBody>
          <a:bodyPr wrap="square" rtlCol="0">
            <a:spAutoFit/>
          </a:bodyPr>
          <a:lstStyle/>
          <a:p>
            <a:pPr algn="ctr"/>
            <a:r>
              <a:rPr lang="en-US" altLang="ja-JP" sz="3200" b="1" dirty="0" err="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AlphaFold</a:t>
            </a:r>
            <a:endParaRPr kumimoji="1"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テキスト ボックス 4">
            <a:extLst>
              <a:ext uri="{FF2B5EF4-FFF2-40B4-BE49-F238E27FC236}">
                <a16:creationId xmlns:a16="http://schemas.microsoft.com/office/drawing/2014/main" id="{56385DD8-C5F6-42F5-89F5-89E7592F8C4E}"/>
              </a:ext>
            </a:extLst>
          </p:cNvPr>
          <p:cNvSpPr txBox="1"/>
          <p:nvPr/>
        </p:nvSpPr>
        <p:spPr>
          <a:xfrm>
            <a:off x="3659458" y="744146"/>
            <a:ext cx="4873083" cy="338554"/>
          </a:xfrm>
          <a:prstGeom prst="rect">
            <a:avLst/>
          </a:prstGeom>
          <a:noFill/>
        </p:spPr>
        <p:txBody>
          <a:bodyPr wrap="square" rtlCol="0">
            <a:spAutoFit/>
          </a:bodyPr>
          <a:lstStyle/>
          <a:p>
            <a:pPr algn="ctr"/>
            <a:r>
              <a:rPr kumimoji="1" lang="ja-JP" altLang="en-US" sz="1600" dirty="0">
                <a:latin typeface="BIZ UDP明朝 Medium" panose="02020500000000000000" pitchFamily="18" charset="-128"/>
                <a:ea typeface="BIZ UDP明朝 Medium" panose="02020500000000000000" pitchFamily="18" charset="-128"/>
              </a:rPr>
              <a:t>タンパク質の折り畳み形状を正確に予測</a:t>
            </a:r>
          </a:p>
        </p:txBody>
      </p:sp>
      <p:sp>
        <p:nvSpPr>
          <p:cNvPr id="21" name="テキスト ボックス 20">
            <a:extLst>
              <a:ext uri="{FF2B5EF4-FFF2-40B4-BE49-F238E27FC236}">
                <a16:creationId xmlns:a16="http://schemas.microsoft.com/office/drawing/2014/main" id="{A53ADF77-A4D1-4110-94D2-7A36C4FF5567}"/>
              </a:ext>
            </a:extLst>
          </p:cNvPr>
          <p:cNvSpPr txBox="1"/>
          <p:nvPr/>
        </p:nvSpPr>
        <p:spPr>
          <a:xfrm>
            <a:off x="747242" y="6488767"/>
            <a:ext cx="3204118" cy="276999"/>
          </a:xfrm>
          <a:prstGeom prst="rect">
            <a:avLst/>
          </a:prstGeom>
          <a:noFill/>
        </p:spPr>
        <p:txBody>
          <a:bodyPr wrap="square">
            <a:spAutoFit/>
          </a:bodyPr>
          <a:lstStyle/>
          <a:p>
            <a:r>
              <a:rPr lang="en-US" altLang="ja-JP" sz="1200" dirty="0">
                <a:latin typeface="BIZ UDP明朝 Medium" panose="02020500000000000000" pitchFamily="18" charset="-128"/>
                <a:ea typeface="BIZ UDP明朝 Medium" panose="02020500000000000000" pitchFamily="18" charset="-128"/>
              </a:rPr>
              <a:t>https://www.alphafold.ebi.ac.uk/</a:t>
            </a:r>
            <a:endParaRPr lang="ja-JP" altLang="en-US" sz="1200" dirty="0">
              <a:latin typeface="BIZ UDP明朝 Medium" panose="02020500000000000000" pitchFamily="18" charset="-128"/>
              <a:ea typeface="BIZ UDP明朝 Medium" panose="02020500000000000000" pitchFamily="18" charset="-128"/>
            </a:endParaRPr>
          </a:p>
        </p:txBody>
      </p:sp>
      <p:pic>
        <p:nvPicPr>
          <p:cNvPr id="11" name="図 10">
            <a:extLst>
              <a:ext uri="{FF2B5EF4-FFF2-40B4-BE49-F238E27FC236}">
                <a16:creationId xmlns:a16="http://schemas.microsoft.com/office/drawing/2014/main" id="{9E511226-8699-43E3-A678-2B4C5EE76E54}"/>
              </a:ext>
            </a:extLst>
          </p:cNvPr>
          <p:cNvPicPr>
            <a:picLocks noChangeAspect="1"/>
          </p:cNvPicPr>
          <p:nvPr/>
        </p:nvPicPr>
        <p:blipFill>
          <a:blip r:embed="rId3"/>
          <a:stretch>
            <a:fillRect/>
          </a:stretch>
        </p:blipFill>
        <p:spPr>
          <a:xfrm>
            <a:off x="4817382" y="2013445"/>
            <a:ext cx="7236265" cy="4248615"/>
          </a:xfrm>
          <a:prstGeom prst="rect">
            <a:avLst/>
          </a:prstGeom>
        </p:spPr>
      </p:pic>
      <p:sp>
        <p:nvSpPr>
          <p:cNvPr id="29" name="テキスト ボックス 28">
            <a:extLst>
              <a:ext uri="{FF2B5EF4-FFF2-40B4-BE49-F238E27FC236}">
                <a16:creationId xmlns:a16="http://schemas.microsoft.com/office/drawing/2014/main" id="{D90901E5-4D38-446B-BBDB-3BA60C9EF403}"/>
              </a:ext>
            </a:extLst>
          </p:cNvPr>
          <p:cNvSpPr txBox="1"/>
          <p:nvPr/>
        </p:nvSpPr>
        <p:spPr>
          <a:xfrm>
            <a:off x="5720575" y="6400559"/>
            <a:ext cx="4917688" cy="276999"/>
          </a:xfrm>
          <a:prstGeom prst="rect">
            <a:avLst/>
          </a:prstGeom>
          <a:noFill/>
        </p:spPr>
        <p:txBody>
          <a:bodyPr wrap="square">
            <a:spAutoFit/>
          </a:bodyPr>
          <a:lstStyle/>
          <a:p>
            <a:pPr algn="ctr"/>
            <a:r>
              <a:rPr lang="en-US" altLang="ja-JP" sz="1200" dirty="0">
                <a:latin typeface="BIZ UDP明朝 Medium" panose="02020500000000000000" pitchFamily="18" charset="-128"/>
                <a:ea typeface="BIZ UDP明朝 Medium" panose="02020500000000000000" pitchFamily="18" charset="-128"/>
              </a:rPr>
              <a:t>https://predictioncenter.org/casp14/zscores_final.cgi</a:t>
            </a:r>
            <a:endParaRPr lang="ja-JP" altLang="en-US" sz="1200" dirty="0">
              <a:latin typeface="BIZ UDP明朝 Medium" panose="02020500000000000000" pitchFamily="18" charset="-128"/>
              <a:ea typeface="BIZ UDP明朝 Medium" panose="02020500000000000000" pitchFamily="18" charset="-128"/>
            </a:endParaRPr>
          </a:p>
        </p:txBody>
      </p:sp>
      <p:graphicFrame>
        <p:nvGraphicFramePr>
          <p:cNvPr id="14" name="表 13">
            <a:extLst>
              <a:ext uri="{FF2B5EF4-FFF2-40B4-BE49-F238E27FC236}">
                <a16:creationId xmlns:a16="http://schemas.microsoft.com/office/drawing/2014/main" id="{F9546350-3771-407C-950D-3AD904FC68D0}"/>
              </a:ext>
            </a:extLst>
          </p:cNvPr>
          <p:cNvGraphicFramePr>
            <a:graphicFrameLocks noGrp="1"/>
          </p:cNvGraphicFramePr>
          <p:nvPr>
            <p:extLst>
              <p:ext uri="{D42A27DB-BD31-4B8C-83A1-F6EECF244321}">
                <p14:modId xmlns:p14="http://schemas.microsoft.com/office/powerpoint/2010/main" val="2866913115"/>
              </p:ext>
            </p:extLst>
          </p:nvPr>
        </p:nvGraphicFramePr>
        <p:xfrm>
          <a:off x="-128347" y="1362303"/>
          <a:ext cx="5373029" cy="640080"/>
        </p:xfrm>
        <a:graphic>
          <a:graphicData uri="http://schemas.openxmlformats.org/drawingml/2006/table">
            <a:tbl>
              <a:tblPr/>
              <a:tblGrid>
                <a:gridCol w="5373029">
                  <a:extLst>
                    <a:ext uri="{9D8B030D-6E8A-4147-A177-3AD203B41FA5}">
                      <a16:colId xmlns:a16="http://schemas.microsoft.com/office/drawing/2014/main" val="842401811"/>
                    </a:ext>
                  </a:extLst>
                </a:gridCol>
              </a:tblGrid>
              <a:tr h="0">
                <a:tc>
                  <a:txBody>
                    <a:bodyPr/>
                    <a:lstStyle/>
                    <a:p>
                      <a:pPr algn="ctr"/>
                      <a:r>
                        <a:rPr lang="en-US" b="1" dirty="0">
                          <a:solidFill>
                            <a:srgbClr val="C00000"/>
                          </a:solidFill>
                          <a:effectLst/>
                          <a:latin typeface="Verdana" panose="020B0604030504040204" pitchFamily="34" charset="0"/>
                        </a:rPr>
                        <a:t>Critical Assessment of Techniques for Protein Structure Prediction</a:t>
                      </a:r>
                      <a:endParaRPr lang="en-US" dirty="0">
                        <a:solidFill>
                          <a:srgbClr val="C00000"/>
                        </a:solidFill>
                      </a:endParaRPr>
                    </a:p>
                  </a:txBody>
                  <a:tcPr anchor="ctr">
                    <a:lnL>
                      <a:noFill/>
                    </a:lnL>
                    <a:lnR>
                      <a:noFill/>
                    </a:lnR>
                    <a:lnT>
                      <a:noFill/>
                    </a:lnT>
                    <a:lnB>
                      <a:noFill/>
                    </a:lnB>
                    <a:noFill/>
                  </a:tcPr>
                </a:tc>
                <a:extLst>
                  <a:ext uri="{0D108BD9-81ED-4DB2-BD59-A6C34878D82A}">
                    <a16:rowId xmlns:a16="http://schemas.microsoft.com/office/drawing/2014/main" val="669368973"/>
                  </a:ext>
                </a:extLst>
              </a:tr>
            </a:tbl>
          </a:graphicData>
        </a:graphic>
      </p:graphicFrame>
      <p:pic>
        <p:nvPicPr>
          <p:cNvPr id="12" name="Picture 2">
            <a:hlinkClick r:id="rId4"/>
            <a:extLst>
              <a:ext uri="{FF2B5EF4-FFF2-40B4-BE49-F238E27FC236}">
                <a16:creationId xmlns:a16="http://schemas.microsoft.com/office/drawing/2014/main" id="{85836278-861F-4575-AFA5-BF09B0C3D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00" y="230733"/>
            <a:ext cx="38100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4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669A2C-7216-4ED3-9010-D0B00FC2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113" y="2170243"/>
            <a:ext cx="2641116" cy="4516308"/>
          </a:xfrm>
          <a:prstGeom prst="rect">
            <a:avLst/>
          </a:prstGeom>
          <a:noFill/>
          <a:extLst>
            <a:ext uri="{909E8E84-426E-40DD-AFC4-6F175D3DCCD1}">
              <a14:hiddenFill xmlns:a14="http://schemas.microsoft.com/office/drawing/2010/main">
                <a:solidFill>
                  <a:srgbClr val="FFFFFF"/>
                </a:solidFill>
              </a14:hiddenFill>
            </a:ext>
          </a:extLst>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の種類</a:t>
            </a:r>
            <a:endParaRPr lang="ja-JP" altLang="en-US" sz="2800" dirty="0">
              <a:latin typeface="Yet R" panose="02030504000101010101" pitchFamily="18" charset="-127"/>
              <a:ea typeface="Yet R" panose="02030504000101010101" pitchFamily="18" charset="-127"/>
            </a:endParaRPr>
          </a:p>
        </p:txBody>
      </p:sp>
      <p:pic>
        <p:nvPicPr>
          <p:cNvPr id="4098" name="Picture 2">
            <a:extLst>
              <a:ext uri="{FF2B5EF4-FFF2-40B4-BE49-F238E27FC236}">
                <a16:creationId xmlns:a16="http://schemas.microsoft.com/office/drawing/2014/main" id="{3ADE25EC-CE23-4D59-A26B-7C668492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88" y="1531534"/>
            <a:ext cx="7620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08306E1-318D-4C8F-8FED-73779C14D080}"/>
              </a:ext>
            </a:extLst>
          </p:cNvPr>
          <p:cNvSpPr txBox="1"/>
          <p:nvPr/>
        </p:nvSpPr>
        <p:spPr>
          <a:xfrm>
            <a:off x="3059133" y="3830932"/>
            <a:ext cx="6109398" cy="307777"/>
          </a:xfrm>
          <a:prstGeom prst="rect">
            <a:avLst/>
          </a:prstGeom>
          <a:noFill/>
        </p:spPr>
        <p:txBody>
          <a:bodyPr wrap="square">
            <a:spAutoFit/>
          </a:bodyPr>
          <a:lstStyle/>
          <a:p>
            <a:pPr algn="ctr"/>
            <a:r>
              <a:rPr lang="en-US" altLang="ja-JP" sz="1400" dirty="0">
                <a:latin typeface="Aharoni" panose="02010803020104030203" pitchFamily="2" charset="-79"/>
                <a:cs typeface="Aharoni" panose="02010803020104030203" pitchFamily="2" charset="-79"/>
              </a:rPr>
              <a:t>http://nsgene-lab.jp/expression/rna/</a:t>
            </a:r>
            <a:endParaRPr lang="ja-JP" altLang="en-US" sz="1400" dirty="0">
              <a:latin typeface="Aharoni" panose="02010803020104030203" pitchFamily="2" charset="-79"/>
              <a:cs typeface="Aharoni" panose="02010803020104030203" pitchFamily="2" charset="-79"/>
            </a:endParaRPr>
          </a:p>
        </p:txBody>
      </p:sp>
      <p:sp>
        <p:nvSpPr>
          <p:cNvPr id="2" name="矢印: 右 1">
            <a:extLst>
              <a:ext uri="{FF2B5EF4-FFF2-40B4-BE49-F238E27FC236}">
                <a16:creationId xmlns:a16="http://schemas.microsoft.com/office/drawing/2014/main" id="{C1A0D7E2-A73C-4C02-9678-1B3BC0646F1F}"/>
              </a:ext>
            </a:extLst>
          </p:cNvPr>
          <p:cNvSpPr/>
          <p:nvPr/>
        </p:nvSpPr>
        <p:spPr>
          <a:xfrm>
            <a:off x="1599031" y="1828798"/>
            <a:ext cx="723481" cy="452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6D12718-7336-488F-BA5E-72EEF16BDEB3}"/>
              </a:ext>
            </a:extLst>
          </p:cNvPr>
          <p:cNvSpPr txBox="1"/>
          <p:nvPr/>
        </p:nvSpPr>
        <p:spPr>
          <a:xfrm>
            <a:off x="463565" y="1895657"/>
            <a:ext cx="1185706" cy="338554"/>
          </a:xfrm>
          <a:prstGeom prst="rect">
            <a:avLst/>
          </a:prstGeom>
          <a:noFill/>
        </p:spPr>
        <p:txBody>
          <a:bodyPr wrap="square" rtlCol="0">
            <a:spAutoFit/>
          </a:bodyPr>
          <a:lstStyle/>
          <a:p>
            <a:r>
              <a:rPr kumimoji="1" lang="ja-JP" altLang="en-US" sz="1600" dirty="0">
                <a:latin typeface="Yet R" panose="02030504000101010101" pitchFamily="18" charset="-127"/>
                <a:ea typeface="Yet R" panose="02030504000101010101" pitchFamily="18" charset="-127"/>
                <a:cs typeface="Aharoni" panose="02010803020104030203" pitchFamily="2" charset="-79"/>
              </a:rPr>
              <a:t>ｍ</a:t>
            </a:r>
            <a:r>
              <a:rPr kumimoji="1" lang="en-US" altLang="ja-JP" sz="1600" dirty="0">
                <a:latin typeface="Yet R" panose="02030504000101010101" pitchFamily="18" charset="-127"/>
                <a:ea typeface="Yet R" panose="02030504000101010101" pitchFamily="18" charset="-127"/>
                <a:cs typeface="Aharoni" panose="02010803020104030203" pitchFamily="2" charset="-79"/>
              </a:rPr>
              <a:t>RNA</a:t>
            </a:r>
            <a:r>
              <a:rPr kumimoji="1" lang="ja-JP" altLang="en-US" sz="1600" dirty="0">
                <a:latin typeface="Yet R" panose="02030504000101010101" pitchFamily="18" charset="-127"/>
                <a:ea typeface="Yet R" panose="02030504000101010101" pitchFamily="18" charset="-127"/>
                <a:cs typeface="Aharoni" panose="02010803020104030203" pitchFamily="2" charset="-79"/>
              </a:rPr>
              <a:t>医薬</a:t>
            </a:r>
          </a:p>
        </p:txBody>
      </p:sp>
      <p:sp>
        <p:nvSpPr>
          <p:cNvPr id="10" name="矢印: 右 9">
            <a:extLst>
              <a:ext uri="{FF2B5EF4-FFF2-40B4-BE49-F238E27FC236}">
                <a16:creationId xmlns:a16="http://schemas.microsoft.com/office/drawing/2014/main" id="{52BADD75-F574-4B90-A609-990A0C963F16}"/>
              </a:ext>
            </a:extLst>
          </p:cNvPr>
          <p:cNvSpPr/>
          <p:nvPr/>
        </p:nvSpPr>
        <p:spPr>
          <a:xfrm>
            <a:off x="1586295" y="3414700"/>
            <a:ext cx="723481" cy="4521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26C11C-D8AC-4EF7-A9CE-2D6CCDB4229C}"/>
              </a:ext>
            </a:extLst>
          </p:cNvPr>
          <p:cNvSpPr txBox="1"/>
          <p:nvPr/>
        </p:nvSpPr>
        <p:spPr>
          <a:xfrm>
            <a:off x="450829" y="3481559"/>
            <a:ext cx="1185706" cy="338554"/>
          </a:xfrm>
          <a:prstGeom prst="rect">
            <a:avLst/>
          </a:prstGeom>
          <a:noFill/>
        </p:spPr>
        <p:txBody>
          <a:bodyPr wrap="square" rtlCol="0">
            <a:spAutoFit/>
          </a:bodyPr>
          <a:lstStyle/>
          <a:p>
            <a:pPr algn="r"/>
            <a:r>
              <a:rPr kumimoji="1" lang="ja-JP" altLang="en-US" sz="1600" dirty="0">
                <a:latin typeface="Yet R" panose="02030504000101010101" pitchFamily="18" charset="-127"/>
                <a:ea typeface="Yet R" panose="02030504000101010101" pitchFamily="18" charset="-127"/>
                <a:cs typeface="Aharoni" panose="02010803020104030203" pitchFamily="2" charset="-79"/>
              </a:rPr>
              <a:t>農薬</a:t>
            </a:r>
          </a:p>
        </p:txBody>
      </p:sp>
      <p:sp>
        <p:nvSpPr>
          <p:cNvPr id="5" name="テキスト ボックス 4">
            <a:extLst>
              <a:ext uri="{FF2B5EF4-FFF2-40B4-BE49-F238E27FC236}">
                <a16:creationId xmlns:a16="http://schemas.microsoft.com/office/drawing/2014/main" id="{5F900662-CFEC-49CD-B190-B9484473EF1A}"/>
              </a:ext>
            </a:extLst>
          </p:cNvPr>
          <p:cNvSpPr txBox="1"/>
          <p:nvPr/>
        </p:nvSpPr>
        <p:spPr>
          <a:xfrm>
            <a:off x="854110" y="4772965"/>
            <a:ext cx="9706708" cy="1754326"/>
          </a:xfrm>
          <a:prstGeom prst="rect">
            <a:avLst/>
          </a:prstGeom>
          <a:noFill/>
        </p:spPr>
        <p:txBody>
          <a:bodyPr wrap="square" rtlCol="0">
            <a:spAutoFit/>
          </a:bodyPr>
          <a:lstStyle/>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miRNA</a:t>
            </a:r>
            <a:r>
              <a:rPr kumimoji="1" lang="ja-JP" altLang="en-US" dirty="0">
                <a:latin typeface="Yet R" panose="02030504000101010101" pitchFamily="18" charset="-127"/>
                <a:ea typeface="Yet R" panose="02030504000101010101" pitchFamily="18" charset="-127"/>
              </a:rPr>
              <a:t>（マイクロ</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）は</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a:t>
            </a:r>
            <a:r>
              <a:rPr kumimoji="1" lang="en-US" altLang="ja-JP" dirty="0">
                <a:latin typeface="Yet R" panose="02030504000101010101" pitchFamily="18" charset="-127"/>
                <a:ea typeface="Yet R" panose="02030504000101010101" pitchFamily="18" charset="-127"/>
              </a:rPr>
              <a:t>RNA interference</a:t>
            </a:r>
            <a:r>
              <a:rPr kumimoji="1" lang="ja-JP" altLang="en-US" dirty="0">
                <a:latin typeface="Yet R" panose="02030504000101010101" pitchFamily="18" charset="-127"/>
                <a:ea typeface="Yet R" panose="02030504000101010101" pitchFamily="18" charset="-127"/>
              </a:rPr>
              <a:t>：</a:t>
            </a:r>
            <a:r>
              <a:rPr kumimoji="1" lang="en-US" altLang="ja-JP" dirty="0">
                <a:latin typeface="Yet R" panose="02030504000101010101" pitchFamily="18" charset="-127"/>
                <a:ea typeface="Yet R" panose="02030504000101010101" pitchFamily="18" charset="-127"/>
              </a:rPr>
              <a:t>RNAi</a:t>
            </a:r>
            <a:r>
              <a:rPr kumimoji="1" lang="ja-JP" altLang="en-US" dirty="0">
                <a:latin typeface="Yet R" panose="02030504000101010101" pitchFamily="18" charset="-127"/>
                <a:ea typeface="Yet R" panose="02030504000101010101" pitchFamily="18" charset="-127"/>
              </a:rPr>
              <a:t>）という遺伝子発現の制御に関与する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干渉は後にご説明する農業での利用の際に登場する</a:t>
            </a:r>
            <a:endParaRPr kumimoji="1" lang="en-US" altLang="ja-JP" dirty="0">
              <a:latin typeface="Yet R" panose="02030504000101010101" pitchFamily="18" charset="-127"/>
              <a:ea typeface="Yet R" panose="02030504000101010101" pitchFamily="18" charset="-127"/>
            </a:endParaRPr>
          </a:p>
          <a:p>
            <a:endParaRPr kumimoji="1" lang="en-US" altLang="ja-JP" dirty="0">
              <a:latin typeface="Yet R" panose="02030504000101010101" pitchFamily="18" charset="-127"/>
              <a:ea typeface="Yet R" panose="02030504000101010101" pitchFamily="18" charset="-127"/>
            </a:endParaRPr>
          </a:p>
          <a:p>
            <a:r>
              <a:rPr kumimoji="1" lang="ja-JP" altLang="en-US" dirty="0">
                <a:latin typeface="Yet R" panose="02030504000101010101" pitchFamily="18" charset="-127"/>
                <a:ea typeface="Yet R" panose="02030504000101010101" pitchFamily="18" charset="-127"/>
              </a:rPr>
              <a:t>〇</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にはジャンク</a:t>
            </a:r>
            <a:r>
              <a:rPr kumimoji="1" lang="en-US" altLang="ja-JP" dirty="0">
                <a:latin typeface="Yet R" panose="02030504000101010101" pitchFamily="18" charset="-127"/>
                <a:ea typeface="Yet R" panose="02030504000101010101" pitchFamily="18" charset="-127"/>
              </a:rPr>
              <a:t>DNA</a:t>
            </a:r>
            <a:r>
              <a:rPr kumimoji="1" lang="ja-JP" altLang="en-US" dirty="0">
                <a:latin typeface="Yet R" panose="02030504000101010101" pitchFamily="18" charset="-127"/>
                <a:ea typeface="Yet R" panose="02030504000101010101" pitchFamily="18" charset="-127"/>
              </a:rPr>
              <a:t>領域の情報を持つ</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が存在する</a:t>
            </a:r>
          </a:p>
        </p:txBody>
      </p:sp>
      <p:sp>
        <p:nvSpPr>
          <p:cNvPr id="23" name="テキスト ボックス 22">
            <a:extLst>
              <a:ext uri="{FF2B5EF4-FFF2-40B4-BE49-F238E27FC236}">
                <a16:creationId xmlns:a16="http://schemas.microsoft.com/office/drawing/2014/main" id="{CA7A25B8-5589-4A00-AB99-A80CC6640A89}"/>
              </a:ext>
            </a:extLst>
          </p:cNvPr>
          <p:cNvSpPr txBox="1"/>
          <p:nvPr/>
        </p:nvSpPr>
        <p:spPr>
          <a:xfrm>
            <a:off x="2381791" y="977039"/>
            <a:ext cx="7355393" cy="646331"/>
          </a:xfrm>
          <a:prstGeom prst="rect">
            <a:avLst/>
          </a:prstGeom>
          <a:noFill/>
        </p:spPr>
        <p:txBody>
          <a:bodyPr wrap="square" rtlCol="0">
            <a:spAutoFit/>
          </a:bodyPr>
          <a:lstStyle/>
          <a:p>
            <a:pPr algn="ctr"/>
            <a:r>
              <a:rPr kumimoji="1" lang="ja-JP" altLang="en-US" dirty="0">
                <a:latin typeface="Yet R" panose="02030504000101010101" pitchFamily="18" charset="-127"/>
                <a:ea typeface="Yet R" panose="02030504000101010101" pitchFamily="18" charset="-127"/>
              </a:rPr>
              <a:t>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とノンコーディング</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の</a:t>
            </a:r>
            <a:r>
              <a:rPr kumimoji="1" lang="en-US" altLang="ja-JP" dirty="0">
                <a:latin typeface="Yet R" panose="02030504000101010101" pitchFamily="18" charset="-127"/>
                <a:ea typeface="Yet R" panose="02030504000101010101" pitchFamily="18" charset="-127"/>
              </a:rPr>
              <a:t>2</a:t>
            </a:r>
            <a:r>
              <a:rPr kumimoji="1" lang="ja-JP" altLang="en-US" dirty="0">
                <a:latin typeface="Yet R" panose="02030504000101010101" pitchFamily="18" charset="-127"/>
                <a:ea typeface="Yet R" panose="02030504000101010101" pitchFamily="18" charset="-127"/>
              </a:rPr>
              <a:t>種類に大別</a:t>
            </a:r>
            <a:endParaRPr kumimoji="1" lang="en-US" altLang="ja-JP" dirty="0">
              <a:latin typeface="Yet R" panose="02030504000101010101" pitchFamily="18" charset="-127"/>
              <a:ea typeface="Yet R" panose="02030504000101010101" pitchFamily="18" charset="-127"/>
            </a:endParaRPr>
          </a:p>
          <a:p>
            <a:pPr algn="ct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には</a:t>
            </a:r>
            <a:r>
              <a:rPr kumimoji="1" lang="en-US" altLang="ja-JP" dirty="0">
                <a:latin typeface="Yet R" panose="02030504000101010101" pitchFamily="18" charset="-127"/>
                <a:ea typeface="Yet R" panose="02030504000101010101" pitchFamily="18" charset="-127"/>
              </a:rPr>
              <a:t>1</a:t>
            </a:r>
            <a:r>
              <a:rPr kumimoji="1" lang="ja-JP" altLang="en-US" dirty="0">
                <a:latin typeface="Yet R" panose="02030504000101010101" pitchFamily="18" charset="-127"/>
                <a:ea typeface="Yet R" panose="02030504000101010101" pitchFamily="18" charset="-127"/>
              </a:rPr>
              <a:t>本鎖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と二重鎖</a:t>
            </a:r>
            <a:r>
              <a:rPr kumimoji="1" lang="en-US" altLang="ja-JP" dirty="0">
                <a:latin typeface="Yet R" panose="02030504000101010101" pitchFamily="18" charset="-127"/>
                <a:ea typeface="Yet R" panose="02030504000101010101" pitchFamily="18" charset="-127"/>
              </a:rPr>
              <a:t>RNA</a:t>
            </a:r>
            <a:r>
              <a:rPr kumimoji="1" lang="ja-JP" altLang="en-US" dirty="0">
                <a:latin typeface="Yet R" panose="02030504000101010101" pitchFamily="18" charset="-127"/>
                <a:ea typeface="Yet R" panose="02030504000101010101" pitchFamily="18" charset="-127"/>
              </a:rPr>
              <a:t>（右下図）が存在する</a:t>
            </a:r>
          </a:p>
        </p:txBody>
      </p:sp>
      <p:sp>
        <p:nvSpPr>
          <p:cNvPr id="3" name="テキスト ボックス 2">
            <a:extLst>
              <a:ext uri="{FF2B5EF4-FFF2-40B4-BE49-F238E27FC236}">
                <a16:creationId xmlns:a16="http://schemas.microsoft.com/office/drawing/2014/main" id="{AB9CC3F9-3603-471E-8982-FEE7808F634A}"/>
              </a:ext>
            </a:extLst>
          </p:cNvPr>
          <p:cNvSpPr txBox="1"/>
          <p:nvPr/>
        </p:nvSpPr>
        <p:spPr>
          <a:xfrm>
            <a:off x="10482441" y="1828798"/>
            <a:ext cx="1457011"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二重鎖</a:t>
            </a:r>
            <a:r>
              <a:rPr kumimoji="1" lang="en-US" altLang="ja-JP" sz="1600" dirty="0">
                <a:latin typeface="UD Digi Kyokasho NK-B" panose="02020700000000000000" pitchFamily="18" charset="-128"/>
                <a:ea typeface="UD Digi Kyokasho NK-B" panose="02020700000000000000" pitchFamily="18" charset="-128"/>
              </a:rPr>
              <a:t>RNA</a:t>
            </a:r>
            <a:endParaRPr kumimoji="1" lang="ja-JP" altLang="en-US" sz="16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305899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B6378F-E7EC-4057-8C8C-A8C75A9DA749}"/>
              </a:ext>
            </a:extLst>
          </p:cNvPr>
          <p:cNvPicPr>
            <a:picLocks noChangeAspect="1"/>
          </p:cNvPicPr>
          <p:nvPr/>
        </p:nvPicPr>
        <p:blipFill>
          <a:blip r:embed="rId3"/>
          <a:stretch>
            <a:fillRect/>
          </a:stretch>
        </p:blipFill>
        <p:spPr>
          <a:xfrm>
            <a:off x="208361" y="1292032"/>
            <a:ext cx="4239450" cy="5567690"/>
          </a:xfrm>
          <a:prstGeom prst="rect">
            <a:avLst/>
          </a:prstGeom>
        </p:spPr>
      </p:pic>
      <p:sp>
        <p:nvSpPr>
          <p:cNvPr id="5" name="正方形/長方形 4"/>
          <p:cNvSpPr/>
          <p:nvPr/>
        </p:nvSpPr>
        <p:spPr>
          <a:xfrm>
            <a:off x="2549012" y="151722"/>
            <a:ext cx="7236853" cy="584775"/>
          </a:xfrm>
          <a:prstGeom prst="rect">
            <a:avLst/>
          </a:prstGeom>
        </p:spPr>
        <p:txBody>
          <a:bodyPr wrap="none">
            <a:spAutoFit/>
          </a:bodyPr>
          <a:lstStyle/>
          <a:p>
            <a:pPr algn="ct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を利用した</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RNA</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構造解析</a:t>
            </a:r>
            <a:endPar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237415A-C653-4109-AA86-F59D325F367C}"/>
              </a:ext>
            </a:extLst>
          </p:cNvPr>
          <p:cNvSpPr txBox="1"/>
          <p:nvPr/>
        </p:nvSpPr>
        <p:spPr>
          <a:xfrm>
            <a:off x="5418034" y="5914877"/>
            <a:ext cx="6773966" cy="830997"/>
          </a:xfrm>
          <a:prstGeom prst="rect">
            <a:avLst/>
          </a:prstGeom>
          <a:noFill/>
        </p:spPr>
        <p:txBody>
          <a:bodyPr wrap="square">
            <a:spAutoFit/>
          </a:bodyPr>
          <a:lstStyle/>
          <a:p>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分子の立体構造予測に向けた最新技術として</a:t>
            </a:r>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（原子回転同変スコアラー）が登場。</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mRNA</a:t>
            </a:r>
            <a:r>
              <a:rPr lang="ja-JP" altLang="en-US" sz="1200" b="0" i="0" dirty="0">
                <a:solidFill>
                  <a:srgbClr val="000000"/>
                </a:solidFill>
                <a:effectLst/>
                <a:latin typeface="Meiryo UI" panose="020B0604030504040204" pitchFamily="50" charset="-128"/>
                <a:ea typeface="Meiryo UI" panose="020B0604030504040204" pitchFamily="50" charset="-128"/>
              </a:rPr>
              <a:t>などの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本鎖</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次元構造を持つが、折りたたみ構造についてはほとんどわかっていない。</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ja-JP" altLang="en-US" sz="1200" b="0" i="0" dirty="0">
                <a:solidFill>
                  <a:srgbClr val="000000"/>
                </a:solidFill>
                <a:effectLst/>
                <a:latin typeface="Meiryo UI" panose="020B0604030504040204" pitchFamily="50" charset="-128"/>
                <a:ea typeface="Meiryo UI" panose="020B0604030504040204" pitchFamily="50" charset="-128"/>
              </a:rPr>
              <a:t>利用可能な</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構造の数は、同じく折りたたみ構造を持つタンパク質の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％にも満たない状態。</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分子の各原子の</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次元座標と化学元素の種類を処理して全体の構造を予測。</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AC8AF5-BCBB-4C1F-A32D-B095CB1A9186}"/>
              </a:ext>
            </a:extLst>
          </p:cNvPr>
          <p:cNvSpPr txBox="1"/>
          <p:nvPr/>
        </p:nvSpPr>
        <p:spPr>
          <a:xfrm>
            <a:off x="0" y="852599"/>
            <a:ext cx="5526169" cy="430887"/>
          </a:xfrm>
          <a:prstGeom prst="rect">
            <a:avLst/>
          </a:prstGeom>
          <a:noFill/>
        </p:spPr>
        <p:txBody>
          <a:bodyPr wrap="square">
            <a:spAutoFit/>
          </a:bodyPr>
          <a:lstStyle/>
          <a:p>
            <a:pPr algn="ct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機械学習を用いた</a:t>
            </a:r>
            <a:r>
              <a:rPr lang="en-US" altLang="ja-JP" sz="1100" b="0" i="0" dirty="0">
                <a:solidFill>
                  <a:srgbClr val="333333"/>
                </a:solidFill>
                <a:effectLst/>
                <a:latin typeface="BIZ UDP明朝 Medium" panose="02020500000000000000" pitchFamily="18" charset="-128"/>
                <a:ea typeface="BIZ UDP明朝 Medium" panose="02020500000000000000" pitchFamily="18" charset="-128"/>
              </a:rPr>
              <a:t>RNA</a:t>
            </a: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構造の予測は、タンパク質構造の予測よりはるかに難しい。</a:t>
            </a:r>
            <a:endParaRPr lang="en-US" altLang="ja-JP" sz="110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そして、成功率も低いことが判明している。</a:t>
            </a:r>
            <a:endParaRPr lang="ja-JP" altLang="en-US" sz="1100" dirty="0">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2A4AD6F7-BF56-4886-99B9-857E6B71A015}"/>
              </a:ext>
            </a:extLst>
          </p:cNvPr>
          <p:cNvSpPr txBox="1"/>
          <p:nvPr/>
        </p:nvSpPr>
        <p:spPr>
          <a:xfrm>
            <a:off x="5624534" y="886600"/>
            <a:ext cx="6097424" cy="523220"/>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Science</a:t>
            </a:r>
            <a:r>
              <a:rPr lang="ja-JP" altLang="en-US" sz="1400" dirty="0">
                <a:latin typeface="BIZ UDPゴシック" panose="020B0400000000000000" pitchFamily="50" charset="-128"/>
                <a:ea typeface="BIZ UDPゴシック" panose="020B0400000000000000" pitchFamily="50" charset="-128"/>
              </a:rPr>
              <a:t>に発表された「</a:t>
            </a:r>
            <a:r>
              <a:rPr lang="en-US" altLang="ja-JP" sz="1400" dirty="0">
                <a:latin typeface="BIZ UDPゴシック" panose="020B0400000000000000" pitchFamily="50" charset="-128"/>
                <a:ea typeface="BIZ UDPゴシック" panose="020B0400000000000000" pitchFamily="50" charset="-128"/>
              </a:rPr>
              <a:t>Geometric deep learning of RNA structure</a:t>
            </a:r>
            <a:r>
              <a:rPr lang="ja-JP" altLang="en-US" sz="1400" dirty="0">
                <a:latin typeface="BIZ UDPゴシック" panose="020B0400000000000000" pitchFamily="50" charset="-128"/>
                <a:ea typeface="BIZ UDPゴシック" panose="020B0400000000000000" pitchFamily="50" charset="-128"/>
              </a:rPr>
              <a:t>」には、</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の</a:t>
            </a:r>
            <a:r>
              <a:rPr lang="en-US" altLang="ja-JP" sz="1400" dirty="0">
                <a:latin typeface="BIZ UDPゴシック" panose="020B0400000000000000" pitchFamily="50" charset="-128"/>
                <a:ea typeface="BIZ UDPゴシック" panose="020B0400000000000000" pitchFamily="50" charset="-128"/>
              </a:rPr>
              <a:t>3</a:t>
            </a:r>
            <a:r>
              <a:rPr lang="ja-JP" altLang="en-US" sz="1400" dirty="0">
                <a:latin typeface="BIZ UDPゴシック" panose="020B0400000000000000" pitchFamily="50" charset="-128"/>
                <a:ea typeface="BIZ UDPゴシック" panose="020B0400000000000000" pitchFamily="50" charset="-128"/>
              </a:rPr>
              <a:t>次元構造を解析する研究が紹介されている。</a:t>
            </a:r>
          </a:p>
        </p:txBody>
      </p:sp>
      <p:pic>
        <p:nvPicPr>
          <p:cNvPr id="7" name="Picture 2" descr="図1">
            <a:extLst>
              <a:ext uri="{FF2B5EF4-FFF2-40B4-BE49-F238E27FC236}">
                <a16:creationId xmlns:a16="http://schemas.microsoft.com/office/drawing/2014/main" id="{FE04F980-6151-45BE-B7F4-A08729395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68" y="1453309"/>
            <a:ext cx="6903390" cy="441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0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616371" y="151722"/>
            <a:ext cx="4965398" cy="584775"/>
          </a:xfrm>
          <a:prstGeom prst="rect">
            <a:avLst/>
          </a:prstGeom>
        </p:spPr>
        <p:txBody>
          <a:bodyPr wrap="none">
            <a:spAutoFit/>
          </a:bodyPr>
          <a:lstStyle/>
          <a:p>
            <a:pPr algn="ctr"/>
            <a:r>
              <a:rPr lang="en-US" altLang="ja-JP" sz="3200" b="1" i="0" dirty="0">
                <a:solidFill>
                  <a:srgbClr val="000000"/>
                </a:solidFill>
                <a:effectLst/>
                <a:latin typeface="Meiryo UI" panose="020B0604030504040204" pitchFamily="50" charset="-128"/>
                <a:ea typeface="Meiryo UI" panose="020B0604030504040204" pitchFamily="50" charset="-128"/>
              </a:rPr>
              <a:t>Transformer</a:t>
            </a:r>
            <a:r>
              <a:rPr lang="ja-JP" altLang="en-US" sz="3200" b="1" i="0" dirty="0">
                <a:solidFill>
                  <a:srgbClr val="000000"/>
                </a:solidFill>
                <a:effectLst/>
                <a:latin typeface="Meiryo UI" panose="020B0604030504040204" pitchFamily="50" charset="-128"/>
                <a:ea typeface="Meiryo UI" panose="020B0604030504040204" pitchFamily="50" charset="-128"/>
              </a:rPr>
              <a:t>の産業利用</a:t>
            </a:r>
            <a:endParaRPr lang="en-US" altLang="ja-JP" sz="3200" b="1" i="0" dirty="0">
              <a:solidFill>
                <a:srgbClr val="000000"/>
              </a:solidFill>
              <a:effectLst/>
              <a:latin typeface="Meiryo UI" panose="020B0604030504040204" pitchFamily="50" charset="-128"/>
              <a:ea typeface="Meiryo UI" panose="020B0604030504040204" pitchFamily="50" charset="-128"/>
            </a:endParaRPr>
          </a:p>
        </p:txBody>
      </p:sp>
      <p:graphicFrame>
        <p:nvGraphicFramePr>
          <p:cNvPr id="2" name="表 2">
            <a:extLst>
              <a:ext uri="{FF2B5EF4-FFF2-40B4-BE49-F238E27FC236}">
                <a16:creationId xmlns:a16="http://schemas.microsoft.com/office/drawing/2014/main" id="{486E3517-105B-4BF7-B43D-FCEBAF6C6ABC}"/>
              </a:ext>
            </a:extLst>
          </p:cNvPr>
          <p:cNvGraphicFramePr>
            <a:graphicFrameLocks noGrp="1"/>
          </p:cNvGraphicFramePr>
          <p:nvPr>
            <p:extLst>
              <p:ext uri="{D42A27DB-BD31-4B8C-83A1-F6EECF244321}">
                <p14:modId xmlns:p14="http://schemas.microsoft.com/office/powerpoint/2010/main" val="2290955729"/>
              </p:ext>
            </p:extLst>
          </p:nvPr>
        </p:nvGraphicFramePr>
        <p:xfrm>
          <a:off x="537117" y="910863"/>
          <a:ext cx="11117765" cy="5582920"/>
        </p:xfrm>
        <a:graphic>
          <a:graphicData uri="http://schemas.openxmlformats.org/drawingml/2006/table">
            <a:tbl>
              <a:tblPr firstRow="1" bandRow="1">
                <a:tableStyleId>{1FECB4D8-DB02-4DC6-A0A2-4F2EBAE1DC90}</a:tableStyleId>
              </a:tblPr>
              <a:tblGrid>
                <a:gridCol w="3705922">
                  <a:extLst>
                    <a:ext uri="{9D8B030D-6E8A-4147-A177-3AD203B41FA5}">
                      <a16:colId xmlns:a16="http://schemas.microsoft.com/office/drawing/2014/main" val="4168696778"/>
                    </a:ext>
                  </a:extLst>
                </a:gridCol>
                <a:gridCol w="4900644">
                  <a:extLst>
                    <a:ext uri="{9D8B030D-6E8A-4147-A177-3AD203B41FA5}">
                      <a16:colId xmlns:a16="http://schemas.microsoft.com/office/drawing/2014/main" val="2573834826"/>
                    </a:ext>
                  </a:extLst>
                </a:gridCol>
                <a:gridCol w="2511199">
                  <a:extLst>
                    <a:ext uri="{9D8B030D-6E8A-4147-A177-3AD203B41FA5}">
                      <a16:colId xmlns:a16="http://schemas.microsoft.com/office/drawing/2014/main" val="4046770540"/>
                    </a:ext>
                  </a:extLst>
                </a:gridCol>
              </a:tblGrid>
              <a:tr h="370840">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95550822"/>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特発性肺線維症治療の前臨床新薬候補</a:t>
                      </a:r>
                    </a:p>
                  </a:txBody>
                  <a:tcPr anchor="ctr"/>
                </a:tc>
                <a:tc>
                  <a:txBody>
                    <a:bodyPr/>
                    <a:lstStyle/>
                    <a:p>
                      <a:r>
                        <a:rPr kumimoji="1" lang="ja-JP" altLang="en-US" sz="1200" b="0" dirty="0">
                          <a:latin typeface="BIZ UDP明朝 Medium" panose="02020500000000000000" pitchFamily="18" charset="-128"/>
                          <a:ea typeface="BIZ UDP明朝 Medium" panose="02020500000000000000" pitchFamily="18" charset="-128"/>
                        </a:rPr>
                        <a:t>・新しい疾患ターゲットに対する</a:t>
                      </a:r>
                      <a:r>
                        <a:rPr kumimoji="1" lang="en-US" altLang="ja-JP" sz="1200" b="0" dirty="0">
                          <a:latin typeface="BIZ UDP明朝 Medium" panose="02020500000000000000" pitchFamily="18" charset="-128"/>
                          <a:ea typeface="BIZ UDP明朝 Medium" panose="02020500000000000000" pitchFamily="18" charset="-128"/>
                        </a:rPr>
                        <a:t>Transformer</a:t>
                      </a:r>
                      <a:r>
                        <a:rPr kumimoji="1" lang="ja-JP" altLang="en-US" sz="1200" b="0" dirty="0">
                          <a:latin typeface="BIZ UDP明朝 Medium" panose="02020500000000000000" pitchFamily="18" charset="-128"/>
                          <a:ea typeface="BIZ UDP明朝 Medium" panose="02020500000000000000" pitchFamily="18" charset="-128"/>
                        </a:rPr>
                        <a:t>による分子設計</a:t>
                      </a:r>
                      <a:endParaRPr kumimoji="1" lang="en-US" altLang="ja-JP" sz="1200" b="0" dirty="0">
                        <a:latin typeface="BIZ UDP明朝 Medium" panose="02020500000000000000" pitchFamily="18" charset="-128"/>
                        <a:ea typeface="BIZ UDP明朝 Medium" panose="02020500000000000000" pitchFamily="18" charset="-128"/>
                      </a:endParaRPr>
                    </a:p>
                    <a:p>
                      <a:r>
                        <a:rPr kumimoji="1" lang="ja-JP" altLang="en-US" sz="1200" b="0" dirty="0">
                          <a:latin typeface="BIZ UDP明朝 Medium" panose="02020500000000000000" pitchFamily="18" charset="-128"/>
                          <a:ea typeface="BIZ UDP明朝 Medium" panose="02020500000000000000" pitchFamily="18" charset="-128"/>
                        </a:rPr>
                        <a:t>・ターゲット仮説から前臨床候補の特定まで</a:t>
                      </a:r>
                      <a:r>
                        <a:rPr kumimoji="1" lang="en-US" altLang="ja-JP" sz="1200" b="0" dirty="0">
                          <a:latin typeface="BIZ UDP明朝 Medium" panose="02020500000000000000" pitchFamily="18" charset="-128"/>
                          <a:ea typeface="BIZ UDP明朝 Medium" panose="02020500000000000000" pitchFamily="18" charset="-128"/>
                        </a:rPr>
                        <a:t>18</a:t>
                      </a:r>
                      <a:r>
                        <a:rPr kumimoji="1" lang="ja-JP" altLang="en-US" sz="1200" b="0" dirty="0">
                          <a:latin typeface="BIZ UDP明朝 Medium" panose="02020500000000000000" pitchFamily="18" charset="-128"/>
                          <a:ea typeface="BIZ UDP明朝 Medium" panose="02020500000000000000" pitchFamily="18" charset="-128"/>
                        </a:rPr>
                        <a:t>カ月、コスト</a:t>
                      </a:r>
                      <a:r>
                        <a:rPr kumimoji="1" lang="en-US" altLang="ja-JP" sz="1200" b="0" dirty="0">
                          <a:latin typeface="BIZ UDP明朝 Medium" panose="02020500000000000000" pitchFamily="18" charset="-128"/>
                          <a:ea typeface="BIZ UDP明朝 Medium" panose="02020500000000000000" pitchFamily="18" charset="-128"/>
                        </a:rPr>
                        <a:t>200</a:t>
                      </a:r>
                      <a:r>
                        <a:rPr kumimoji="1" lang="ja-JP" altLang="en-US" sz="1200" b="0" dirty="0">
                          <a:latin typeface="BIZ UDP明朝 Medium" panose="02020500000000000000" pitchFamily="18" charset="-128"/>
                          <a:ea typeface="BIZ UDP明朝 Medium" panose="02020500000000000000" pitchFamily="18" charset="-128"/>
                        </a:rPr>
                        <a:t>万ドル以下</a:t>
                      </a:r>
                    </a:p>
                  </a:txBody>
                  <a:tcPr anchor="ctr"/>
                </a:tc>
                <a:tc>
                  <a:txBody>
                    <a:bodyPr/>
                    <a:lstStyle/>
                    <a:p>
                      <a:pPr algn="ctr"/>
                      <a:r>
                        <a:rPr kumimoji="1" lang="en-US" altLang="ja-JP" sz="1200" b="0" dirty="0" err="1">
                          <a:latin typeface="BIZ UDP明朝 Medium" panose="02020500000000000000" pitchFamily="18" charset="-128"/>
                          <a:ea typeface="BIZ UDP明朝 Medium" panose="02020500000000000000" pitchFamily="18" charset="-128"/>
                        </a:rPr>
                        <a:t>Insilico</a:t>
                      </a:r>
                      <a:r>
                        <a:rPr kumimoji="1" lang="en-US" altLang="ja-JP" sz="1200" b="0" dirty="0">
                          <a:latin typeface="BIZ UDP明朝 Medium" panose="02020500000000000000" pitchFamily="18" charset="-128"/>
                          <a:ea typeface="BIZ UDP明朝 Medium" panose="02020500000000000000" pitchFamily="18" charset="-128"/>
                        </a:rPr>
                        <a:t> Medicine</a:t>
                      </a:r>
                      <a:r>
                        <a:rPr kumimoji="1" lang="ja-JP" altLang="en-US" sz="1200" b="0" dirty="0">
                          <a:latin typeface="BIZ UDP明朝 Medium" panose="02020500000000000000" pitchFamily="18" charset="-128"/>
                          <a:ea typeface="BIZ UDP明朝 Medium" panose="02020500000000000000" pitchFamily="18" charset="-128"/>
                        </a:rPr>
                        <a:t>社</a:t>
                      </a:r>
                    </a:p>
                  </a:txBody>
                  <a:tcPr anchor="ctr"/>
                </a:tc>
                <a:extLst>
                  <a:ext uri="{0D108BD9-81ED-4DB2-BD59-A6C34878D82A}">
                    <a16:rowId xmlns:a16="http://schemas.microsoft.com/office/drawing/2014/main" val="3808388299"/>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トレーニング済み生物医学研究モデルの構築</a:t>
                      </a:r>
                    </a:p>
                  </a:txBody>
                  <a:tcPr anchor="ctr"/>
                </a:tc>
                <a:tc>
                  <a:txBody>
                    <a:bodyPr/>
                    <a:lstStyle/>
                    <a:p>
                      <a:r>
                        <a:rPr kumimoji="1" lang="ja-JP" altLang="en-US" sz="1200" b="0" dirty="0">
                          <a:latin typeface="BIZ UDP明朝 Medium" panose="02020500000000000000" pitchFamily="18" charset="-128"/>
                          <a:ea typeface="BIZ UDP明朝 Medium" panose="02020500000000000000" pitchFamily="18" charset="-128"/>
                        </a:rPr>
                        <a:t>複数研究機関、病院による、癌研究、臨床試験分析、生物医学データ（ゲノミクス、プロテオミクス、顕微鏡画像データ、計算化学、臨床イメージングなど）の融合</a:t>
                      </a:r>
                    </a:p>
                  </a:txBody>
                  <a:tcPr anchor="ctr"/>
                </a:tc>
                <a:tc>
                  <a:txBody>
                    <a:bodyPr/>
                    <a:lstStyle/>
                    <a:p>
                      <a:pPr algn="ctr"/>
                      <a:r>
                        <a:rPr kumimoji="1" lang="en-US" altLang="ja-JP" sz="1200" b="0" dirty="0">
                          <a:latin typeface="BIZ UDP明朝 Medium" panose="02020500000000000000" pitchFamily="18" charset="-128"/>
                          <a:ea typeface="BIZ UDP明朝 Medium" panose="02020500000000000000" pitchFamily="18" charset="-128"/>
                        </a:rPr>
                        <a:t>Vyasa</a:t>
                      </a:r>
                      <a:r>
                        <a:rPr kumimoji="1" lang="ja-JP" altLang="en-US" sz="1200" b="0" dirty="0">
                          <a:latin typeface="BIZ UDP明朝 Medium" panose="02020500000000000000" pitchFamily="18" charset="-128"/>
                          <a:ea typeface="BIZ UDP明朝 Medium" panose="02020500000000000000" pitchFamily="18" charset="-128"/>
                        </a:rPr>
                        <a:t>　</a:t>
                      </a:r>
                      <a:r>
                        <a:rPr kumimoji="1" lang="en-US" altLang="ja-JP" sz="1200" b="0" dirty="0">
                          <a:latin typeface="BIZ UDP明朝 Medium" panose="02020500000000000000" pitchFamily="18" charset="-128"/>
                          <a:ea typeface="BIZ UDP明朝 Medium" panose="02020500000000000000" pitchFamily="18" charset="-128"/>
                        </a:rPr>
                        <a:t>Analytics</a:t>
                      </a:r>
                      <a:r>
                        <a:rPr kumimoji="1" lang="ja-JP" altLang="en-US" sz="1200" b="0" dirty="0">
                          <a:latin typeface="BIZ UDP明朝 Medium" panose="02020500000000000000" pitchFamily="18" charset="-128"/>
                          <a:ea typeface="BIZ UDP明朝 Medium" panose="02020500000000000000" pitchFamily="18" charset="-128"/>
                        </a:rPr>
                        <a:t>社</a:t>
                      </a:r>
                    </a:p>
                  </a:txBody>
                  <a:tcPr anchor="ctr"/>
                </a:tc>
                <a:extLst>
                  <a:ext uri="{0D108BD9-81ED-4DB2-BD59-A6C34878D82A}">
                    <a16:rowId xmlns:a16="http://schemas.microsoft.com/office/drawing/2014/main" val="2212889457"/>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電子カルテ分析による</a:t>
                      </a:r>
                      <a:r>
                        <a:rPr kumimoji="1" lang="en-US" altLang="ja-JP" sz="1200" b="0" dirty="0">
                          <a:latin typeface="BIZ UDP明朝 Medium" panose="02020500000000000000" pitchFamily="18" charset="-128"/>
                          <a:ea typeface="BIZ UDP明朝 Medium" panose="02020500000000000000" pitchFamily="18" charset="-128"/>
                        </a:rPr>
                        <a:t>Gator Tron</a:t>
                      </a:r>
                      <a:r>
                        <a:rPr kumimoji="1" lang="ja-JP" altLang="en-US" sz="1200" b="0" dirty="0">
                          <a:latin typeface="BIZ UDP明朝 Medium" panose="02020500000000000000" pitchFamily="18" charset="-128"/>
                          <a:ea typeface="BIZ UDP明朝 Medium" panose="02020500000000000000" pitchFamily="18" charset="-128"/>
                        </a:rPr>
                        <a:t>モデルの構築</a:t>
                      </a:r>
                    </a:p>
                  </a:txBody>
                  <a:tcPr anchor="ctr"/>
                </a:tc>
                <a:tc>
                  <a:txBody>
                    <a:bodyPr/>
                    <a:lstStyle/>
                    <a:p>
                      <a:r>
                        <a:rPr kumimoji="1" lang="ja-JP" altLang="en-US" sz="1200" b="0" dirty="0">
                          <a:latin typeface="BIZ UDP明朝 Medium" panose="02020500000000000000" pitchFamily="18" charset="-128"/>
                          <a:ea typeface="BIZ UDP明朝 Medium" panose="02020500000000000000" pitchFamily="18" charset="-128"/>
                        </a:rPr>
                        <a:t>・</a:t>
                      </a:r>
                      <a:r>
                        <a:rPr kumimoji="1" lang="en-US" altLang="ja-JP" sz="1200" b="0" dirty="0">
                          <a:latin typeface="BIZ UDP明朝 Medium" panose="02020500000000000000" pitchFamily="18" charset="-128"/>
                          <a:ea typeface="BIZ UDP明朝 Medium" panose="02020500000000000000" pitchFamily="18" charset="-128"/>
                        </a:rPr>
                        <a:t>UF</a:t>
                      </a:r>
                      <a:r>
                        <a:rPr kumimoji="1" lang="ja-JP" altLang="en-US" sz="1200" b="0" dirty="0">
                          <a:latin typeface="BIZ UDP明朝 Medium" panose="02020500000000000000" pitchFamily="18" charset="-128"/>
                          <a:ea typeface="BIZ UDP明朝 Medium" panose="02020500000000000000" pitchFamily="18" charset="-128"/>
                        </a:rPr>
                        <a:t> </a:t>
                      </a:r>
                      <a:r>
                        <a:rPr kumimoji="1" lang="en-US" altLang="ja-JP" sz="1200" b="0" dirty="0">
                          <a:latin typeface="BIZ UDP明朝 Medium" panose="02020500000000000000" pitchFamily="18" charset="-128"/>
                          <a:ea typeface="BIZ UDP明朝 Medium" panose="02020500000000000000" pitchFamily="18" charset="-128"/>
                        </a:rPr>
                        <a:t>Health</a:t>
                      </a:r>
                      <a:r>
                        <a:rPr kumimoji="1" lang="ja-JP" altLang="en-US" sz="1200" b="0" dirty="0">
                          <a:latin typeface="BIZ UDP明朝 Medium" panose="02020500000000000000" pitchFamily="18" charset="-128"/>
                          <a:ea typeface="BIZ UDP明朝 Medium" panose="02020500000000000000" pitchFamily="18" charset="-128"/>
                        </a:rPr>
                        <a:t>の電子カルテ（</a:t>
                      </a:r>
                      <a:r>
                        <a:rPr kumimoji="1" lang="en-US" altLang="ja-JP" sz="1200" b="0" dirty="0">
                          <a:latin typeface="BIZ UDP明朝 Medium" panose="02020500000000000000" pitchFamily="18" charset="-128"/>
                          <a:ea typeface="BIZ UDP明朝 Medium" panose="02020500000000000000" pitchFamily="18" charset="-128"/>
                        </a:rPr>
                        <a:t>200</a:t>
                      </a:r>
                      <a:r>
                        <a:rPr kumimoji="1" lang="ja-JP" altLang="en-US" sz="1200" b="0" dirty="0">
                          <a:latin typeface="BIZ UDP明朝 Medium" panose="02020500000000000000" pitchFamily="18" charset="-128"/>
                          <a:ea typeface="BIZ UDP明朝 Medium" panose="02020500000000000000" pitchFamily="18" charset="-128"/>
                        </a:rPr>
                        <a:t>万人分の治療データ、</a:t>
                      </a:r>
                      <a:r>
                        <a:rPr kumimoji="1" lang="en-US" altLang="ja-JP" sz="1200" b="0" dirty="0">
                          <a:latin typeface="BIZ UDP明朝 Medium" panose="02020500000000000000" pitchFamily="18" charset="-128"/>
                          <a:ea typeface="BIZ UDP明朝 Medium" panose="02020500000000000000" pitchFamily="18" charset="-128"/>
                        </a:rPr>
                        <a:t>5,000</a:t>
                      </a:r>
                      <a:r>
                        <a:rPr kumimoji="1" lang="ja-JP" altLang="en-US" sz="1200" b="0" dirty="0">
                          <a:latin typeface="BIZ UDP明朝 Medium" panose="02020500000000000000" pitchFamily="18" charset="-128"/>
                          <a:ea typeface="BIZ UDP明朝 Medium" panose="02020500000000000000" pitchFamily="18" charset="-128"/>
                        </a:rPr>
                        <a:t>万件以上の臨床データ）から、臨床試験モデル構築</a:t>
                      </a:r>
                      <a:endParaRPr kumimoji="1" lang="en-US" altLang="ja-JP" sz="1200" b="0" dirty="0">
                        <a:latin typeface="BIZ UDP明朝 Medium" panose="02020500000000000000" pitchFamily="18" charset="-128"/>
                        <a:ea typeface="BIZ UDP明朝 Medium" panose="02020500000000000000" pitchFamily="18" charset="-128"/>
                      </a:endParaRPr>
                    </a:p>
                    <a:p>
                      <a:r>
                        <a:rPr kumimoji="1" lang="ja-JP" altLang="en-US" sz="1200" b="0" dirty="0">
                          <a:latin typeface="BIZ UDP明朝 Medium" panose="02020500000000000000" pitchFamily="18" charset="-128"/>
                          <a:ea typeface="BIZ UDP明朝 Medium" panose="02020500000000000000" pitchFamily="18" charset="-128"/>
                        </a:rPr>
                        <a:t>・臨床試験候補患者、臨床試験の予測、異常事態対応、臨床判断支援など</a:t>
                      </a:r>
                    </a:p>
                  </a:txBody>
                  <a:tcPr anchor="ctr"/>
                </a:tc>
                <a:tc>
                  <a:txBody>
                    <a:bodyPr/>
                    <a:lstStyle/>
                    <a:p>
                      <a:pPr algn="ctr"/>
                      <a:r>
                        <a:rPr kumimoji="1" lang="ja-JP" altLang="en-US" sz="1200" b="0" dirty="0">
                          <a:latin typeface="BIZ UDP明朝 Medium" panose="02020500000000000000" pitchFamily="18" charset="-128"/>
                          <a:ea typeface="BIZ UDP明朝 Medium" panose="02020500000000000000" pitchFamily="18" charset="-128"/>
                        </a:rPr>
                        <a:t>フロリダ大学 </a:t>
                      </a:r>
                      <a:r>
                        <a:rPr kumimoji="1" lang="en-US" altLang="ja-JP" sz="1200" b="0" dirty="0">
                          <a:latin typeface="BIZ UDP明朝 Medium" panose="02020500000000000000" pitchFamily="18" charset="-128"/>
                          <a:ea typeface="BIZ UDP明朝 Medium" panose="02020500000000000000" pitchFamily="18" charset="-128"/>
                        </a:rPr>
                        <a:t>UF Health</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597655574"/>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創薬ターゲットの分子内原子間関係分析</a:t>
                      </a:r>
                      <a:endParaRPr kumimoji="1" lang="en-US" altLang="ja-JP" sz="1200" b="0" dirty="0">
                        <a:latin typeface="BIZ UDP明朝 Medium" panose="02020500000000000000" pitchFamily="18" charset="-128"/>
                        <a:ea typeface="BIZ UDP明朝 Medium" panose="02020500000000000000" pitchFamily="18" charset="-128"/>
                      </a:endParaRPr>
                    </a:p>
                    <a:p>
                      <a:r>
                        <a:rPr kumimoji="1" lang="en-US" altLang="ja-JP" sz="1200" b="0" dirty="0" err="1">
                          <a:latin typeface="BIZ UDP明朝 Medium" panose="02020500000000000000" pitchFamily="18" charset="-128"/>
                          <a:ea typeface="BIZ UDP明朝 Medium" panose="02020500000000000000" pitchFamily="18" charset="-128"/>
                        </a:rPr>
                        <a:t>MegaMolBART</a:t>
                      </a:r>
                      <a:r>
                        <a:rPr kumimoji="1" lang="ja-JP" altLang="en-US" sz="1200" b="0" dirty="0">
                          <a:latin typeface="BIZ UDP明朝 Medium" panose="02020500000000000000" pitchFamily="18" charset="-128"/>
                          <a:ea typeface="BIZ UDP明朝 Medium" panose="02020500000000000000" pitchFamily="18" charset="-128"/>
                        </a:rPr>
                        <a:t> </a:t>
                      </a:r>
                      <a:r>
                        <a:rPr kumimoji="1" lang="en-US" altLang="ja-JP" sz="1200" b="0" dirty="0" err="1">
                          <a:latin typeface="BIZ UDP明朝 Medium" panose="02020500000000000000" pitchFamily="18" charset="-128"/>
                          <a:ea typeface="BIZ UDP明朝 Medium" panose="02020500000000000000" pitchFamily="18" charset="-128"/>
                        </a:rPr>
                        <a:t>Trasformer</a:t>
                      </a:r>
                      <a:r>
                        <a:rPr kumimoji="1" lang="ja-JP" altLang="en-US" sz="1200" b="0" dirty="0">
                          <a:latin typeface="BIZ UDP明朝 Medium" panose="02020500000000000000" pitchFamily="18" charset="-128"/>
                          <a:ea typeface="BIZ UDP明朝 Medium" panose="02020500000000000000" pitchFamily="18" charset="-128"/>
                        </a:rPr>
                        <a:t>モデル</a:t>
                      </a:r>
                    </a:p>
                  </a:txBody>
                  <a:tcPr anchor="ctr"/>
                </a:tc>
                <a:tc>
                  <a:txBody>
                    <a:bodyPr/>
                    <a:lstStyle/>
                    <a:p>
                      <a:r>
                        <a:rPr kumimoji="1" lang="ja-JP" altLang="en-US" sz="1200" b="0" dirty="0">
                          <a:latin typeface="BIZ UDP明朝 Medium" panose="02020500000000000000" pitchFamily="18" charset="-128"/>
                          <a:ea typeface="BIZ UDP明朝 Medium" panose="02020500000000000000" pitchFamily="18" charset="-128"/>
                        </a:rPr>
                        <a:t>・既存の新薬データベースにはない、新薬候補分子をインシリコ法解析を行いや理学的特性を導出</a:t>
                      </a:r>
                      <a:endParaRPr kumimoji="1" lang="en-US" altLang="ja-JP" sz="1200" b="0" dirty="0">
                        <a:latin typeface="BIZ UDP明朝 Medium" panose="02020500000000000000" pitchFamily="18" charset="-128"/>
                        <a:ea typeface="BIZ UDP明朝 Medium" panose="02020500000000000000" pitchFamily="18" charset="-128"/>
                      </a:endParaRPr>
                    </a:p>
                    <a:p>
                      <a:r>
                        <a:rPr kumimoji="1" lang="ja-JP" altLang="en-US" sz="1200" b="0" dirty="0">
                          <a:latin typeface="BIZ UDP明朝 Medium" panose="02020500000000000000" pitchFamily="18" charset="-128"/>
                          <a:ea typeface="BIZ UDP明朝 Medium" panose="02020500000000000000" pitchFamily="18" charset="-128"/>
                        </a:rPr>
                        <a:t>・</a:t>
                      </a:r>
                      <a:r>
                        <a:rPr kumimoji="1" lang="en-US" altLang="ja-JP" sz="1200" b="0" dirty="0">
                          <a:latin typeface="BIZ UDP明朝 Medium" panose="02020500000000000000" pitchFamily="18" charset="-128"/>
                          <a:ea typeface="BIZ UDP明朝 Medium" panose="02020500000000000000" pitchFamily="18" charset="-128"/>
                        </a:rPr>
                        <a:t>ZINC</a:t>
                      </a:r>
                      <a:r>
                        <a:rPr kumimoji="1" lang="ja-JP" altLang="en-US" sz="1200" b="0" dirty="0">
                          <a:latin typeface="BIZ UDP明朝 Medium" panose="02020500000000000000" pitchFamily="18" charset="-128"/>
                          <a:ea typeface="BIZ UDP明朝 Medium" panose="02020500000000000000" pitchFamily="18" charset="-128"/>
                        </a:rPr>
                        <a:t>データベースを利用して化学構造を理解するモデルをトレーニング</a:t>
                      </a:r>
                    </a:p>
                  </a:txBody>
                  <a:tcPr anchor="ctr"/>
                </a:tc>
                <a:tc>
                  <a:txBody>
                    <a:bodyPr/>
                    <a:lstStyle/>
                    <a:p>
                      <a:pPr algn="ctr"/>
                      <a:r>
                        <a:rPr kumimoji="1" lang="en-US" altLang="ja-JP" sz="1200" b="0" dirty="0">
                          <a:latin typeface="BIZ UDP明朝 Medium" panose="02020500000000000000" pitchFamily="18" charset="-128"/>
                          <a:ea typeface="BIZ UDP明朝 Medium" panose="02020500000000000000" pitchFamily="18" charset="-128"/>
                        </a:rPr>
                        <a:t>AstraZeneca</a:t>
                      </a:r>
                      <a:r>
                        <a:rPr kumimoji="1" lang="ja-JP" altLang="en-US" sz="1200" b="0" dirty="0">
                          <a:latin typeface="BIZ UDP明朝 Medium" panose="02020500000000000000" pitchFamily="18" charset="-128"/>
                          <a:ea typeface="BIZ UDP明朝 Medium" panose="02020500000000000000" pitchFamily="18" charset="-128"/>
                        </a:rPr>
                        <a:t>社</a:t>
                      </a:r>
                    </a:p>
                  </a:txBody>
                  <a:tcPr anchor="ctr"/>
                </a:tc>
                <a:extLst>
                  <a:ext uri="{0D108BD9-81ED-4DB2-BD59-A6C34878D82A}">
                    <a16:rowId xmlns:a16="http://schemas.microsoft.com/office/drawing/2014/main" val="2116562348"/>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人の動作と物体の関係性検出</a:t>
                      </a:r>
                    </a:p>
                  </a:txBody>
                  <a:tcPr anchor="ctr"/>
                </a:tc>
                <a:tc>
                  <a:txBody>
                    <a:bodyPr/>
                    <a:lstStyle/>
                    <a:p>
                      <a:r>
                        <a:rPr kumimoji="1" lang="ja-JP" altLang="en-US" sz="1200" b="0" dirty="0">
                          <a:latin typeface="BIZ UDP明朝 Medium" panose="02020500000000000000" pitchFamily="18" charset="-128"/>
                          <a:ea typeface="BIZ UDP明朝 Medium" panose="02020500000000000000" pitchFamily="18" charset="-128"/>
                        </a:rPr>
                        <a:t>人間</a:t>
                      </a:r>
                      <a:r>
                        <a:rPr kumimoji="1" lang="en-US" altLang="ja-JP" sz="1200" b="0" dirty="0">
                          <a:latin typeface="BIZ UDP明朝 Medium" panose="02020500000000000000" pitchFamily="18" charset="-128"/>
                          <a:ea typeface="BIZ UDP明朝 Medium" panose="02020500000000000000" pitchFamily="18" charset="-128"/>
                        </a:rPr>
                        <a:t>-</a:t>
                      </a:r>
                      <a:r>
                        <a:rPr kumimoji="1" lang="ja-JP" altLang="en-US" sz="1200" b="0" dirty="0">
                          <a:latin typeface="BIZ UDP明朝 Medium" panose="02020500000000000000" pitchFamily="18" charset="-128"/>
                          <a:ea typeface="BIZ UDP明朝 Medium" panose="02020500000000000000" pitchFamily="18" charset="-128"/>
                        </a:rPr>
                        <a:t>物体相互作用検出（</a:t>
                      </a:r>
                      <a:r>
                        <a:rPr kumimoji="1" lang="en-US" altLang="ja-JP" sz="1200" b="0" dirty="0">
                          <a:latin typeface="BIZ UDP明朝 Medium" panose="02020500000000000000" pitchFamily="18" charset="-128"/>
                          <a:ea typeface="BIZ UDP明朝 Medium" panose="02020500000000000000" pitchFamily="18" charset="-128"/>
                        </a:rPr>
                        <a:t>Human-Object Interaction detection</a:t>
                      </a:r>
                      <a:r>
                        <a:rPr kumimoji="1" lang="ja-JP" altLang="en-US" sz="1200" b="0" dirty="0">
                          <a:latin typeface="BIZ UDP明朝 Medium" panose="02020500000000000000" pitchFamily="18" charset="-128"/>
                          <a:ea typeface="BIZ UDP明朝 Medium" panose="02020500000000000000" pitchFamily="18" charset="-128"/>
                        </a:rPr>
                        <a:t>、</a:t>
                      </a:r>
                      <a:r>
                        <a:rPr kumimoji="1" lang="en-US" altLang="ja-JP" sz="1200" b="0" dirty="0">
                          <a:latin typeface="BIZ UDP明朝 Medium" panose="02020500000000000000" pitchFamily="18" charset="-128"/>
                          <a:ea typeface="BIZ UDP明朝 Medium" panose="02020500000000000000" pitchFamily="18" charset="-128"/>
                        </a:rPr>
                        <a:t>HOI</a:t>
                      </a:r>
                      <a:r>
                        <a:rPr kumimoji="1" lang="ja-JP" altLang="en-US" sz="1200" b="0" dirty="0">
                          <a:latin typeface="BIZ UDP明朝 Medium" panose="02020500000000000000" pitchFamily="18" charset="-128"/>
                          <a:ea typeface="BIZ UDP明朝 Medium" panose="02020500000000000000" pitchFamily="18" charset="-128"/>
                        </a:rPr>
                        <a:t>検出）」で世界最高精度</a:t>
                      </a:r>
                    </a:p>
                  </a:txBody>
                  <a:tcPr anchor="ctr"/>
                </a:tc>
                <a:tc>
                  <a:txBody>
                    <a:bodyPr/>
                    <a:lstStyle/>
                    <a:p>
                      <a:pPr algn="ctr"/>
                      <a:r>
                        <a:rPr kumimoji="1" lang="ja-JP" altLang="en-US" sz="1200" b="0" dirty="0">
                          <a:latin typeface="BIZ UDP明朝 Medium" panose="02020500000000000000" pitchFamily="18" charset="-128"/>
                          <a:ea typeface="BIZ UDP明朝 Medium" panose="02020500000000000000" pitchFamily="18" charset="-128"/>
                        </a:rPr>
                        <a:t>日立製作所</a:t>
                      </a:r>
                    </a:p>
                  </a:txBody>
                  <a:tcPr anchor="ctr"/>
                </a:tc>
                <a:extLst>
                  <a:ext uri="{0D108BD9-81ED-4DB2-BD59-A6C34878D82A}">
                    <a16:rowId xmlns:a16="http://schemas.microsoft.com/office/drawing/2014/main" val="228180756"/>
                  </a:ext>
                </a:extLst>
              </a:tr>
              <a:tr h="370840">
                <a:tc>
                  <a:txBody>
                    <a:bodyPr/>
                    <a:lstStyle/>
                    <a:p>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生物医学文献の翻訳サービス</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バイオメディカル</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NLP</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トランスフォーマーによる翻訳サービス提供。生物医学文献の膨大なライブラリを</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180</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の言語で検索可能。</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pPr algn="ct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AbbVie</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4158427250"/>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エピゲノム研究</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エピゲノム研究に</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Cerebras</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を利用し、第</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1</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世代の</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CS-1</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を使用。このシステムにより、大規模なデータセットでの事前学習を可能</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pPr algn="ct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GlaxoSmithKline</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844649868"/>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産業シミュレーションの高速化</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Cerebras</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により、バッテリー、バイオ燃料、風の流れ、掘削、</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CO</a:t>
                      </a:r>
                      <a:r>
                        <a:rPr lang="en-US" altLang="ja-JP" sz="1200" b="0" i="0" baseline="-25000" dirty="0">
                          <a:solidFill>
                            <a:srgbClr val="333333"/>
                          </a:solidFill>
                          <a:effectLst/>
                          <a:latin typeface="BIZ UDP明朝 Medium" panose="02020500000000000000" pitchFamily="18" charset="-128"/>
                          <a:ea typeface="BIZ UDP明朝 Medium" panose="02020500000000000000" pitchFamily="18" charset="-128"/>
                        </a:rPr>
                        <a:t>2</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貯蔵のシミュレーションを高速化</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pPr algn="ct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TotalEnergies</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643836008"/>
                  </a:ext>
                </a:extLst>
              </a:tr>
              <a:tr h="370840">
                <a:tc>
                  <a:txBody>
                    <a:bodyPr/>
                    <a:lstStyle/>
                    <a:p>
                      <a:r>
                        <a:rPr kumimoji="1" lang="ja-JP" altLang="en-US" sz="1200" b="0" dirty="0">
                          <a:latin typeface="BIZ UDP明朝 Medium" panose="02020500000000000000" pitchFamily="18" charset="-128"/>
                          <a:ea typeface="BIZ UDP明朝 Medium" panose="02020500000000000000" pitchFamily="18" charset="-128"/>
                        </a:rPr>
                        <a:t>計算流体、抗がん剤開発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計算流体力学の高速化、</a:t>
                      </a:r>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Covid19</a:t>
                      </a: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研究、抗がん剤開発に利用</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pPr algn="ct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国立エネルギー研究所</a:t>
                      </a:r>
                      <a:endParaRPr lang="en-US" altLang="ja-JP" sz="120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ja-JP" altLang="en-US" sz="1200" b="0" i="0" dirty="0">
                          <a:solidFill>
                            <a:srgbClr val="333333"/>
                          </a:solidFill>
                          <a:effectLst/>
                          <a:latin typeface="BIZ UDP明朝 Medium" panose="02020500000000000000" pitchFamily="18" charset="-128"/>
                          <a:ea typeface="BIZ UDP明朝 Medium" panose="02020500000000000000" pitchFamily="18" charset="-128"/>
                        </a:rPr>
                        <a:t>アルゴンヌ国立研究所</a:t>
                      </a:r>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391436517"/>
                  </a:ext>
                </a:extLst>
              </a:tr>
            </a:tbl>
          </a:graphicData>
        </a:graphic>
      </p:graphicFrame>
    </p:spTree>
    <p:extLst>
      <p:ext uri="{BB962C8B-B14F-4D97-AF65-F5344CB8AC3E}">
        <p14:creationId xmlns:p14="http://schemas.microsoft.com/office/powerpoint/2010/main" val="195157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443382" y="161585"/>
            <a:ext cx="5305235" cy="584775"/>
          </a:xfrm>
          <a:prstGeom prst="rect">
            <a:avLst/>
          </a:prstGeom>
        </p:spPr>
        <p:txBody>
          <a:bodyPr wrap="none">
            <a:spAutoFit/>
          </a:bodyPr>
          <a:lstStyle/>
          <a:p>
            <a:pPr algn="ct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 </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大規模化する</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p>
        </p:txBody>
      </p:sp>
      <p:sp>
        <p:nvSpPr>
          <p:cNvPr id="2" name="Rectangle 1">
            <a:extLst>
              <a:ext uri="{FF2B5EF4-FFF2-40B4-BE49-F238E27FC236}">
                <a16:creationId xmlns:a16="http://schemas.microsoft.com/office/drawing/2014/main" id="{628A3757-AAB0-49DF-A2B9-EEA431695C0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テキスト ボックス 8">
            <a:extLst>
              <a:ext uri="{FF2B5EF4-FFF2-40B4-BE49-F238E27FC236}">
                <a16:creationId xmlns:a16="http://schemas.microsoft.com/office/drawing/2014/main" id="{E005B273-2DC8-4502-8A19-F1B03D9D6539}"/>
              </a:ext>
            </a:extLst>
          </p:cNvPr>
          <p:cNvSpPr txBox="1"/>
          <p:nvPr/>
        </p:nvSpPr>
        <p:spPr>
          <a:xfrm>
            <a:off x="978308" y="912980"/>
            <a:ext cx="10690084" cy="646331"/>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rPr>
              <a:t>Google</a:t>
            </a:r>
            <a:r>
              <a:rPr lang="ja-JP" altLang="en-US" dirty="0">
                <a:latin typeface="Meiryo UI" panose="020B0604030504040204" pitchFamily="50" charset="-128"/>
                <a:ea typeface="Meiryo UI" panose="020B0604030504040204" pitchFamily="50" charset="-128"/>
              </a:rPr>
              <a:t>は、世界初の</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兆パラメーター モデルの</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つである </a:t>
            </a:r>
            <a:r>
              <a:rPr lang="en-US" altLang="ja-JP" dirty="0">
                <a:latin typeface="Meiryo UI" panose="020B0604030504040204" pitchFamily="50" charset="-128"/>
                <a:ea typeface="Meiryo UI" panose="020B0604030504040204" pitchFamily="50" charset="-128"/>
              </a:rPr>
              <a:t>Switch Transformer </a:t>
            </a:r>
            <a:r>
              <a:rPr lang="ja-JP" altLang="en-US" dirty="0">
                <a:latin typeface="Meiryo UI" panose="020B0604030504040204" pitchFamily="50" charset="-128"/>
                <a:ea typeface="Meiryo UI" panose="020B0604030504040204" pitchFamily="50" charset="-128"/>
              </a:rPr>
              <a:t>に関する論文を発表。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この</a:t>
            </a:r>
            <a:r>
              <a:rPr lang="en-US" altLang="ja-JP" dirty="0">
                <a:latin typeface="Meiryo UI" panose="020B0604030504040204" pitchFamily="50" charset="-128"/>
                <a:ea typeface="Meiryo UI" panose="020B0604030504040204" pitchFamily="50" charset="-128"/>
              </a:rPr>
              <a:t>Transformer </a:t>
            </a:r>
            <a:r>
              <a:rPr lang="ja-JP" altLang="en-US" dirty="0">
                <a:latin typeface="Meiryo UI" panose="020B0604030504040204" pitchFamily="50" charset="-128"/>
                <a:ea typeface="Meiryo UI" panose="020B0604030504040204" pitchFamily="50" charset="-128"/>
              </a:rPr>
              <a:t>は、最新の</a:t>
            </a:r>
            <a:r>
              <a:rPr lang="en-US" altLang="ja-JP" dirty="0">
                <a:latin typeface="Meiryo UI" panose="020B0604030504040204" pitchFamily="50" charset="-128"/>
                <a:ea typeface="Meiryo UI" panose="020B0604030504040204" pitchFamily="50" charset="-128"/>
              </a:rPr>
              <a:t>GPU</a:t>
            </a:r>
            <a:r>
              <a:rPr lang="ja-JP" altLang="en-US" dirty="0">
                <a:latin typeface="Meiryo UI" panose="020B0604030504040204" pitchFamily="50" charset="-128"/>
                <a:ea typeface="Meiryo UI" panose="020B0604030504040204" pitchFamily="50" charset="-128"/>
              </a:rPr>
              <a:t>採用など言語処理性能の向上と事前トレーニングの </a:t>
            </a:r>
            <a:r>
              <a:rPr lang="en-US" altLang="ja-JP" dirty="0">
                <a:latin typeface="Meiryo UI" panose="020B0604030504040204" pitchFamily="50" charset="-128"/>
                <a:ea typeface="Meiryo UI" panose="020B0604030504040204" pitchFamily="50" charset="-128"/>
              </a:rPr>
              <a:t>7 </a:t>
            </a:r>
            <a:r>
              <a:rPr lang="ja-JP" altLang="en-US" dirty="0">
                <a:latin typeface="Meiryo UI" panose="020B0604030504040204" pitchFamily="50" charset="-128"/>
                <a:ea typeface="Meiryo UI" panose="020B0604030504040204" pitchFamily="50" charset="-128"/>
              </a:rPr>
              <a:t>倍の高速化を実現。</a:t>
            </a:r>
          </a:p>
        </p:txBody>
      </p:sp>
      <p:pic>
        <p:nvPicPr>
          <p:cNvPr id="4102" name="Picture 6">
            <a:extLst>
              <a:ext uri="{FF2B5EF4-FFF2-40B4-BE49-F238E27FC236}">
                <a16:creationId xmlns:a16="http://schemas.microsoft.com/office/drawing/2014/main" id="{F1E39BDA-13CE-451E-9C02-2918B11A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821" y="1966919"/>
            <a:ext cx="56578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 name="object 9">
            <a:extLst>
              <a:ext uri="{FF2B5EF4-FFF2-40B4-BE49-F238E27FC236}">
                <a16:creationId xmlns:a16="http://schemas.microsoft.com/office/drawing/2014/main" id="{5B213A2C-D9CE-4EC2-8F81-F68F0B008864}"/>
              </a:ext>
            </a:extLst>
          </p:cNvPr>
          <p:cNvPicPr/>
          <p:nvPr/>
        </p:nvPicPr>
        <p:blipFill>
          <a:blip r:embed="rId4" cstate="print"/>
          <a:stretch>
            <a:fillRect/>
          </a:stretch>
        </p:blipFill>
        <p:spPr>
          <a:xfrm>
            <a:off x="227354" y="3664375"/>
            <a:ext cx="6216467" cy="2657342"/>
          </a:xfrm>
          <a:prstGeom prst="rect">
            <a:avLst/>
          </a:prstGeom>
        </p:spPr>
      </p:pic>
      <p:sp>
        <p:nvSpPr>
          <p:cNvPr id="10" name="テキスト ボックス 9">
            <a:extLst>
              <a:ext uri="{FF2B5EF4-FFF2-40B4-BE49-F238E27FC236}">
                <a16:creationId xmlns:a16="http://schemas.microsoft.com/office/drawing/2014/main" id="{84CC9AB6-4D9F-4C27-B719-1688B2F6288B}"/>
              </a:ext>
            </a:extLst>
          </p:cNvPr>
          <p:cNvSpPr txBox="1"/>
          <p:nvPr/>
        </p:nvSpPr>
        <p:spPr>
          <a:xfrm>
            <a:off x="227354" y="2264384"/>
            <a:ext cx="6097424" cy="1179810"/>
          </a:xfrm>
          <a:prstGeom prst="rect">
            <a:avLst/>
          </a:prstGeom>
          <a:noFill/>
        </p:spPr>
        <p:txBody>
          <a:bodyPr wrap="square">
            <a:spAutoFit/>
          </a:bodyPr>
          <a:lstStyle/>
          <a:p>
            <a:pPr marL="12700">
              <a:lnSpc>
                <a:spcPct val="100000"/>
              </a:lnSpc>
              <a:tabLst>
                <a:tab pos="354965" algn="l"/>
                <a:tab pos="355600" algn="l"/>
              </a:tabLst>
            </a:pPr>
            <a:r>
              <a:rPr lang="en-US" altLang="ja-JP" b="1" dirty="0">
                <a:solidFill>
                  <a:srgbClr val="231F20"/>
                </a:solidFill>
                <a:latin typeface="Meiryo UI" panose="020B0604030504040204" pitchFamily="50" charset="-128"/>
                <a:ea typeface="Meiryo UI" panose="020B0604030504040204" pitchFamily="50" charset="-128"/>
                <a:cs typeface="Segoe UI"/>
              </a:rPr>
              <a:t>Exploring</a:t>
            </a:r>
            <a:r>
              <a:rPr lang="en-US" altLang="ja-JP" b="1" spc="-35" dirty="0">
                <a:solidFill>
                  <a:srgbClr val="231F20"/>
                </a:solidFill>
                <a:latin typeface="Meiryo UI" panose="020B0604030504040204" pitchFamily="50" charset="-128"/>
                <a:ea typeface="Meiryo UI" panose="020B0604030504040204" pitchFamily="50" charset="-128"/>
                <a:cs typeface="Segoe UI"/>
              </a:rPr>
              <a:t> </a:t>
            </a:r>
            <a:r>
              <a:rPr lang="en-US" altLang="ja-JP" b="1" dirty="0">
                <a:solidFill>
                  <a:srgbClr val="231F20"/>
                </a:solidFill>
                <a:latin typeface="Meiryo UI" panose="020B0604030504040204" pitchFamily="50" charset="-128"/>
                <a:ea typeface="Meiryo UI" panose="020B0604030504040204" pitchFamily="50" charset="-128"/>
                <a:cs typeface="Segoe UI"/>
              </a:rPr>
              <a:t>the</a:t>
            </a:r>
            <a:r>
              <a:rPr lang="en-US" altLang="ja-JP" b="1" spc="15" dirty="0">
                <a:solidFill>
                  <a:srgbClr val="231F20"/>
                </a:solidFill>
                <a:latin typeface="Meiryo UI" panose="020B0604030504040204" pitchFamily="50" charset="-128"/>
                <a:ea typeface="Meiryo UI" panose="020B0604030504040204" pitchFamily="50" charset="-128"/>
                <a:cs typeface="Segoe UI"/>
              </a:rPr>
              <a:t> </a:t>
            </a:r>
            <a:r>
              <a:rPr lang="en-US" altLang="ja-JP" b="1" dirty="0">
                <a:solidFill>
                  <a:srgbClr val="231F20"/>
                </a:solidFill>
                <a:latin typeface="Meiryo UI" panose="020B0604030504040204" pitchFamily="50" charset="-128"/>
                <a:ea typeface="Meiryo UI" panose="020B0604030504040204" pitchFamily="50" charset="-128"/>
                <a:cs typeface="Segoe UI"/>
              </a:rPr>
              <a:t>Limits</a:t>
            </a:r>
            <a:r>
              <a:rPr lang="en-US" altLang="ja-JP" b="1" spc="-15" dirty="0">
                <a:solidFill>
                  <a:srgbClr val="231F20"/>
                </a:solidFill>
                <a:latin typeface="Meiryo UI" panose="020B0604030504040204" pitchFamily="50" charset="-128"/>
                <a:ea typeface="Meiryo UI" panose="020B0604030504040204" pitchFamily="50" charset="-128"/>
                <a:cs typeface="Segoe UI"/>
              </a:rPr>
              <a:t> </a:t>
            </a:r>
            <a:r>
              <a:rPr lang="en-US" altLang="ja-JP" b="1" dirty="0">
                <a:solidFill>
                  <a:srgbClr val="231F20"/>
                </a:solidFill>
                <a:latin typeface="Meiryo UI" panose="020B0604030504040204" pitchFamily="50" charset="-128"/>
                <a:ea typeface="Meiryo UI" panose="020B0604030504040204" pitchFamily="50" charset="-128"/>
                <a:cs typeface="Segoe UI"/>
              </a:rPr>
              <a:t>of</a:t>
            </a:r>
            <a:r>
              <a:rPr lang="en-US" altLang="ja-JP" b="1" spc="-10" dirty="0">
                <a:solidFill>
                  <a:srgbClr val="231F20"/>
                </a:solidFill>
                <a:latin typeface="Meiryo UI" panose="020B0604030504040204" pitchFamily="50" charset="-128"/>
                <a:ea typeface="Meiryo UI" panose="020B0604030504040204" pitchFamily="50" charset="-128"/>
                <a:cs typeface="Segoe UI"/>
              </a:rPr>
              <a:t> </a:t>
            </a:r>
            <a:r>
              <a:rPr lang="en-US" altLang="ja-JP" b="1" dirty="0">
                <a:solidFill>
                  <a:srgbClr val="231F20"/>
                </a:solidFill>
                <a:latin typeface="Meiryo UI" panose="020B0604030504040204" pitchFamily="50" charset="-128"/>
                <a:ea typeface="Meiryo UI" panose="020B0604030504040204" pitchFamily="50" charset="-128"/>
                <a:cs typeface="Segoe UI"/>
              </a:rPr>
              <a:t>Large</a:t>
            </a:r>
            <a:r>
              <a:rPr lang="en-US" altLang="ja-JP" b="1" spc="-15" dirty="0">
                <a:solidFill>
                  <a:srgbClr val="231F20"/>
                </a:solidFill>
                <a:latin typeface="Meiryo UI" panose="020B0604030504040204" pitchFamily="50" charset="-128"/>
                <a:ea typeface="Meiryo UI" panose="020B0604030504040204" pitchFamily="50" charset="-128"/>
                <a:cs typeface="Segoe UI"/>
              </a:rPr>
              <a:t> </a:t>
            </a:r>
            <a:r>
              <a:rPr lang="en-US" altLang="ja-JP" b="1" dirty="0">
                <a:solidFill>
                  <a:srgbClr val="231F20"/>
                </a:solidFill>
                <a:latin typeface="Meiryo UI" panose="020B0604030504040204" pitchFamily="50" charset="-128"/>
                <a:ea typeface="Meiryo UI" panose="020B0604030504040204" pitchFamily="50" charset="-128"/>
                <a:cs typeface="Segoe UI"/>
              </a:rPr>
              <a:t>Scale</a:t>
            </a:r>
            <a:r>
              <a:rPr lang="en-US" altLang="ja-JP" b="1" spc="-10" dirty="0">
                <a:solidFill>
                  <a:srgbClr val="231F20"/>
                </a:solidFill>
                <a:latin typeface="Meiryo UI" panose="020B0604030504040204" pitchFamily="50" charset="-128"/>
                <a:ea typeface="Meiryo UI" panose="020B0604030504040204" pitchFamily="50" charset="-128"/>
                <a:cs typeface="Segoe UI"/>
              </a:rPr>
              <a:t> Pre-training</a:t>
            </a:r>
            <a:r>
              <a:rPr lang="en-US" altLang="ja-JP" b="1" spc="-160" dirty="0">
                <a:solidFill>
                  <a:srgbClr val="231F20"/>
                </a:solidFill>
                <a:latin typeface="Meiryo UI" panose="020B0604030504040204" pitchFamily="50" charset="-128"/>
                <a:ea typeface="Meiryo UI" panose="020B0604030504040204" pitchFamily="50" charset="-128"/>
                <a:cs typeface="Segoe UI"/>
              </a:rPr>
              <a:t> </a:t>
            </a:r>
            <a:r>
              <a:rPr lang="en-US" altLang="ja-JP" sz="1400" dirty="0">
                <a:solidFill>
                  <a:srgbClr val="231F20"/>
                </a:solidFill>
                <a:latin typeface="Meiryo UI" panose="020B0604030504040204" pitchFamily="50" charset="-128"/>
                <a:ea typeface="Meiryo UI" panose="020B0604030504040204" pitchFamily="50" charset="-128"/>
                <a:cs typeface="Segoe UI"/>
              </a:rPr>
              <a:t>[</a:t>
            </a:r>
            <a:r>
              <a:rPr lang="en-US" altLang="ja-JP" sz="1400" dirty="0" err="1">
                <a:solidFill>
                  <a:srgbClr val="231F20"/>
                </a:solidFill>
                <a:latin typeface="Meiryo UI" panose="020B0604030504040204" pitchFamily="50" charset="-128"/>
                <a:ea typeface="Meiryo UI" panose="020B0604030504040204" pitchFamily="50" charset="-128"/>
                <a:cs typeface="Segoe UI"/>
              </a:rPr>
              <a:t>Abnar</a:t>
            </a:r>
            <a:r>
              <a:rPr lang="en-US" altLang="ja-JP" sz="1400" dirty="0">
                <a:solidFill>
                  <a:srgbClr val="231F20"/>
                </a:solidFill>
                <a:latin typeface="Meiryo UI" panose="020B0604030504040204" pitchFamily="50" charset="-128"/>
                <a:ea typeface="Meiryo UI" panose="020B0604030504040204" pitchFamily="50" charset="-128"/>
                <a:cs typeface="Segoe UI"/>
              </a:rPr>
              <a:t>+,</a:t>
            </a:r>
            <a:r>
              <a:rPr lang="en-US" altLang="ja-JP" sz="1400" spc="-30" dirty="0">
                <a:solidFill>
                  <a:srgbClr val="231F20"/>
                </a:solidFill>
                <a:latin typeface="Meiryo UI" panose="020B0604030504040204" pitchFamily="50" charset="-128"/>
                <a:ea typeface="Meiryo UI" panose="020B0604030504040204" pitchFamily="50" charset="-128"/>
                <a:cs typeface="Segoe UI"/>
              </a:rPr>
              <a:t> </a:t>
            </a:r>
            <a:r>
              <a:rPr lang="en-US" altLang="ja-JP" sz="1400" spc="-10" dirty="0">
                <a:solidFill>
                  <a:srgbClr val="231F20"/>
                </a:solidFill>
                <a:latin typeface="Meiryo UI" panose="020B0604030504040204" pitchFamily="50" charset="-128"/>
                <a:ea typeface="Meiryo UI" panose="020B0604030504040204" pitchFamily="50" charset="-128"/>
                <a:cs typeface="Segoe UI"/>
              </a:rPr>
              <a:t>ICLR’22]</a:t>
            </a:r>
            <a:endParaRPr lang="en-US" altLang="ja-JP" sz="1400" dirty="0">
              <a:latin typeface="Meiryo UI" panose="020B0604030504040204" pitchFamily="50" charset="-128"/>
              <a:ea typeface="Meiryo UI" panose="020B0604030504040204" pitchFamily="50" charset="-128"/>
              <a:cs typeface="Segoe UI"/>
            </a:endParaRPr>
          </a:p>
          <a:p>
            <a:pPr marL="756285" lvl="1" indent="-287655">
              <a:lnSpc>
                <a:spcPct val="100000"/>
              </a:lnSpc>
              <a:spcBef>
                <a:spcPts val="305"/>
              </a:spcBef>
              <a:buFont typeface="Arial"/>
              <a:buChar char="–"/>
              <a:tabLst>
                <a:tab pos="756285" algn="l"/>
                <a:tab pos="756920" algn="l"/>
              </a:tabLst>
            </a:pPr>
            <a:r>
              <a:rPr lang="en-US" altLang="ja-JP" sz="1600" dirty="0">
                <a:solidFill>
                  <a:srgbClr val="231F20"/>
                </a:solidFill>
                <a:latin typeface="Meiryo UI" panose="020B0604030504040204" pitchFamily="50" charset="-128"/>
                <a:ea typeface="Meiryo UI" panose="020B0604030504040204" pitchFamily="50" charset="-128"/>
                <a:cs typeface="Segoe UI"/>
              </a:rPr>
              <a:t>JFT-</a:t>
            </a:r>
            <a:r>
              <a:rPr lang="en-US" altLang="ja-JP" sz="1600" spc="-10" dirty="0">
                <a:solidFill>
                  <a:srgbClr val="231F20"/>
                </a:solidFill>
                <a:latin typeface="Meiryo UI" panose="020B0604030504040204" pitchFamily="50" charset="-128"/>
                <a:ea typeface="Meiryo UI" panose="020B0604030504040204" pitchFamily="50" charset="-128"/>
                <a:cs typeface="Segoe UI"/>
              </a:rPr>
              <a:t>300M</a:t>
            </a:r>
            <a:r>
              <a:rPr lang="ja-JP" altLang="en-US" sz="1600" spc="-15" dirty="0">
                <a:solidFill>
                  <a:srgbClr val="231F20"/>
                </a:solidFill>
                <a:latin typeface="Meiryo UI" panose="020B0604030504040204" pitchFamily="50" charset="-128"/>
                <a:ea typeface="Meiryo UI" panose="020B0604030504040204" pitchFamily="50" charset="-128"/>
                <a:cs typeface="Microsoft JhengHei"/>
              </a:rPr>
              <a:t>を上流タスクとして学習した時の精度</a:t>
            </a:r>
            <a:r>
              <a:rPr lang="ja-JP" altLang="en-US" sz="1600" dirty="0">
                <a:solidFill>
                  <a:srgbClr val="231F20"/>
                </a:solidFill>
                <a:latin typeface="Meiryo UI" panose="020B0604030504040204" pitchFamily="50" charset="-128"/>
                <a:ea typeface="Meiryo UI" panose="020B0604030504040204" pitchFamily="50" charset="-128"/>
                <a:cs typeface="Microsoft JhengHei"/>
              </a:rPr>
              <a:t>（</a:t>
            </a:r>
            <a:r>
              <a:rPr lang="ja-JP" altLang="en-US" sz="1600" spc="-10" dirty="0">
                <a:solidFill>
                  <a:srgbClr val="231F20"/>
                </a:solidFill>
                <a:latin typeface="Meiryo UI" panose="020B0604030504040204" pitchFamily="50" charset="-128"/>
                <a:ea typeface="Meiryo UI" panose="020B0604030504040204" pitchFamily="50" charset="-128"/>
                <a:cs typeface="Microsoft JhengHei"/>
              </a:rPr>
              <a:t>横軸</a:t>
            </a:r>
            <a:r>
              <a:rPr lang="ja-JP" altLang="en-US" sz="1600" spc="-50" dirty="0">
                <a:solidFill>
                  <a:srgbClr val="231F20"/>
                </a:solidFill>
                <a:latin typeface="Meiryo UI" panose="020B0604030504040204" pitchFamily="50" charset="-128"/>
                <a:ea typeface="Meiryo UI" panose="020B0604030504040204" pitchFamily="50" charset="-128"/>
                <a:cs typeface="Microsoft JhengHei"/>
              </a:rPr>
              <a:t>）</a:t>
            </a:r>
            <a:endParaRPr lang="ja-JP" altLang="en-US" sz="1600" dirty="0">
              <a:latin typeface="Meiryo UI" panose="020B0604030504040204" pitchFamily="50" charset="-128"/>
              <a:ea typeface="Meiryo UI" panose="020B0604030504040204" pitchFamily="50" charset="-128"/>
              <a:cs typeface="Microsoft JhengHei"/>
            </a:endParaRPr>
          </a:p>
          <a:p>
            <a:pPr marL="826135" lvl="1" indent="-357505">
              <a:lnSpc>
                <a:spcPct val="100000"/>
              </a:lnSpc>
              <a:spcBef>
                <a:spcPts val="480"/>
              </a:spcBef>
              <a:buFont typeface="Arial"/>
              <a:buChar char="–"/>
              <a:tabLst>
                <a:tab pos="826135" algn="l"/>
                <a:tab pos="826769" algn="l"/>
              </a:tabLst>
            </a:pPr>
            <a:r>
              <a:rPr lang="en-US" altLang="ja-JP" sz="1600" dirty="0">
                <a:solidFill>
                  <a:srgbClr val="231F20"/>
                </a:solidFill>
                <a:latin typeface="Meiryo UI" panose="020B0604030504040204" pitchFamily="50" charset="-128"/>
                <a:ea typeface="Meiryo UI" panose="020B0604030504040204" pitchFamily="50" charset="-128"/>
                <a:cs typeface="Segoe UI"/>
              </a:rPr>
              <a:t>vs</a:t>
            </a:r>
            <a:r>
              <a:rPr lang="en-US" altLang="ja-JP" sz="1600" spc="-5" dirty="0">
                <a:solidFill>
                  <a:srgbClr val="231F20"/>
                </a:solidFill>
                <a:latin typeface="Meiryo UI" panose="020B0604030504040204" pitchFamily="50" charset="-128"/>
                <a:ea typeface="Meiryo UI" panose="020B0604030504040204" pitchFamily="50" charset="-128"/>
                <a:cs typeface="Segoe UI"/>
              </a:rPr>
              <a:t>. </a:t>
            </a:r>
            <a:r>
              <a:rPr lang="ja-JP" altLang="en-US" sz="1600" spc="-15" dirty="0">
                <a:solidFill>
                  <a:srgbClr val="231F20"/>
                </a:solidFill>
                <a:latin typeface="Meiryo UI" panose="020B0604030504040204" pitchFamily="50" charset="-128"/>
                <a:ea typeface="Meiryo UI" panose="020B0604030504040204" pitchFamily="50" charset="-128"/>
                <a:cs typeface="Microsoft JhengHei"/>
              </a:rPr>
              <a:t>続いて下流で各タスクを学習したときの精度（</a:t>
            </a:r>
            <a:r>
              <a:rPr lang="ja-JP" altLang="en-US" sz="1600" dirty="0">
                <a:solidFill>
                  <a:srgbClr val="231F20"/>
                </a:solidFill>
                <a:latin typeface="Meiryo UI" panose="020B0604030504040204" pitchFamily="50" charset="-128"/>
                <a:ea typeface="Meiryo UI" panose="020B0604030504040204" pitchFamily="50" charset="-128"/>
                <a:cs typeface="Microsoft JhengHei"/>
              </a:rPr>
              <a:t>縦軸</a:t>
            </a:r>
            <a:r>
              <a:rPr lang="ja-JP" altLang="en-US" sz="1600" spc="-50" dirty="0">
                <a:solidFill>
                  <a:srgbClr val="231F20"/>
                </a:solidFill>
                <a:latin typeface="Meiryo UI" panose="020B0604030504040204" pitchFamily="50" charset="-128"/>
                <a:ea typeface="Meiryo UI" panose="020B0604030504040204" pitchFamily="50" charset="-128"/>
                <a:cs typeface="Microsoft JhengHei"/>
              </a:rPr>
              <a:t>）</a:t>
            </a:r>
            <a:endParaRPr lang="ja-JP" altLang="en-US" sz="1600" dirty="0">
              <a:latin typeface="Meiryo UI" panose="020B0604030504040204" pitchFamily="50" charset="-128"/>
              <a:ea typeface="Meiryo UI" panose="020B0604030504040204" pitchFamily="50" charset="-128"/>
              <a:cs typeface="Microsoft JhengHei"/>
            </a:endParaRPr>
          </a:p>
        </p:txBody>
      </p:sp>
      <p:sp>
        <p:nvSpPr>
          <p:cNvPr id="11" name="テキスト ボックス 10">
            <a:extLst>
              <a:ext uri="{FF2B5EF4-FFF2-40B4-BE49-F238E27FC236}">
                <a16:creationId xmlns:a16="http://schemas.microsoft.com/office/drawing/2014/main" id="{9A6B12D1-57DF-417A-987A-C3D21C44C0EB}"/>
              </a:ext>
            </a:extLst>
          </p:cNvPr>
          <p:cNvSpPr txBox="1"/>
          <p:nvPr/>
        </p:nvSpPr>
        <p:spPr>
          <a:xfrm>
            <a:off x="540699" y="1575929"/>
            <a:ext cx="10836067" cy="307777"/>
          </a:xfrm>
          <a:prstGeom prst="rect">
            <a:avLst/>
          </a:prstGeom>
          <a:noFill/>
        </p:spPr>
        <p:txBody>
          <a:bodyPr wrap="square">
            <a:spAutoFit/>
          </a:bodyPr>
          <a:lstStyle/>
          <a:p>
            <a:pPr algn="ctr"/>
            <a:r>
              <a:rPr lang="en-US" altLang="ja-JP" sz="1400" b="0" i="0" dirty="0">
                <a:solidFill>
                  <a:srgbClr val="313B3F"/>
                </a:solidFill>
                <a:effectLst/>
                <a:latin typeface="Amasis MT Pro Medium" panose="02040604050005020304" pitchFamily="18" charset="0"/>
              </a:rPr>
              <a:t>※2021</a:t>
            </a:r>
            <a:r>
              <a:rPr lang="ja-JP" altLang="en-US" sz="1400" b="0" i="0" dirty="0">
                <a:solidFill>
                  <a:srgbClr val="313B3F"/>
                </a:solidFill>
                <a:effectLst/>
                <a:latin typeface="Amasis MT Pro Medium" panose="02040604050005020304" pitchFamily="18" charset="0"/>
              </a:rPr>
              <a:t>年、</a:t>
            </a:r>
            <a:r>
              <a:rPr lang="en-US" altLang="ja-JP" sz="1400" b="0" i="0" dirty="0">
                <a:solidFill>
                  <a:srgbClr val="313B3F"/>
                </a:solidFill>
                <a:effectLst/>
                <a:latin typeface="Amasis MT Pro Medium" panose="02040604050005020304" pitchFamily="18" charset="0"/>
              </a:rPr>
              <a:t>2</a:t>
            </a:r>
            <a:r>
              <a:rPr lang="ja-JP" altLang="en-US" sz="1400" b="0" i="0" dirty="0">
                <a:solidFill>
                  <a:srgbClr val="313B3F"/>
                </a:solidFill>
                <a:effectLst/>
                <a:latin typeface="Amasis MT Pro Medium" panose="02040604050005020304" pitchFamily="18" charset="0"/>
              </a:rPr>
              <a:t>兆トークンからなる </a:t>
            </a:r>
            <a:r>
              <a:rPr lang="en-US" altLang="ja-JP" sz="1400" b="0" i="0" dirty="0">
                <a:solidFill>
                  <a:srgbClr val="313B3F"/>
                </a:solidFill>
                <a:effectLst/>
                <a:latin typeface="Amasis MT Pro Medium" panose="02040604050005020304" pitchFamily="18" charset="0"/>
              </a:rPr>
              <a:t>DB </a:t>
            </a:r>
            <a:r>
              <a:rPr lang="ja-JP" altLang="en-US" sz="1400" b="0" i="0" dirty="0">
                <a:solidFill>
                  <a:srgbClr val="313B3F"/>
                </a:solidFill>
                <a:effectLst/>
                <a:latin typeface="Amasis MT Pro Medium" panose="02040604050005020304" pitchFamily="18" charset="0"/>
              </a:rPr>
              <a:t>を検索する大規模言語モデル </a:t>
            </a:r>
            <a:r>
              <a:rPr lang="en-US" altLang="ja-JP" sz="1400" b="0" i="0" dirty="0">
                <a:solidFill>
                  <a:srgbClr val="313B3F"/>
                </a:solidFill>
                <a:effectLst/>
                <a:latin typeface="Amasis MT Pro Medium" panose="02040604050005020304" pitchFamily="18" charset="0"/>
              </a:rPr>
              <a:t>RETRO (</a:t>
            </a:r>
            <a:r>
              <a:rPr lang="en-US" altLang="ja-JP" sz="1400" b="0" i="0" u="none" strike="noStrike" dirty="0">
                <a:solidFill>
                  <a:srgbClr val="15171A"/>
                </a:solidFill>
                <a:effectLst/>
                <a:latin typeface="Amasis MT Pro Medium" panose="02040604050005020304" pitchFamily="18" charset="0"/>
                <a:hlinkClick r:id="rId5"/>
              </a:rPr>
              <a:t>Borgeaud et al., 2021</a:t>
            </a:r>
            <a:r>
              <a:rPr lang="en-US" altLang="ja-JP" sz="1400" b="0" i="0" dirty="0">
                <a:solidFill>
                  <a:srgbClr val="313B3F"/>
                </a:solidFill>
                <a:effectLst/>
                <a:latin typeface="Amasis MT Pro Medium" panose="02040604050005020304" pitchFamily="18" charset="0"/>
              </a:rPr>
              <a:t>) </a:t>
            </a:r>
            <a:r>
              <a:rPr lang="ja-JP" altLang="en-US" sz="1400" dirty="0">
                <a:solidFill>
                  <a:srgbClr val="313B3F"/>
                </a:solidFill>
                <a:latin typeface="Amasis MT Pro Medium" panose="02040604050005020304" pitchFamily="18" charset="0"/>
              </a:rPr>
              <a:t>を</a:t>
            </a:r>
            <a:r>
              <a:rPr lang="ja-JP" altLang="en-US" sz="1400" b="0" i="0" dirty="0">
                <a:solidFill>
                  <a:srgbClr val="313B3F"/>
                </a:solidFill>
                <a:effectLst/>
                <a:latin typeface="Amasis MT Pro Medium" panose="02040604050005020304" pitchFamily="18" charset="0"/>
              </a:rPr>
              <a:t>発表。</a:t>
            </a:r>
            <a:endParaRPr lang="ja-JP" altLang="en-US" sz="1400" dirty="0">
              <a:latin typeface="Amasis MT Pro Medium" panose="02040604050005020304" pitchFamily="18" charset="0"/>
            </a:endParaRPr>
          </a:p>
        </p:txBody>
      </p:sp>
    </p:spTree>
    <p:extLst>
      <p:ext uri="{BB962C8B-B14F-4D97-AF65-F5344CB8AC3E}">
        <p14:creationId xmlns:p14="http://schemas.microsoft.com/office/powerpoint/2010/main" val="426809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3"/>
          <p:cNvSpPr/>
          <p:nvPr/>
        </p:nvSpPr>
        <p:spPr>
          <a:xfrm>
            <a:off x="3530524" y="2724041"/>
            <a:ext cx="4934997" cy="2424904"/>
          </a:xfrm>
          <a:prstGeom prst="rect">
            <a:avLst/>
          </a:prstGeom>
          <a:blipFill>
            <a:blip r:embed="rId2" cstate="print"/>
            <a:stretch>
              <a:fillRect/>
            </a:stretch>
          </a:blipFill>
        </p:spPr>
        <p:txBody>
          <a:bodyPr wrap="square" lIns="0" tIns="0" rIns="0" bIns="0" rtlCol="0"/>
          <a:lstStyle/>
          <a:p>
            <a:endParaRPr sz="4400">
              <a:latin typeface="Meiryo UI" panose="020B0604030504040204" pitchFamily="50" charset="-128"/>
              <a:ea typeface="Meiryo UI" panose="020B0604030504040204" pitchFamily="50" charset="-128"/>
            </a:endParaRPr>
          </a:p>
        </p:txBody>
      </p:sp>
      <p:sp>
        <p:nvSpPr>
          <p:cNvPr id="49" name="object 4"/>
          <p:cNvSpPr txBox="1"/>
          <p:nvPr/>
        </p:nvSpPr>
        <p:spPr>
          <a:xfrm>
            <a:off x="455993" y="992198"/>
            <a:ext cx="4727446" cy="593110"/>
          </a:xfrm>
          <a:prstGeom prst="rect">
            <a:avLst/>
          </a:prstGeom>
          <a:solidFill>
            <a:srgbClr val="009CDC"/>
          </a:solidFill>
        </p:spPr>
        <p:txBody>
          <a:bodyPr vert="horz" wrap="square" lIns="0" tIns="48894" rIns="0" bIns="0" rtlCol="0">
            <a:spAutoFit/>
          </a:bodyPr>
          <a:lstStyle/>
          <a:p>
            <a:pPr marL="71755" algn="ctr">
              <a:lnSpc>
                <a:spcPct val="100000"/>
              </a:lnSpc>
              <a:spcBef>
                <a:spcPts val="384"/>
              </a:spcBef>
            </a:pPr>
            <a:r>
              <a:rPr b="1" spc="-125" dirty="0" err="1">
                <a:solidFill>
                  <a:schemeClr val="bg1"/>
                </a:solidFill>
                <a:latin typeface="Meiryo UI" panose="020B0604030504040204" pitchFamily="50" charset="-128"/>
                <a:ea typeface="Meiryo UI" panose="020B0604030504040204" pitchFamily="50" charset="-128"/>
                <a:cs typeface="Microsoft YaHei"/>
              </a:rPr>
              <a:t>第三次産業革命：外圧としての破壊的テクノロジ</a:t>
            </a:r>
            <a:r>
              <a:rPr b="1" spc="-125" dirty="0">
                <a:solidFill>
                  <a:schemeClr val="bg1"/>
                </a:solidFill>
                <a:latin typeface="Meiryo UI" panose="020B0604030504040204" pitchFamily="50" charset="-128"/>
                <a:ea typeface="Meiryo UI" panose="020B0604030504040204" pitchFamily="50" charset="-128"/>
                <a:cs typeface="Microsoft YaHei"/>
              </a:rPr>
              <a:t>ー</a:t>
            </a:r>
            <a:endParaRPr lang="en-US" b="1" spc="-12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125" dirty="0">
                <a:solidFill>
                  <a:schemeClr val="bg1"/>
                </a:solidFill>
                <a:latin typeface="Meiryo UI" panose="020B0604030504040204" pitchFamily="50" charset="-128"/>
                <a:ea typeface="Meiryo UI" panose="020B0604030504040204" pitchFamily="50" charset="-128"/>
                <a:cs typeface="Microsoft YaHei"/>
              </a:rPr>
              <a:t>（</a:t>
            </a:r>
            <a:r>
              <a:rPr sz="1400" b="1" spc="-125" dirty="0">
                <a:solidFill>
                  <a:schemeClr val="bg1"/>
                </a:solidFill>
                <a:latin typeface="Meiryo UI" panose="020B0604030504040204" pitchFamily="50" charset="-128"/>
                <a:ea typeface="Meiryo UI" panose="020B0604030504040204" pitchFamily="50" charset="-128"/>
                <a:cs typeface="Lucida Sans"/>
              </a:rPr>
              <a:t>Digital</a:t>
            </a:r>
            <a:r>
              <a:rPr sz="1400" b="1" spc="-50" dirty="0">
                <a:solidFill>
                  <a:schemeClr val="bg1"/>
                </a:solidFill>
                <a:latin typeface="Meiryo UI" panose="020B0604030504040204" pitchFamily="50" charset="-128"/>
                <a:ea typeface="Meiryo UI" panose="020B0604030504040204" pitchFamily="50" charset="-128"/>
                <a:cs typeface="Lucida Sans"/>
              </a:rPr>
              <a:t> </a:t>
            </a:r>
            <a:r>
              <a:rPr sz="1400" b="1" spc="-85" dirty="0">
                <a:solidFill>
                  <a:schemeClr val="bg1"/>
                </a:solidFill>
                <a:latin typeface="Meiryo UI" panose="020B0604030504040204" pitchFamily="50" charset="-128"/>
                <a:ea typeface="Meiryo UI" panose="020B0604030504040204" pitchFamily="50" charset="-128"/>
                <a:cs typeface="Lucida Sans"/>
              </a:rPr>
              <a:t>Disruption</a:t>
            </a:r>
            <a:r>
              <a:rPr sz="1400" b="1" spc="-85" dirty="0">
                <a:solidFill>
                  <a:schemeClr val="bg1"/>
                </a:solidFill>
                <a:latin typeface="Meiryo UI" panose="020B0604030504040204" pitchFamily="50" charset="-128"/>
                <a:ea typeface="Meiryo UI" panose="020B0604030504040204" pitchFamily="50" charset="-128"/>
                <a:cs typeface="Microsoft YaHei"/>
              </a:rPr>
              <a:t>）</a:t>
            </a:r>
            <a:endParaRPr sz="1400" b="1" dirty="0">
              <a:solidFill>
                <a:schemeClr val="bg1"/>
              </a:solidFill>
              <a:latin typeface="Meiryo UI" panose="020B0604030504040204" pitchFamily="50" charset="-128"/>
              <a:ea typeface="Meiryo UI" panose="020B0604030504040204" pitchFamily="50" charset="-128"/>
              <a:cs typeface="Microsoft YaHei"/>
            </a:endParaRPr>
          </a:p>
        </p:txBody>
      </p:sp>
      <p:sp>
        <p:nvSpPr>
          <p:cNvPr id="50" name="object 5"/>
          <p:cNvSpPr txBox="1"/>
          <p:nvPr/>
        </p:nvSpPr>
        <p:spPr>
          <a:xfrm>
            <a:off x="5325713" y="981718"/>
            <a:ext cx="6565111" cy="623888"/>
          </a:xfrm>
          <a:prstGeom prst="rect">
            <a:avLst/>
          </a:prstGeom>
          <a:solidFill>
            <a:srgbClr val="004E98"/>
          </a:solidFill>
        </p:spPr>
        <p:txBody>
          <a:bodyPr vert="horz" wrap="square" lIns="0" tIns="48894" rIns="0" bIns="0" rtlCol="0">
            <a:spAutoFit/>
          </a:bodyPr>
          <a:lstStyle/>
          <a:p>
            <a:pPr marL="71755" algn="ctr">
              <a:lnSpc>
                <a:spcPct val="100000"/>
              </a:lnSpc>
              <a:spcBef>
                <a:spcPts val="384"/>
              </a:spcBef>
            </a:pPr>
            <a:r>
              <a:rPr sz="2000" b="1" spc="-45" dirty="0" err="1">
                <a:solidFill>
                  <a:schemeClr val="bg1"/>
                </a:solidFill>
                <a:latin typeface="Meiryo UI" panose="020B0604030504040204" pitchFamily="50" charset="-128"/>
                <a:ea typeface="Meiryo UI" panose="020B0604030504040204" pitchFamily="50" charset="-128"/>
                <a:cs typeface="Microsoft YaHei"/>
              </a:rPr>
              <a:t>第四次産業革命：組織能力としての破壊的テクノロジ</a:t>
            </a:r>
            <a:r>
              <a:rPr sz="2000" b="1" spc="-45" dirty="0">
                <a:solidFill>
                  <a:schemeClr val="bg1"/>
                </a:solidFill>
                <a:latin typeface="Meiryo UI" panose="020B0604030504040204" pitchFamily="50" charset="-128"/>
                <a:ea typeface="Meiryo UI" panose="020B0604030504040204" pitchFamily="50" charset="-128"/>
                <a:cs typeface="Microsoft YaHei"/>
              </a:rPr>
              <a:t>ー</a:t>
            </a:r>
            <a:endParaRPr lang="en-US" sz="2000" b="1" spc="-4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45" dirty="0">
                <a:solidFill>
                  <a:schemeClr val="bg1"/>
                </a:solidFill>
                <a:latin typeface="Meiryo UI" panose="020B0604030504040204" pitchFamily="50" charset="-128"/>
                <a:ea typeface="Meiryo UI" panose="020B0604030504040204" pitchFamily="50" charset="-128"/>
                <a:cs typeface="Microsoft YaHei"/>
              </a:rPr>
              <a:t>（</a:t>
            </a:r>
            <a:r>
              <a:rPr sz="1400" b="1" spc="-45" dirty="0">
                <a:solidFill>
                  <a:schemeClr val="bg1"/>
                </a:solidFill>
                <a:latin typeface="Meiryo UI" panose="020B0604030504040204" pitchFamily="50" charset="-128"/>
                <a:ea typeface="Meiryo UI" panose="020B0604030504040204" pitchFamily="50" charset="-128"/>
                <a:cs typeface="Lucida Sans"/>
              </a:rPr>
              <a:t>Disruptive </a:t>
            </a:r>
            <a:r>
              <a:rPr sz="1400" b="1" spc="-30" dirty="0">
                <a:solidFill>
                  <a:schemeClr val="bg1"/>
                </a:solidFill>
                <a:latin typeface="Meiryo UI" panose="020B0604030504040204" pitchFamily="50" charset="-128"/>
                <a:ea typeface="Meiryo UI" panose="020B0604030504040204" pitchFamily="50" charset="-128"/>
                <a:cs typeface="Lucida Sans"/>
              </a:rPr>
              <a:t>Capabilities</a:t>
            </a:r>
            <a:r>
              <a:rPr sz="1400" b="1" spc="-30" dirty="0">
                <a:solidFill>
                  <a:schemeClr val="bg1"/>
                </a:solidFill>
                <a:latin typeface="Meiryo UI" panose="020B0604030504040204" pitchFamily="50" charset="-128"/>
                <a:ea typeface="Meiryo UI" panose="020B0604030504040204" pitchFamily="50" charset="-128"/>
                <a:cs typeface="Microsoft YaHei"/>
              </a:rPr>
              <a:t>）</a:t>
            </a:r>
            <a:endParaRPr sz="1400" dirty="0">
              <a:solidFill>
                <a:schemeClr val="bg1"/>
              </a:solidFill>
              <a:latin typeface="Meiryo UI" panose="020B0604030504040204" pitchFamily="50" charset="-128"/>
              <a:ea typeface="Meiryo UI" panose="020B0604030504040204" pitchFamily="50" charset="-128"/>
              <a:cs typeface="Microsoft YaHei"/>
            </a:endParaRPr>
          </a:p>
        </p:txBody>
      </p:sp>
      <p:sp>
        <p:nvSpPr>
          <p:cNvPr id="51" name="object 6"/>
          <p:cNvSpPr/>
          <p:nvPr/>
        </p:nvSpPr>
        <p:spPr>
          <a:xfrm>
            <a:off x="8795112" y="284514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2" name="object 7"/>
          <p:cNvSpPr/>
          <p:nvPr/>
        </p:nvSpPr>
        <p:spPr>
          <a:xfrm>
            <a:off x="5513597" y="2181776"/>
            <a:ext cx="553085" cy="553085"/>
          </a:xfrm>
          <a:custGeom>
            <a:avLst/>
            <a:gdLst/>
            <a:ahLst/>
            <a:cxnLst/>
            <a:rect l="l" t="t" r="r" b="b"/>
            <a:pathLst>
              <a:path w="553085"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3" name="object 8"/>
          <p:cNvSpPr/>
          <p:nvPr/>
        </p:nvSpPr>
        <p:spPr>
          <a:xfrm>
            <a:off x="5615185" y="260310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4" name="object 9"/>
          <p:cNvSpPr/>
          <p:nvPr/>
        </p:nvSpPr>
        <p:spPr>
          <a:xfrm>
            <a:off x="5897010" y="260310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5" name="object 10"/>
          <p:cNvSpPr/>
          <p:nvPr/>
        </p:nvSpPr>
        <p:spPr>
          <a:xfrm>
            <a:off x="5609838" y="2462217"/>
            <a:ext cx="360680" cy="125730"/>
          </a:xfrm>
          <a:custGeom>
            <a:avLst/>
            <a:gdLst/>
            <a:ahLst/>
            <a:cxnLst/>
            <a:rect l="l" t="t" r="r" b="b"/>
            <a:pathLst>
              <a:path w="360679" h="125730">
                <a:moveTo>
                  <a:pt x="328802" y="125221"/>
                </a:moveTo>
                <a:lnTo>
                  <a:pt x="340993" y="122762"/>
                </a:lnTo>
                <a:lnTo>
                  <a:pt x="350948" y="116055"/>
                </a:lnTo>
                <a:lnTo>
                  <a:pt x="357660" y="106105"/>
                </a:lnTo>
                <a:lnTo>
                  <a:pt x="360121" y="93916"/>
                </a:lnTo>
                <a:lnTo>
                  <a:pt x="360121" y="59232"/>
                </a:lnTo>
                <a:lnTo>
                  <a:pt x="313156" y="0"/>
                </a:lnTo>
                <a:lnTo>
                  <a:pt x="46964" y="0"/>
                </a:lnTo>
                <a:lnTo>
                  <a:pt x="0" y="59232"/>
                </a:lnTo>
                <a:lnTo>
                  <a:pt x="0" y="93916"/>
                </a:lnTo>
                <a:lnTo>
                  <a:pt x="2460" y="106105"/>
                </a:lnTo>
                <a:lnTo>
                  <a:pt x="9170" y="116055"/>
                </a:lnTo>
                <a:lnTo>
                  <a:pt x="19122" y="122762"/>
                </a:lnTo>
                <a:lnTo>
                  <a:pt x="31305" y="125221"/>
                </a:lnTo>
                <a:lnTo>
                  <a:pt x="328802" y="12522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6" name="object 11"/>
          <p:cNvSpPr/>
          <p:nvPr/>
        </p:nvSpPr>
        <p:spPr>
          <a:xfrm>
            <a:off x="5656802" y="2368301"/>
            <a:ext cx="266700" cy="93980"/>
          </a:xfrm>
          <a:custGeom>
            <a:avLst/>
            <a:gdLst/>
            <a:ahLst/>
            <a:cxnLst/>
            <a:rect l="l" t="t" r="r" b="b"/>
            <a:pathLst>
              <a:path w="266700" h="93980">
                <a:moveTo>
                  <a:pt x="234873" y="0"/>
                </a:moveTo>
                <a:lnTo>
                  <a:pt x="31318" y="0"/>
                </a:lnTo>
                <a:lnTo>
                  <a:pt x="0" y="93916"/>
                </a:lnTo>
                <a:lnTo>
                  <a:pt x="266191" y="93916"/>
                </a:lnTo>
                <a:lnTo>
                  <a:pt x="23487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7" name="object 12"/>
          <p:cNvSpPr/>
          <p:nvPr/>
        </p:nvSpPr>
        <p:spPr>
          <a:xfrm>
            <a:off x="5599525" y="244656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8" name="object 13"/>
          <p:cNvSpPr/>
          <p:nvPr/>
        </p:nvSpPr>
        <p:spPr>
          <a:xfrm>
            <a:off x="5912669" y="244656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9" name="object 14"/>
          <p:cNvSpPr/>
          <p:nvPr/>
        </p:nvSpPr>
        <p:spPr>
          <a:xfrm>
            <a:off x="5609838" y="2524828"/>
            <a:ext cx="93980" cy="62865"/>
          </a:xfrm>
          <a:custGeom>
            <a:avLst/>
            <a:gdLst/>
            <a:ahLst/>
            <a:cxnLst/>
            <a:rect l="l" t="t" r="r" b="b"/>
            <a:pathLst>
              <a:path w="93979" h="62864">
                <a:moveTo>
                  <a:pt x="93941" y="62610"/>
                </a:moveTo>
                <a:lnTo>
                  <a:pt x="31305" y="62610"/>
                </a:lnTo>
                <a:lnTo>
                  <a:pt x="19122" y="60151"/>
                </a:lnTo>
                <a:lnTo>
                  <a:pt x="9170" y="53444"/>
                </a:lnTo>
                <a:lnTo>
                  <a:pt x="2460" y="43494"/>
                </a:lnTo>
                <a:lnTo>
                  <a:pt x="0" y="31305"/>
                </a:lnTo>
                <a:lnTo>
                  <a:pt x="0" y="0"/>
                </a:lnTo>
                <a:lnTo>
                  <a:pt x="31305" y="0"/>
                </a:lnTo>
                <a:lnTo>
                  <a:pt x="55687" y="4921"/>
                </a:lnTo>
                <a:lnTo>
                  <a:pt x="75596" y="18341"/>
                </a:lnTo>
                <a:lnTo>
                  <a:pt x="89019" y="38244"/>
                </a:lnTo>
                <a:lnTo>
                  <a:pt x="93941" y="6261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0" name="object 15"/>
          <p:cNvSpPr/>
          <p:nvPr/>
        </p:nvSpPr>
        <p:spPr>
          <a:xfrm>
            <a:off x="5876017" y="2524828"/>
            <a:ext cx="93980" cy="62865"/>
          </a:xfrm>
          <a:custGeom>
            <a:avLst/>
            <a:gdLst/>
            <a:ahLst/>
            <a:cxnLst/>
            <a:rect l="l" t="t" r="r" b="b"/>
            <a:pathLst>
              <a:path w="93979" h="62864">
                <a:moveTo>
                  <a:pt x="93941" y="31305"/>
                </a:moveTo>
                <a:lnTo>
                  <a:pt x="91480" y="43494"/>
                </a:lnTo>
                <a:lnTo>
                  <a:pt x="84769" y="53444"/>
                </a:lnTo>
                <a:lnTo>
                  <a:pt x="74814" y="60151"/>
                </a:lnTo>
                <a:lnTo>
                  <a:pt x="62623" y="62610"/>
                </a:lnTo>
                <a:lnTo>
                  <a:pt x="0" y="62610"/>
                </a:lnTo>
                <a:lnTo>
                  <a:pt x="4921" y="38244"/>
                </a:lnTo>
                <a:lnTo>
                  <a:pt x="18343" y="18341"/>
                </a:lnTo>
                <a:lnTo>
                  <a:pt x="38249" y="4921"/>
                </a:lnTo>
                <a:lnTo>
                  <a:pt x="62623" y="0"/>
                </a:lnTo>
                <a:lnTo>
                  <a:pt x="93941" y="0"/>
                </a:lnTo>
                <a:lnTo>
                  <a:pt x="93941" y="31305"/>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1" name="object 16"/>
          <p:cNvSpPr/>
          <p:nvPr/>
        </p:nvSpPr>
        <p:spPr>
          <a:xfrm>
            <a:off x="5727262" y="2556134"/>
            <a:ext cx="125730" cy="0"/>
          </a:xfrm>
          <a:custGeom>
            <a:avLst/>
            <a:gdLst/>
            <a:ahLst/>
            <a:cxnLst/>
            <a:rect l="l" t="t" r="r" b="b"/>
            <a:pathLst>
              <a:path w="125729">
                <a:moveTo>
                  <a:pt x="0" y="0"/>
                </a:moveTo>
                <a:lnTo>
                  <a:pt x="12526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2" name="object 17"/>
          <p:cNvSpPr/>
          <p:nvPr/>
        </p:nvSpPr>
        <p:spPr>
          <a:xfrm>
            <a:off x="5719439" y="2321336"/>
            <a:ext cx="140970" cy="46990"/>
          </a:xfrm>
          <a:custGeom>
            <a:avLst/>
            <a:gdLst/>
            <a:ahLst/>
            <a:cxnLst/>
            <a:rect l="l" t="t" r="r" b="b"/>
            <a:pathLst>
              <a:path w="140970" h="46989">
                <a:moveTo>
                  <a:pt x="140919" y="46964"/>
                </a:moveTo>
                <a:lnTo>
                  <a:pt x="137227" y="28685"/>
                </a:lnTo>
                <a:lnTo>
                  <a:pt x="127160" y="13757"/>
                </a:lnTo>
                <a:lnTo>
                  <a:pt x="112228" y="3691"/>
                </a:lnTo>
                <a:lnTo>
                  <a:pt x="93941" y="0"/>
                </a:lnTo>
                <a:lnTo>
                  <a:pt x="46964" y="0"/>
                </a:lnTo>
                <a:lnTo>
                  <a:pt x="28680" y="3691"/>
                </a:lnTo>
                <a:lnTo>
                  <a:pt x="13752" y="13757"/>
                </a:lnTo>
                <a:lnTo>
                  <a:pt x="3689" y="28685"/>
                </a:lnTo>
                <a:lnTo>
                  <a:pt x="0" y="46964"/>
                </a:lnTo>
                <a:lnTo>
                  <a:pt x="140919" y="46964"/>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3" name="object 18"/>
          <p:cNvSpPr/>
          <p:nvPr/>
        </p:nvSpPr>
        <p:spPr>
          <a:xfrm>
            <a:off x="5766403"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4" name="object 19"/>
          <p:cNvSpPr/>
          <p:nvPr/>
        </p:nvSpPr>
        <p:spPr>
          <a:xfrm>
            <a:off x="5813381"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5" name="object 20"/>
          <p:cNvSpPr/>
          <p:nvPr/>
        </p:nvSpPr>
        <p:spPr>
          <a:xfrm>
            <a:off x="5782062" y="2266561"/>
            <a:ext cx="0" cy="23495"/>
          </a:xfrm>
          <a:custGeom>
            <a:avLst/>
            <a:gdLst/>
            <a:ahLst/>
            <a:cxnLst/>
            <a:rect l="l" t="t" r="r" b="b"/>
            <a:pathLst>
              <a:path h="23494">
                <a:moveTo>
                  <a:pt x="-10312" y="11734"/>
                </a:moveTo>
                <a:lnTo>
                  <a:pt x="10312" y="11734"/>
                </a:lnTo>
              </a:path>
            </a:pathLst>
          </a:custGeom>
          <a:ln w="23469">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6" name="object 21"/>
          <p:cNvSpPr/>
          <p:nvPr/>
        </p:nvSpPr>
        <p:spPr>
          <a:xfrm>
            <a:off x="5829040" y="2274384"/>
            <a:ext cx="15875" cy="15875"/>
          </a:xfrm>
          <a:custGeom>
            <a:avLst/>
            <a:gdLst/>
            <a:ahLst/>
            <a:cxnLst/>
            <a:rect l="l" t="t" r="r" b="b"/>
            <a:pathLst>
              <a:path w="15875" h="15875">
                <a:moveTo>
                  <a:pt x="0" y="15646"/>
                </a:moveTo>
                <a:lnTo>
                  <a:pt x="15659"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7" name="object 22"/>
          <p:cNvSpPr/>
          <p:nvPr/>
        </p:nvSpPr>
        <p:spPr>
          <a:xfrm>
            <a:off x="5727262" y="2274384"/>
            <a:ext cx="15875" cy="15875"/>
          </a:xfrm>
          <a:custGeom>
            <a:avLst/>
            <a:gdLst/>
            <a:ahLst/>
            <a:cxnLst/>
            <a:rect l="l" t="t" r="r" b="b"/>
            <a:pathLst>
              <a:path w="15875" h="15875">
                <a:moveTo>
                  <a:pt x="15659" y="1564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8" name="object 23"/>
          <p:cNvSpPr/>
          <p:nvPr/>
        </p:nvSpPr>
        <p:spPr>
          <a:xfrm flipH="1">
            <a:off x="5213131" y="1417465"/>
            <a:ext cx="45719" cy="4928007"/>
          </a:xfrm>
          <a:custGeom>
            <a:avLst/>
            <a:gdLst/>
            <a:ahLst/>
            <a:cxnLst/>
            <a:rect l="l" t="t" r="r" b="b"/>
            <a:pathLst>
              <a:path h="4086225">
                <a:moveTo>
                  <a:pt x="0" y="0"/>
                </a:moveTo>
                <a:lnTo>
                  <a:pt x="0" y="4085996"/>
                </a:lnTo>
              </a:path>
            </a:pathLst>
          </a:custGeom>
          <a:ln w="3810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9" name="object 24"/>
          <p:cNvSpPr/>
          <p:nvPr/>
        </p:nvSpPr>
        <p:spPr>
          <a:xfrm>
            <a:off x="8795112" y="3868856"/>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0" name="object 25"/>
          <p:cNvSpPr/>
          <p:nvPr/>
        </p:nvSpPr>
        <p:spPr>
          <a:xfrm>
            <a:off x="8870486" y="3936293"/>
            <a:ext cx="276860" cy="276225"/>
          </a:xfrm>
          <a:custGeom>
            <a:avLst/>
            <a:gdLst/>
            <a:ahLst/>
            <a:cxnLst/>
            <a:rect l="l" t="t" r="r" b="b"/>
            <a:pathLst>
              <a:path w="276859" h="276225">
                <a:moveTo>
                  <a:pt x="138176" y="0"/>
                </a:moveTo>
                <a:lnTo>
                  <a:pt x="94574" y="7028"/>
                </a:lnTo>
                <a:lnTo>
                  <a:pt x="56652" y="26598"/>
                </a:lnTo>
                <a:lnTo>
                  <a:pt x="26714" y="56438"/>
                </a:lnTo>
                <a:lnTo>
                  <a:pt x="7062" y="94278"/>
                </a:lnTo>
                <a:lnTo>
                  <a:pt x="0" y="137845"/>
                </a:lnTo>
                <a:lnTo>
                  <a:pt x="7103" y="181434"/>
                </a:lnTo>
                <a:lnTo>
                  <a:pt x="26822" y="219324"/>
                </a:lnTo>
                <a:lnTo>
                  <a:pt x="56770" y="249225"/>
                </a:lnTo>
                <a:lnTo>
                  <a:pt x="94561" y="268845"/>
                </a:lnTo>
                <a:lnTo>
                  <a:pt x="137807" y="275894"/>
                </a:lnTo>
                <a:lnTo>
                  <a:pt x="137807" y="263347"/>
                </a:lnTo>
                <a:lnTo>
                  <a:pt x="89116" y="253485"/>
                </a:lnTo>
                <a:lnTo>
                  <a:pt x="49293" y="226598"/>
                </a:lnTo>
                <a:lnTo>
                  <a:pt x="22412" y="186735"/>
                </a:lnTo>
                <a:lnTo>
                  <a:pt x="12606" y="138239"/>
                </a:lnTo>
                <a:lnTo>
                  <a:pt x="12568" y="137845"/>
                </a:lnTo>
                <a:lnTo>
                  <a:pt x="22465" y="89158"/>
                </a:lnTo>
                <a:lnTo>
                  <a:pt x="49474" y="49296"/>
                </a:lnTo>
                <a:lnTo>
                  <a:pt x="89458" y="22409"/>
                </a:lnTo>
                <a:lnTo>
                  <a:pt x="138302" y="12547"/>
                </a:lnTo>
                <a:lnTo>
                  <a:pt x="192105" y="12547"/>
                </a:lnTo>
                <a:lnTo>
                  <a:pt x="181777" y="7148"/>
                </a:lnTo>
                <a:lnTo>
                  <a:pt x="138176" y="0"/>
                </a:lnTo>
                <a:close/>
              </a:path>
              <a:path w="276859" h="276225">
                <a:moveTo>
                  <a:pt x="192105" y="12547"/>
                </a:moveTo>
                <a:lnTo>
                  <a:pt x="138302" y="12547"/>
                </a:lnTo>
                <a:lnTo>
                  <a:pt x="187105" y="22480"/>
                </a:lnTo>
                <a:lnTo>
                  <a:pt x="226998" y="49509"/>
                </a:lnTo>
                <a:lnTo>
                  <a:pt x="253915" y="89480"/>
                </a:lnTo>
                <a:lnTo>
                  <a:pt x="263791" y="138239"/>
                </a:lnTo>
                <a:lnTo>
                  <a:pt x="276352" y="138239"/>
                </a:lnTo>
                <a:lnTo>
                  <a:pt x="269289" y="94948"/>
                </a:lnTo>
                <a:lnTo>
                  <a:pt x="249637" y="57050"/>
                </a:lnTo>
                <a:lnTo>
                  <a:pt x="219699" y="26974"/>
                </a:lnTo>
                <a:lnTo>
                  <a:pt x="19210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1" name="object 26"/>
          <p:cNvSpPr/>
          <p:nvPr/>
        </p:nvSpPr>
        <p:spPr>
          <a:xfrm>
            <a:off x="8996229" y="4061579"/>
            <a:ext cx="276225" cy="276225"/>
          </a:xfrm>
          <a:custGeom>
            <a:avLst/>
            <a:gdLst/>
            <a:ahLst/>
            <a:cxnLst/>
            <a:rect l="l" t="t" r="r" b="b"/>
            <a:pathLst>
              <a:path w="276225" h="276225">
                <a:moveTo>
                  <a:pt x="138049" y="0"/>
                </a:moveTo>
                <a:lnTo>
                  <a:pt x="94460" y="7049"/>
                </a:lnTo>
                <a:lnTo>
                  <a:pt x="56570" y="26669"/>
                </a:lnTo>
                <a:lnTo>
                  <a:pt x="26669" y="56570"/>
                </a:lnTo>
                <a:lnTo>
                  <a:pt x="7049" y="94460"/>
                </a:lnTo>
                <a:lnTo>
                  <a:pt x="0" y="138049"/>
                </a:lnTo>
                <a:lnTo>
                  <a:pt x="7049" y="181637"/>
                </a:lnTo>
                <a:lnTo>
                  <a:pt x="26669" y="219527"/>
                </a:lnTo>
                <a:lnTo>
                  <a:pt x="56570" y="249428"/>
                </a:lnTo>
                <a:lnTo>
                  <a:pt x="94460" y="269048"/>
                </a:lnTo>
                <a:lnTo>
                  <a:pt x="138049" y="276098"/>
                </a:lnTo>
                <a:lnTo>
                  <a:pt x="181637" y="269048"/>
                </a:lnTo>
                <a:lnTo>
                  <a:pt x="192255" y="263550"/>
                </a:lnTo>
                <a:lnTo>
                  <a:pt x="138049" y="263550"/>
                </a:lnTo>
                <a:lnTo>
                  <a:pt x="89244" y="253672"/>
                </a:lnTo>
                <a:lnTo>
                  <a:pt x="49347" y="226750"/>
                </a:lnTo>
                <a:lnTo>
                  <a:pt x="22425" y="186853"/>
                </a:lnTo>
                <a:lnTo>
                  <a:pt x="12547" y="138049"/>
                </a:lnTo>
                <a:lnTo>
                  <a:pt x="22425" y="89244"/>
                </a:lnTo>
                <a:lnTo>
                  <a:pt x="49347" y="49347"/>
                </a:lnTo>
                <a:lnTo>
                  <a:pt x="89244" y="22425"/>
                </a:lnTo>
                <a:lnTo>
                  <a:pt x="138049" y="12547"/>
                </a:lnTo>
                <a:lnTo>
                  <a:pt x="192255" y="12547"/>
                </a:lnTo>
                <a:lnTo>
                  <a:pt x="181637" y="7049"/>
                </a:lnTo>
                <a:lnTo>
                  <a:pt x="138049" y="0"/>
                </a:lnTo>
                <a:close/>
              </a:path>
              <a:path w="276225" h="276225">
                <a:moveTo>
                  <a:pt x="192255" y="12547"/>
                </a:moveTo>
                <a:lnTo>
                  <a:pt x="138049" y="12547"/>
                </a:lnTo>
                <a:lnTo>
                  <a:pt x="186853" y="22425"/>
                </a:lnTo>
                <a:lnTo>
                  <a:pt x="226750" y="49347"/>
                </a:lnTo>
                <a:lnTo>
                  <a:pt x="253672" y="89244"/>
                </a:lnTo>
                <a:lnTo>
                  <a:pt x="263550" y="138049"/>
                </a:lnTo>
                <a:lnTo>
                  <a:pt x="253672" y="186853"/>
                </a:lnTo>
                <a:lnTo>
                  <a:pt x="226750" y="226750"/>
                </a:lnTo>
                <a:lnTo>
                  <a:pt x="186853" y="253672"/>
                </a:lnTo>
                <a:lnTo>
                  <a:pt x="138049" y="263550"/>
                </a:lnTo>
                <a:lnTo>
                  <a:pt x="192255" y="263550"/>
                </a:lnTo>
                <a:lnTo>
                  <a:pt x="219527" y="249428"/>
                </a:lnTo>
                <a:lnTo>
                  <a:pt x="249428" y="219527"/>
                </a:lnTo>
                <a:lnTo>
                  <a:pt x="269048" y="181637"/>
                </a:lnTo>
                <a:lnTo>
                  <a:pt x="276098" y="138049"/>
                </a:lnTo>
                <a:lnTo>
                  <a:pt x="269048" y="94460"/>
                </a:lnTo>
                <a:lnTo>
                  <a:pt x="249428" y="56570"/>
                </a:lnTo>
                <a:lnTo>
                  <a:pt x="219527" y="26669"/>
                </a:lnTo>
                <a:lnTo>
                  <a:pt x="19225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2" name="object 27"/>
          <p:cNvSpPr/>
          <p:nvPr/>
        </p:nvSpPr>
        <p:spPr>
          <a:xfrm>
            <a:off x="9058497"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3" name="object 28"/>
          <p:cNvSpPr/>
          <p:nvPr/>
        </p:nvSpPr>
        <p:spPr>
          <a:xfrm>
            <a:off x="9196546"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4" name="object 29"/>
          <p:cNvSpPr/>
          <p:nvPr/>
        </p:nvSpPr>
        <p:spPr>
          <a:xfrm>
            <a:off x="9021324" y="4086687"/>
            <a:ext cx="226060" cy="226060"/>
          </a:xfrm>
          <a:custGeom>
            <a:avLst/>
            <a:gdLst/>
            <a:ahLst/>
            <a:cxnLst/>
            <a:rect l="l" t="t" r="r" b="b"/>
            <a:pathLst>
              <a:path w="226059" h="226060">
                <a:moveTo>
                  <a:pt x="112953" y="0"/>
                </a:moveTo>
                <a:lnTo>
                  <a:pt x="69030" y="8890"/>
                </a:lnTo>
                <a:lnTo>
                  <a:pt x="33121" y="33120"/>
                </a:lnTo>
                <a:lnTo>
                  <a:pt x="8890" y="69024"/>
                </a:lnTo>
                <a:lnTo>
                  <a:pt x="0" y="112941"/>
                </a:lnTo>
                <a:lnTo>
                  <a:pt x="8890" y="156864"/>
                </a:lnTo>
                <a:lnTo>
                  <a:pt x="33121" y="192773"/>
                </a:lnTo>
                <a:lnTo>
                  <a:pt x="69030" y="217004"/>
                </a:lnTo>
                <a:lnTo>
                  <a:pt x="112953" y="225894"/>
                </a:lnTo>
                <a:lnTo>
                  <a:pt x="156877" y="217004"/>
                </a:lnTo>
                <a:lnTo>
                  <a:pt x="162296" y="213347"/>
                </a:lnTo>
                <a:lnTo>
                  <a:pt x="112953" y="213347"/>
                </a:lnTo>
                <a:lnTo>
                  <a:pt x="73910" y="205443"/>
                </a:lnTo>
                <a:lnTo>
                  <a:pt x="41990" y="183903"/>
                </a:lnTo>
                <a:lnTo>
                  <a:pt x="20451" y="151984"/>
                </a:lnTo>
                <a:lnTo>
                  <a:pt x="12547" y="112941"/>
                </a:lnTo>
                <a:lnTo>
                  <a:pt x="20451" y="73899"/>
                </a:lnTo>
                <a:lnTo>
                  <a:pt x="41990" y="41984"/>
                </a:lnTo>
                <a:lnTo>
                  <a:pt x="73910" y="20449"/>
                </a:lnTo>
                <a:lnTo>
                  <a:pt x="112953" y="12547"/>
                </a:lnTo>
                <a:lnTo>
                  <a:pt x="162297" y="12547"/>
                </a:lnTo>
                <a:lnTo>
                  <a:pt x="156877" y="8890"/>
                </a:lnTo>
                <a:lnTo>
                  <a:pt x="112953" y="0"/>
                </a:lnTo>
                <a:close/>
              </a:path>
              <a:path w="226059" h="226060">
                <a:moveTo>
                  <a:pt x="162297" y="12547"/>
                </a:moveTo>
                <a:lnTo>
                  <a:pt x="112953" y="12547"/>
                </a:lnTo>
                <a:lnTo>
                  <a:pt x="151996" y="20449"/>
                </a:lnTo>
                <a:lnTo>
                  <a:pt x="183916" y="41984"/>
                </a:lnTo>
                <a:lnTo>
                  <a:pt x="205456" y="73899"/>
                </a:lnTo>
                <a:lnTo>
                  <a:pt x="213360" y="112941"/>
                </a:lnTo>
                <a:lnTo>
                  <a:pt x="205456" y="151984"/>
                </a:lnTo>
                <a:lnTo>
                  <a:pt x="183916" y="183903"/>
                </a:lnTo>
                <a:lnTo>
                  <a:pt x="151996" y="205443"/>
                </a:lnTo>
                <a:lnTo>
                  <a:pt x="112953" y="213347"/>
                </a:lnTo>
                <a:lnTo>
                  <a:pt x="162296" y="213347"/>
                </a:lnTo>
                <a:lnTo>
                  <a:pt x="192786" y="192773"/>
                </a:lnTo>
                <a:lnTo>
                  <a:pt x="217016" y="156864"/>
                </a:lnTo>
                <a:lnTo>
                  <a:pt x="225907" y="112941"/>
                </a:lnTo>
                <a:lnTo>
                  <a:pt x="217016" y="69024"/>
                </a:lnTo>
                <a:lnTo>
                  <a:pt x="192786" y="33120"/>
                </a:lnTo>
                <a:lnTo>
                  <a:pt x="162297"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5" name="object 30"/>
          <p:cNvSpPr/>
          <p:nvPr/>
        </p:nvSpPr>
        <p:spPr>
          <a:xfrm>
            <a:off x="9146343" y="3974140"/>
            <a:ext cx="88265" cy="88265"/>
          </a:xfrm>
          <a:custGeom>
            <a:avLst/>
            <a:gdLst/>
            <a:ahLst/>
            <a:cxnLst/>
            <a:rect l="l" t="t" r="r" b="b"/>
            <a:pathLst>
              <a:path w="88265" h="88264">
                <a:moveTo>
                  <a:pt x="56959" y="0"/>
                </a:moveTo>
                <a:lnTo>
                  <a:pt x="0" y="0"/>
                </a:lnTo>
                <a:lnTo>
                  <a:pt x="0" y="12547"/>
                </a:lnTo>
                <a:lnTo>
                  <a:pt x="56959" y="12547"/>
                </a:lnTo>
                <a:lnTo>
                  <a:pt x="64234" y="13949"/>
                </a:lnTo>
                <a:lnTo>
                  <a:pt x="70048" y="17822"/>
                </a:lnTo>
                <a:lnTo>
                  <a:pt x="73902" y="23665"/>
                </a:lnTo>
                <a:lnTo>
                  <a:pt x="75298" y="30975"/>
                </a:lnTo>
                <a:lnTo>
                  <a:pt x="75298" y="87845"/>
                </a:lnTo>
                <a:lnTo>
                  <a:pt x="87845" y="87845"/>
                </a:lnTo>
                <a:lnTo>
                  <a:pt x="87845" y="30975"/>
                </a:lnTo>
                <a:lnTo>
                  <a:pt x="85455" y="18805"/>
                </a:lnTo>
                <a:lnTo>
                  <a:pt x="78898" y="8972"/>
                </a:lnTo>
                <a:lnTo>
                  <a:pt x="69093" y="2396"/>
                </a:lnTo>
                <a:lnTo>
                  <a:pt x="56959"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6" name="object 31"/>
          <p:cNvSpPr/>
          <p:nvPr/>
        </p:nvSpPr>
        <p:spPr>
          <a:xfrm>
            <a:off x="8907888" y="4212582"/>
            <a:ext cx="88265" cy="88265"/>
          </a:xfrm>
          <a:custGeom>
            <a:avLst/>
            <a:gdLst/>
            <a:ahLst/>
            <a:cxnLst/>
            <a:rect l="l" t="t" r="r" b="b"/>
            <a:pathLst>
              <a:path w="88265" h="88264">
                <a:moveTo>
                  <a:pt x="12547" y="0"/>
                </a:moveTo>
                <a:lnTo>
                  <a:pt x="0" y="0"/>
                </a:lnTo>
                <a:lnTo>
                  <a:pt x="0" y="56070"/>
                </a:lnTo>
                <a:lnTo>
                  <a:pt x="2549" y="68300"/>
                </a:lnTo>
                <a:lnTo>
                  <a:pt x="9455" y="78416"/>
                </a:lnTo>
                <a:lnTo>
                  <a:pt x="19598" y="85302"/>
                </a:lnTo>
                <a:lnTo>
                  <a:pt x="31864" y="87845"/>
                </a:lnTo>
                <a:lnTo>
                  <a:pt x="87845" y="87845"/>
                </a:lnTo>
                <a:lnTo>
                  <a:pt x="87845" y="75298"/>
                </a:lnTo>
                <a:lnTo>
                  <a:pt x="31864" y="75298"/>
                </a:lnTo>
                <a:lnTo>
                  <a:pt x="24425" y="73758"/>
                </a:lnTo>
                <a:lnTo>
                  <a:pt x="18276" y="69589"/>
                </a:lnTo>
                <a:lnTo>
                  <a:pt x="14092" y="63468"/>
                </a:lnTo>
                <a:lnTo>
                  <a:pt x="12547" y="56070"/>
                </a:lnTo>
                <a:lnTo>
                  <a:pt x="12547"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7" name="object 32"/>
          <p:cNvSpPr/>
          <p:nvPr/>
        </p:nvSpPr>
        <p:spPr>
          <a:xfrm>
            <a:off x="8895582" y="3961376"/>
            <a:ext cx="226695" cy="226060"/>
          </a:xfrm>
          <a:custGeom>
            <a:avLst/>
            <a:gdLst/>
            <a:ahLst/>
            <a:cxnLst/>
            <a:rect l="l" t="t" r="r" b="b"/>
            <a:pathLst>
              <a:path w="226695" h="226060">
                <a:moveTo>
                  <a:pt x="113080" y="0"/>
                </a:moveTo>
                <a:lnTo>
                  <a:pt x="69137" y="8860"/>
                </a:lnTo>
                <a:lnTo>
                  <a:pt x="33170" y="33046"/>
                </a:lnTo>
                <a:lnTo>
                  <a:pt x="8910" y="68863"/>
                </a:lnTo>
                <a:lnTo>
                  <a:pt x="0" y="112750"/>
                </a:lnTo>
                <a:lnTo>
                  <a:pt x="8787" y="156674"/>
                </a:lnTo>
                <a:lnTo>
                  <a:pt x="32824" y="192582"/>
                </a:lnTo>
                <a:lnTo>
                  <a:pt x="68628" y="216813"/>
                </a:lnTo>
                <a:lnTo>
                  <a:pt x="112712" y="225704"/>
                </a:lnTo>
                <a:lnTo>
                  <a:pt x="112712" y="213156"/>
                </a:lnTo>
                <a:lnTo>
                  <a:pt x="73237" y="205269"/>
                </a:lnTo>
                <a:lnTo>
                  <a:pt x="41457" y="183764"/>
                </a:lnTo>
                <a:lnTo>
                  <a:pt x="20267" y="151879"/>
                </a:lnTo>
                <a:lnTo>
                  <a:pt x="12620" y="113156"/>
                </a:lnTo>
                <a:lnTo>
                  <a:pt x="12580" y="112750"/>
                </a:lnTo>
                <a:lnTo>
                  <a:pt x="20499" y="73826"/>
                </a:lnTo>
                <a:lnTo>
                  <a:pt x="42119" y="41946"/>
                </a:lnTo>
                <a:lnTo>
                  <a:pt x="74121" y="20446"/>
                </a:lnTo>
                <a:lnTo>
                  <a:pt x="113207" y="12560"/>
                </a:lnTo>
                <a:lnTo>
                  <a:pt x="162526" y="12560"/>
                </a:lnTo>
                <a:lnTo>
                  <a:pt x="157022" y="8856"/>
                </a:lnTo>
                <a:lnTo>
                  <a:pt x="113080" y="0"/>
                </a:lnTo>
                <a:close/>
              </a:path>
              <a:path w="226695" h="226060">
                <a:moveTo>
                  <a:pt x="162526" y="12560"/>
                </a:moveTo>
                <a:lnTo>
                  <a:pt x="113207" y="12560"/>
                </a:lnTo>
                <a:lnTo>
                  <a:pt x="152243" y="20336"/>
                </a:lnTo>
                <a:lnTo>
                  <a:pt x="184159" y="41679"/>
                </a:lnTo>
                <a:lnTo>
                  <a:pt x="205697" y="73612"/>
                </a:lnTo>
                <a:lnTo>
                  <a:pt x="213601" y="113156"/>
                </a:lnTo>
                <a:lnTo>
                  <a:pt x="226148" y="113156"/>
                </a:lnTo>
                <a:lnTo>
                  <a:pt x="217240" y="69003"/>
                </a:lnTo>
                <a:lnTo>
                  <a:pt x="192970" y="33046"/>
                </a:lnTo>
                <a:lnTo>
                  <a:pt x="162526"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8" name="object 33"/>
          <p:cNvSpPr/>
          <p:nvPr/>
        </p:nvSpPr>
        <p:spPr>
          <a:xfrm>
            <a:off x="8946039" y="4011478"/>
            <a:ext cx="118745" cy="126364"/>
          </a:xfrm>
          <a:custGeom>
            <a:avLst/>
            <a:gdLst/>
            <a:ahLst/>
            <a:cxnLst/>
            <a:rect l="l" t="t" r="r" b="b"/>
            <a:pathLst>
              <a:path w="118745" h="126364">
                <a:moveTo>
                  <a:pt x="62750" y="0"/>
                </a:moveTo>
                <a:lnTo>
                  <a:pt x="38345" y="4946"/>
                </a:lnTo>
                <a:lnTo>
                  <a:pt x="18397" y="18429"/>
                </a:lnTo>
                <a:lnTo>
                  <a:pt x="4938" y="38410"/>
                </a:lnTo>
                <a:lnTo>
                  <a:pt x="0" y="62852"/>
                </a:lnTo>
                <a:lnTo>
                  <a:pt x="4938" y="87337"/>
                </a:lnTo>
                <a:lnTo>
                  <a:pt x="18397" y="107349"/>
                </a:lnTo>
                <a:lnTo>
                  <a:pt x="38345" y="120852"/>
                </a:lnTo>
                <a:lnTo>
                  <a:pt x="62750" y="125806"/>
                </a:lnTo>
                <a:lnTo>
                  <a:pt x="74802" y="125806"/>
                </a:lnTo>
                <a:lnTo>
                  <a:pt x="74802" y="113258"/>
                </a:lnTo>
                <a:lnTo>
                  <a:pt x="62750" y="113258"/>
                </a:lnTo>
                <a:lnTo>
                  <a:pt x="43226" y="109290"/>
                </a:lnTo>
                <a:lnTo>
                  <a:pt x="27266" y="98475"/>
                </a:lnTo>
                <a:lnTo>
                  <a:pt x="16498" y="82451"/>
                </a:lnTo>
                <a:lnTo>
                  <a:pt x="12547" y="62852"/>
                </a:lnTo>
                <a:lnTo>
                  <a:pt x="16498" y="43292"/>
                </a:lnTo>
                <a:lnTo>
                  <a:pt x="27266" y="27305"/>
                </a:lnTo>
                <a:lnTo>
                  <a:pt x="43226" y="16517"/>
                </a:lnTo>
                <a:lnTo>
                  <a:pt x="62750" y="12560"/>
                </a:lnTo>
                <a:lnTo>
                  <a:pt x="99391" y="12560"/>
                </a:lnTo>
                <a:lnTo>
                  <a:pt x="95630" y="9410"/>
                </a:lnTo>
                <a:lnTo>
                  <a:pt x="80021" y="2434"/>
                </a:lnTo>
                <a:lnTo>
                  <a:pt x="62750" y="0"/>
                </a:lnTo>
                <a:close/>
              </a:path>
              <a:path w="118745" h="126364">
                <a:moveTo>
                  <a:pt x="99391" y="12560"/>
                </a:moveTo>
                <a:lnTo>
                  <a:pt x="62750" y="12560"/>
                </a:lnTo>
                <a:lnTo>
                  <a:pt x="76545" y="14507"/>
                </a:lnTo>
                <a:lnTo>
                  <a:pt x="89015" y="20089"/>
                </a:lnTo>
                <a:lnTo>
                  <a:pt x="99535" y="28917"/>
                </a:lnTo>
                <a:lnTo>
                  <a:pt x="107480" y="40601"/>
                </a:lnTo>
                <a:lnTo>
                  <a:pt x="118719" y="35013"/>
                </a:lnTo>
                <a:lnTo>
                  <a:pt x="108792" y="20434"/>
                </a:lnTo>
                <a:lnTo>
                  <a:pt x="99391"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9" name="object 34"/>
          <p:cNvSpPr/>
          <p:nvPr/>
        </p:nvSpPr>
        <p:spPr>
          <a:xfrm>
            <a:off x="8932983" y="4061979"/>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0" name="object 35"/>
          <p:cNvSpPr/>
          <p:nvPr/>
        </p:nvSpPr>
        <p:spPr>
          <a:xfrm>
            <a:off x="8932983" y="4087087"/>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1" name="object 36"/>
          <p:cNvSpPr/>
          <p:nvPr/>
        </p:nvSpPr>
        <p:spPr>
          <a:xfrm>
            <a:off x="9093003" y="4134147"/>
            <a:ext cx="78105" cy="124460"/>
          </a:xfrm>
          <a:custGeom>
            <a:avLst/>
            <a:gdLst/>
            <a:ahLst/>
            <a:cxnLst/>
            <a:rect l="l" t="t" r="r" b="b"/>
            <a:pathLst>
              <a:path w="78104" h="124460">
                <a:moveTo>
                  <a:pt x="35674" y="68732"/>
                </a:moveTo>
                <a:lnTo>
                  <a:pt x="20459" y="68732"/>
                </a:lnTo>
                <a:lnTo>
                  <a:pt x="21221" y="73609"/>
                </a:lnTo>
                <a:lnTo>
                  <a:pt x="21336" y="75882"/>
                </a:lnTo>
                <a:lnTo>
                  <a:pt x="0" y="114744"/>
                </a:lnTo>
                <a:lnTo>
                  <a:pt x="0" y="124142"/>
                </a:lnTo>
                <a:lnTo>
                  <a:pt x="77927" y="124142"/>
                </a:lnTo>
                <a:lnTo>
                  <a:pt x="77927" y="110426"/>
                </a:lnTo>
                <a:lnTo>
                  <a:pt x="21971" y="110426"/>
                </a:lnTo>
                <a:lnTo>
                  <a:pt x="21971" y="110058"/>
                </a:lnTo>
                <a:lnTo>
                  <a:pt x="28346" y="104609"/>
                </a:lnTo>
                <a:lnTo>
                  <a:pt x="32867" y="97853"/>
                </a:lnTo>
                <a:lnTo>
                  <a:pt x="36626" y="83007"/>
                </a:lnTo>
                <a:lnTo>
                  <a:pt x="36245" y="75882"/>
                </a:lnTo>
                <a:lnTo>
                  <a:pt x="35674" y="68732"/>
                </a:lnTo>
                <a:close/>
              </a:path>
              <a:path w="78104" h="124460">
                <a:moveTo>
                  <a:pt x="61214" y="56895"/>
                </a:moveTo>
                <a:lnTo>
                  <a:pt x="1117" y="56895"/>
                </a:lnTo>
                <a:lnTo>
                  <a:pt x="1117" y="68732"/>
                </a:lnTo>
                <a:lnTo>
                  <a:pt x="61214" y="68732"/>
                </a:lnTo>
                <a:lnTo>
                  <a:pt x="61214" y="56895"/>
                </a:lnTo>
                <a:close/>
              </a:path>
              <a:path w="78104" h="124460">
                <a:moveTo>
                  <a:pt x="62344" y="0"/>
                </a:moveTo>
                <a:lnTo>
                  <a:pt x="52577" y="0"/>
                </a:lnTo>
                <a:lnTo>
                  <a:pt x="38152" y="2606"/>
                </a:lnTo>
                <a:lnTo>
                  <a:pt x="26735" y="10002"/>
                </a:lnTo>
                <a:lnTo>
                  <a:pt x="19225" y="21554"/>
                </a:lnTo>
                <a:lnTo>
                  <a:pt x="16522" y="36626"/>
                </a:lnTo>
                <a:lnTo>
                  <a:pt x="16522" y="43941"/>
                </a:lnTo>
                <a:lnTo>
                  <a:pt x="17653" y="51269"/>
                </a:lnTo>
                <a:lnTo>
                  <a:pt x="18592" y="56895"/>
                </a:lnTo>
                <a:lnTo>
                  <a:pt x="34175" y="56895"/>
                </a:lnTo>
                <a:lnTo>
                  <a:pt x="31927" y="44881"/>
                </a:lnTo>
                <a:lnTo>
                  <a:pt x="31950" y="36626"/>
                </a:lnTo>
                <a:lnTo>
                  <a:pt x="33096" y="27511"/>
                </a:lnTo>
                <a:lnTo>
                  <a:pt x="36766" y="20069"/>
                </a:lnTo>
                <a:lnTo>
                  <a:pt x="43179" y="15126"/>
                </a:lnTo>
                <a:lnTo>
                  <a:pt x="52577" y="13334"/>
                </a:lnTo>
                <a:lnTo>
                  <a:pt x="70438" y="13334"/>
                </a:lnTo>
                <a:lnTo>
                  <a:pt x="73050" y="4686"/>
                </a:lnTo>
                <a:lnTo>
                  <a:pt x="69113" y="2247"/>
                </a:lnTo>
                <a:lnTo>
                  <a:pt x="62344" y="0"/>
                </a:lnTo>
                <a:close/>
              </a:path>
              <a:path w="78104" h="124460">
                <a:moveTo>
                  <a:pt x="70438" y="13334"/>
                </a:moveTo>
                <a:lnTo>
                  <a:pt x="60464" y="13334"/>
                </a:lnTo>
                <a:lnTo>
                  <a:pt x="65913" y="15214"/>
                </a:lnTo>
                <a:lnTo>
                  <a:pt x="69303" y="17094"/>
                </a:lnTo>
                <a:lnTo>
                  <a:pt x="70438" y="13334"/>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2" name="object 37"/>
          <p:cNvSpPr/>
          <p:nvPr/>
        </p:nvSpPr>
        <p:spPr>
          <a:xfrm>
            <a:off x="7237355" y="216950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3" name="object 38"/>
          <p:cNvSpPr/>
          <p:nvPr/>
        </p:nvSpPr>
        <p:spPr>
          <a:xfrm>
            <a:off x="7382313" y="2565456"/>
            <a:ext cx="93980" cy="55244"/>
          </a:xfrm>
          <a:custGeom>
            <a:avLst/>
            <a:gdLst/>
            <a:ahLst/>
            <a:cxnLst/>
            <a:rect l="l" t="t" r="r" b="b"/>
            <a:pathLst>
              <a:path w="93979" h="55244">
                <a:moveTo>
                  <a:pt x="93878" y="54902"/>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4" name="object 39"/>
          <p:cNvSpPr/>
          <p:nvPr/>
        </p:nvSpPr>
        <p:spPr>
          <a:xfrm>
            <a:off x="7552582" y="2564605"/>
            <a:ext cx="93980" cy="55244"/>
          </a:xfrm>
          <a:custGeom>
            <a:avLst/>
            <a:gdLst/>
            <a:ahLst/>
            <a:cxnLst/>
            <a:rect l="l" t="t" r="r" b="b"/>
            <a:pathLst>
              <a:path w="93979" h="55244">
                <a:moveTo>
                  <a:pt x="93865" y="0"/>
                </a:moveTo>
                <a:lnTo>
                  <a:pt x="0" y="54902"/>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5" name="object 40"/>
          <p:cNvSpPr/>
          <p:nvPr/>
        </p:nvSpPr>
        <p:spPr>
          <a:xfrm>
            <a:off x="7682046" y="2390234"/>
            <a:ext cx="0" cy="105410"/>
          </a:xfrm>
          <a:custGeom>
            <a:avLst/>
            <a:gdLst/>
            <a:ahLst/>
            <a:cxnLst/>
            <a:rect l="l" t="t" r="r" b="b"/>
            <a:pathLst>
              <a:path h="105410">
                <a:moveTo>
                  <a:pt x="0" y="0"/>
                </a:moveTo>
                <a:lnTo>
                  <a:pt x="0" y="105168"/>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6" name="object 41"/>
          <p:cNvSpPr/>
          <p:nvPr/>
        </p:nvSpPr>
        <p:spPr>
          <a:xfrm>
            <a:off x="7553700" y="2271743"/>
            <a:ext cx="88900" cy="52069"/>
          </a:xfrm>
          <a:custGeom>
            <a:avLst/>
            <a:gdLst/>
            <a:ahLst/>
            <a:cxnLst/>
            <a:rect l="l" t="t" r="r" b="b"/>
            <a:pathLst>
              <a:path w="88900" h="52069">
                <a:moveTo>
                  <a:pt x="0" y="0"/>
                </a:moveTo>
                <a:lnTo>
                  <a:pt x="88391" y="51701"/>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7" name="object 42"/>
          <p:cNvSpPr/>
          <p:nvPr/>
        </p:nvSpPr>
        <p:spPr>
          <a:xfrm>
            <a:off x="7386682" y="2270130"/>
            <a:ext cx="90170" cy="52705"/>
          </a:xfrm>
          <a:custGeom>
            <a:avLst/>
            <a:gdLst/>
            <a:ahLst/>
            <a:cxnLst/>
            <a:rect l="l" t="t" r="r" b="b"/>
            <a:pathLst>
              <a:path w="90170" h="52705">
                <a:moveTo>
                  <a:pt x="0" y="52450"/>
                </a:moveTo>
                <a:lnTo>
                  <a:pt x="8970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8" name="object 43"/>
          <p:cNvSpPr/>
          <p:nvPr/>
        </p:nvSpPr>
        <p:spPr>
          <a:xfrm>
            <a:off x="7345267" y="2389116"/>
            <a:ext cx="0" cy="107950"/>
          </a:xfrm>
          <a:custGeom>
            <a:avLst/>
            <a:gdLst/>
            <a:ahLst/>
            <a:cxnLst/>
            <a:rect l="l" t="t" r="r" b="b"/>
            <a:pathLst>
              <a:path h="107950">
                <a:moveTo>
                  <a:pt x="0" y="107403"/>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9" name="object 44"/>
          <p:cNvSpPr/>
          <p:nvPr/>
        </p:nvSpPr>
        <p:spPr>
          <a:xfrm>
            <a:off x="7401224" y="2379540"/>
            <a:ext cx="44450" cy="26034"/>
          </a:xfrm>
          <a:custGeom>
            <a:avLst/>
            <a:gdLst/>
            <a:ahLst/>
            <a:cxnLst/>
            <a:rect l="l" t="t" r="r" b="b"/>
            <a:pathLst>
              <a:path w="44450" h="26035">
                <a:moveTo>
                  <a:pt x="44132" y="2580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0" name="object 45"/>
          <p:cNvSpPr/>
          <p:nvPr/>
        </p:nvSpPr>
        <p:spPr>
          <a:xfrm>
            <a:off x="7584637" y="2486805"/>
            <a:ext cx="43180" cy="25400"/>
          </a:xfrm>
          <a:custGeom>
            <a:avLst/>
            <a:gdLst/>
            <a:ahLst/>
            <a:cxnLst/>
            <a:rect l="l" t="t" r="r" b="b"/>
            <a:pathLst>
              <a:path w="43179" h="25400">
                <a:moveTo>
                  <a:pt x="42824" y="25057"/>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1" name="object 46"/>
          <p:cNvSpPr/>
          <p:nvPr/>
        </p:nvSpPr>
        <p:spPr>
          <a:xfrm>
            <a:off x="7582567" y="2380429"/>
            <a:ext cx="42545" cy="24765"/>
          </a:xfrm>
          <a:custGeom>
            <a:avLst/>
            <a:gdLst/>
            <a:ahLst/>
            <a:cxnLst/>
            <a:rect l="l" t="t" r="r" b="b"/>
            <a:pathLst>
              <a:path w="42545" h="24764">
                <a:moveTo>
                  <a:pt x="0" y="24561"/>
                </a:moveTo>
                <a:lnTo>
                  <a:pt x="41998"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2" name="object 47"/>
          <p:cNvSpPr/>
          <p:nvPr/>
        </p:nvSpPr>
        <p:spPr>
          <a:xfrm>
            <a:off x="7401782" y="2485687"/>
            <a:ext cx="43180" cy="25400"/>
          </a:xfrm>
          <a:custGeom>
            <a:avLst/>
            <a:gdLst/>
            <a:ahLst/>
            <a:cxnLst/>
            <a:rect l="l" t="t" r="r" b="b"/>
            <a:pathLst>
              <a:path w="43179" h="25400">
                <a:moveTo>
                  <a:pt x="0" y="25057"/>
                </a:moveTo>
                <a:lnTo>
                  <a:pt x="42824"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3" name="object 48"/>
          <p:cNvSpPr/>
          <p:nvPr/>
        </p:nvSpPr>
        <p:spPr>
          <a:xfrm>
            <a:off x="7513657" y="2311913"/>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4" name="object 49"/>
          <p:cNvSpPr/>
          <p:nvPr/>
        </p:nvSpPr>
        <p:spPr>
          <a:xfrm>
            <a:off x="7513657" y="2524498"/>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5" name="object 50"/>
          <p:cNvSpPr/>
          <p:nvPr/>
        </p:nvSpPr>
        <p:spPr>
          <a:xfrm>
            <a:off x="7444988" y="2366256"/>
            <a:ext cx="136525" cy="80010"/>
          </a:xfrm>
          <a:custGeom>
            <a:avLst/>
            <a:gdLst/>
            <a:ahLst/>
            <a:cxnLst/>
            <a:rect l="l" t="t" r="r" b="b"/>
            <a:pathLst>
              <a:path w="136525" h="80010">
                <a:moveTo>
                  <a:pt x="68503" y="0"/>
                </a:moveTo>
                <a:lnTo>
                  <a:pt x="136537" y="39408"/>
                </a:lnTo>
                <a:lnTo>
                  <a:pt x="68033" y="79463"/>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6" name="object 51"/>
          <p:cNvSpPr/>
          <p:nvPr/>
        </p:nvSpPr>
        <p:spPr>
          <a:xfrm>
            <a:off x="7513021" y="2405664"/>
            <a:ext cx="69850" cy="120650"/>
          </a:xfrm>
          <a:custGeom>
            <a:avLst/>
            <a:gdLst/>
            <a:ahLst/>
            <a:cxnLst/>
            <a:rect l="l" t="t" r="r" b="b"/>
            <a:pathLst>
              <a:path w="69850" h="120650">
                <a:moveTo>
                  <a:pt x="68503" y="0"/>
                </a:moveTo>
                <a:lnTo>
                  <a:pt x="69291" y="80073"/>
                </a:lnTo>
                <a:lnTo>
                  <a:pt x="800" y="120141"/>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7" name="object 52"/>
          <p:cNvSpPr/>
          <p:nvPr/>
        </p:nvSpPr>
        <p:spPr>
          <a:xfrm>
            <a:off x="7444988" y="2406312"/>
            <a:ext cx="69215" cy="120014"/>
          </a:xfrm>
          <a:custGeom>
            <a:avLst/>
            <a:gdLst/>
            <a:ahLst/>
            <a:cxnLst/>
            <a:rect l="l" t="t" r="r" b="b"/>
            <a:pathLst>
              <a:path w="69214" h="120014">
                <a:moveTo>
                  <a:pt x="68033" y="39408"/>
                </a:moveTo>
                <a:lnTo>
                  <a:pt x="68833" y="119494"/>
                </a:lnTo>
                <a:lnTo>
                  <a:pt x="774" y="80086"/>
                </a:lnTo>
                <a:lnTo>
                  <a:pt x="0" y="0"/>
                </a:lnTo>
                <a:lnTo>
                  <a:pt x="68033" y="39408"/>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8" name="object 53"/>
          <p:cNvSpPr/>
          <p:nvPr/>
        </p:nvSpPr>
        <p:spPr>
          <a:xfrm>
            <a:off x="7624070" y="2312091"/>
            <a:ext cx="76200" cy="44450"/>
          </a:xfrm>
          <a:custGeom>
            <a:avLst/>
            <a:gdLst/>
            <a:ahLst/>
            <a:cxnLst/>
            <a:rect l="l" t="t" r="r" b="b"/>
            <a:pathLst>
              <a:path w="76200" h="44450">
                <a:moveTo>
                  <a:pt x="38188" y="0"/>
                </a:moveTo>
                <a:lnTo>
                  <a:pt x="76149" y="21983"/>
                </a:lnTo>
                <a:lnTo>
                  <a:pt x="37947" y="44323"/>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9" name="object 54"/>
          <p:cNvSpPr/>
          <p:nvPr/>
        </p:nvSpPr>
        <p:spPr>
          <a:xfrm>
            <a:off x="7662018" y="2334074"/>
            <a:ext cx="38735" cy="67310"/>
          </a:xfrm>
          <a:custGeom>
            <a:avLst/>
            <a:gdLst/>
            <a:ahLst/>
            <a:cxnLst/>
            <a:rect l="l" t="t" r="r" b="b"/>
            <a:pathLst>
              <a:path w="38735" h="67310">
                <a:moveTo>
                  <a:pt x="38201" y="0"/>
                </a:moveTo>
                <a:lnTo>
                  <a:pt x="38646" y="44653"/>
                </a:lnTo>
                <a:lnTo>
                  <a:pt x="431"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0" name="object 55"/>
          <p:cNvSpPr/>
          <p:nvPr/>
        </p:nvSpPr>
        <p:spPr>
          <a:xfrm>
            <a:off x="7624070" y="2334430"/>
            <a:ext cx="38735" cy="66675"/>
          </a:xfrm>
          <a:custGeom>
            <a:avLst/>
            <a:gdLst/>
            <a:ahLst/>
            <a:cxnLst/>
            <a:rect l="l" t="t" r="r" b="b"/>
            <a:pathLst>
              <a:path w="38735" h="66675">
                <a:moveTo>
                  <a:pt x="37947" y="21983"/>
                </a:moveTo>
                <a:lnTo>
                  <a:pt x="38379" y="66636"/>
                </a:lnTo>
                <a:lnTo>
                  <a:pt x="444" y="44665"/>
                </a:lnTo>
                <a:lnTo>
                  <a:pt x="0" y="0"/>
                </a:lnTo>
                <a:lnTo>
                  <a:pt x="37947"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1" name="object 56"/>
          <p:cNvSpPr/>
          <p:nvPr/>
        </p:nvSpPr>
        <p:spPr>
          <a:xfrm>
            <a:off x="7326662" y="2312091"/>
            <a:ext cx="76200" cy="44450"/>
          </a:xfrm>
          <a:custGeom>
            <a:avLst/>
            <a:gdLst/>
            <a:ahLst/>
            <a:cxnLst/>
            <a:rect l="l" t="t" r="r" b="b"/>
            <a:pathLst>
              <a:path w="76200" h="44450">
                <a:moveTo>
                  <a:pt x="38176" y="0"/>
                </a:moveTo>
                <a:lnTo>
                  <a:pt x="76136" y="21983"/>
                </a:lnTo>
                <a:lnTo>
                  <a:pt x="37934" y="44323"/>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2" name="object 57"/>
          <p:cNvSpPr/>
          <p:nvPr/>
        </p:nvSpPr>
        <p:spPr>
          <a:xfrm>
            <a:off x="7364597" y="2334074"/>
            <a:ext cx="38735" cy="67310"/>
          </a:xfrm>
          <a:custGeom>
            <a:avLst/>
            <a:gdLst/>
            <a:ahLst/>
            <a:cxnLst/>
            <a:rect l="l" t="t" r="r" b="b"/>
            <a:pathLst>
              <a:path w="38735" h="67310">
                <a:moveTo>
                  <a:pt x="38201" y="0"/>
                </a:moveTo>
                <a:lnTo>
                  <a:pt x="38646" y="44653"/>
                </a:lnTo>
                <a:lnTo>
                  <a:pt x="444"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3" name="object 58"/>
          <p:cNvSpPr/>
          <p:nvPr/>
        </p:nvSpPr>
        <p:spPr>
          <a:xfrm>
            <a:off x="7326662" y="2334430"/>
            <a:ext cx="38735" cy="66675"/>
          </a:xfrm>
          <a:custGeom>
            <a:avLst/>
            <a:gdLst/>
            <a:ahLst/>
            <a:cxnLst/>
            <a:rect l="l" t="t" r="r" b="b"/>
            <a:pathLst>
              <a:path w="38735" h="66675">
                <a:moveTo>
                  <a:pt x="37934" y="21983"/>
                </a:moveTo>
                <a:lnTo>
                  <a:pt x="38379" y="66636"/>
                </a:lnTo>
                <a:lnTo>
                  <a:pt x="431" y="44665"/>
                </a:lnTo>
                <a:lnTo>
                  <a:pt x="0" y="0"/>
                </a:lnTo>
                <a:lnTo>
                  <a:pt x="37934"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4" name="object 59"/>
          <p:cNvSpPr/>
          <p:nvPr/>
        </p:nvSpPr>
        <p:spPr>
          <a:xfrm>
            <a:off x="7476281" y="2225934"/>
            <a:ext cx="76200" cy="44450"/>
          </a:xfrm>
          <a:custGeom>
            <a:avLst/>
            <a:gdLst/>
            <a:ahLst/>
            <a:cxnLst/>
            <a:rect l="l" t="t" r="r" b="b"/>
            <a:pathLst>
              <a:path w="76200" h="44450">
                <a:moveTo>
                  <a:pt x="38201" y="0"/>
                </a:moveTo>
                <a:lnTo>
                  <a:pt x="76149" y="21971"/>
                </a:lnTo>
                <a:lnTo>
                  <a:pt x="37947" y="44310"/>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5" name="object 60"/>
          <p:cNvSpPr/>
          <p:nvPr/>
        </p:nvSpPr>
        <p:spPr>
          <a:xfrm>
            <a:off x="7514228" y="2247905"/>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6" name="object 61"/>
          <p:cNvSpPr/>
          <p:nvPr/>
        </p:nvSpPr>
        <p:spPr>
          <a:xfrm>
            <a:off x="7476281" y="2248273"/>
            <a:ext cx="38735" cy="66675"/>
          </a:xfrm>
          <a:custGeom>
            <a:avLst/>
            <a:gdLst/>
            <a:ahLst/>
            <a:cxnLst/>
            <a:rect l="l" t="t" r="r" b="b"/>
            <a:pathLst>
              <a:path w="38735" h="66675">
                <a:moveTo>
                  <a:pt x="37947" y="21971"/>
                </a:moveTo>
                <a:lnTo>
                  <a:pt x="38392" y="66636"/>
                </a:lnTo>
                <a:lnTo>
                  <a:pt x="444" y="44665"/>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7" name="object 62"/>
          <p:cNvSpPr/>
          <p:nvPr/>
        </p:nvSpPr>
        <p:spPr>
          <a:xfrm>
            <a:off x="7476281" y="2575666"/>
            <a:ext cx="76200" cy="44450"/>
          </a:xfrm>
          <a:custGeom>
            <a:avLst/>
            <a:gdLst/>
            <a:ahLst/>
            <a:cxnLst/>
            <a:rect l="l" t="t" r="r" b="b"/>
            <a:pathLst>
              <a:path w="76200" h="44450">
                <a:moveTo>
                  <a:pt x="38201" y="0"/>
                </a:moveTo>
                <a:lnTo>
                  <a:pt x="76149" y="21983"/>
                </a:lnTo>
                <a:lnTo>
                  <a:pt x="37947" y="44323"/>
                </a:lnTo>
                <a:lnTo>
                  <a:pt x="0" y="22352"/>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8" name="object 63"/>
          <p:cNvSpPr/>
          <p:nvPr/>
        </p:nvSpPr>
        <p:spPr>
          <a:xfrm>
            <a:off x="7514228" y="259765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9" name="object 64"/>
          <p:cNvSpPr/>
          <p:nvPr/>
        </p:nvSpPr>
        <p:spPr>
          <a:xfrm>
            <a:off x="7476281" y="2598018"/>
            <a:ext cx="38735" cy="66675"/>
          </a:xfrm>
          <a:custGeom>
            <a:avLst/>
            <a:gdLst/>
            <a:ahLst/>
            <a:cxnLst/>
            <a:rect l="l" t="t" r="r" b="b"/>
            <a:pathLst>
              <a:path w="38735" h="66675">
                <a:moveTo>
                  <a:pt x="37947" y="21971"/>
                </a:moveTo>
                <a:lnTo>
                  <a:pt x="38392"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0" name="object 65"/>
          <p:cNvSpPr/>
          <p:nvPr/>
        </p:nvSpPr>
        <p:spPr>
          <a:xfrm>
            <a:off x="7624070" y="2486170"/>
            <a:ext cx="76200" cy="44450"/>
          </a:xfrm>
          <a:custGeom>
            <a:avLst/>
            <a:gdLst/>
            <a:ahLst/>
            <a:cxnLst/>
            <a:rect l="l" t="t" r="r" b="b"/>
            <a:pathLst>
              <a:path w="76200" h="44450">
                <a:moveTo>
                  <a:pt x="38188" y="0"/>
                </a:moveTo>
                <a:lnTo>
                  <a:pt x="76149" y="21970"/>
                </a:lnTo>
                <a:lnTo>
                  <a:pt x="37947" y="44310"/>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1" name="object 66"/>
          <p:cNvSpPr/>
          <p:nvPr/>
        </p:nvSpPr>
        <p:spPr>
          <a:xfrm>
            <a:off x="7662018" y="2508140"/>
            <a:ext cx="38735" cy="67310"/>
          </a:xfrm>
          <a:custGeom>
            <a:avLst/>
            <a:gdLst/>
            <a:ahLst/>
            <a:cxnLst/>
            <a:rect l="l" t="t" r="r" b="b"/>
            <a:pathLst>
              <a:path w="38735" h="67310">
                <a:moveTo>
                  <a:pt x="38201" y="0"/>
                </a:moveTo>
                <a:lnTo>
                  <a:pt x="38646" y="44653"/>
                </a:lnTo>
                <a:lnTo>
                  <a:pt x="431"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2" name="object 67"/>
          <p:cNvSpPr/>
          <p:nvPr/>
        </p:nvSpPr>
        <p:spPr>
          <a:xfrm>
            <a:off x="7624070" y="2508509"/>
            <a:ext cx="38735" cy="66675"/>
          </a:xfrm>
          <a:custGeom>
            <a:avLst/>
            <a:gdLst/>
            <a:ahLst/>
            <a:cxnLst/>
            <a:rect l="l" t="t" r="r" b="b"/>
            <a:pathLst>
              <a:path w="38735" h="66675">
                <a:moveTo>
                  <a:pt x="37947" y="21971"/>
                </a:moveTo>
                <a:lnTo>
                  <a:pt x="38379"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3" name="object 68"/>
          <p:cNvSpPr/>
          <p:nvPr/>
        </p:nvSpPr>
        <p:spPr>
          <a:xfrm>
            <a:off x="7326662" y="2486170"/>
            <a:ext cx="76200" cy="44450"/>
          </a:xfrm>
          <a:custGeom>
            <a:avLst/>
            <a:gdLst/>
            <a:ahLst/>
            <a:cxnLst/>
            <a:rect l="l" t="t" r="r" b="b"/>
            <a:pathLst>
              <a:path w="76200" h="44450">
                <a:moveTo>
                  <a:pt x="38176" y="0"/>
                </a:moveTo>
                <a:lnTo>
                  <a:pt x="76136" y="21970"/>
                </a:lnTo>
                <a:lnTo>
                  <a:pt x="37934" y="44310"/>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4" name="object 69"/>
          <p:cNvSpPr/>
          <p:nvPr/>
        </p:nvSpPr>
        <p:spPr>
          <a:xfrm>
            <a:off x="7364597" y="250814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5" name="object 70"/>
          <p:cNvSpPr/>
          <p:nvPr/>
        </p:nvSpPr>
        <p:spPr>
          <a:xfrm>
            <a:off x="7326662" y="2508509"/>
            <a:ext cx="38735" cy="66675"/>
          </a:xfrm>
          <a:custGeom>
            <a:avLst/>
            <a:gdLst/>
            <a:ahLst/>
            <a:cxnLst/>
            <a:rect l="l" t="t" r="r" b="b"/>
            <a:pathLst>
              <a:path w="38735" h="66675">
                <a:moveTo>
                  <a:pt x="37934" y="21971"/>
                </a:moveTo>
                <a:lnTo>
                  <a:pt x="38379" y="66636"/>
                </a:lnTo>
                <a:lnTo>
                  <a:pt x="431" y="44653"/>
                </a:lnTo>
                <a:lnTo>
                  <a:pt x="0" y="0"/>
                </a:lnTo>
                <a:lnTo>
                  <a:pt x="37934"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6" name="object 71"/>
          <p:cNvSpPr/>
          <p:nvPr/>
        </p:nvSpPr>
        <p:spPr>
          <a:xfrm>
            <a:off x="8944721" y="3146493"/>
            <a:ext cx="68580" cy="102870"/>
          </a:xfrm>
          <a:custGeom>
            <a:avLst/>
            <a:gdLst/>
            <a:ahLst/>
            <a:cxnLst/>
            <a:rect l="l" t="t" r="r" b="b"/>
            <a:pathLst>
              <a:path w="68579" h="102869">
                <a:moveTo>
                  <a:pt x="65846" y="0"/>
                </a:moveTo>
                <a:lnTo>
                  <a:pt x="21129" y="19786"/>
                </a:lnTo>
                <a:lnTo>
                  <a:pt x="3103" y="53973"/>
                </a:lnTo>
                <a:lnTo>
                  <a:pt x="0" y="76541"/>
                </a:lnTo>
                <a:lnTo>
                  <a:pt x="860" y="102666"/>
                </a:lnTo>
                <a:lnTo>
                  <a:pt x="21446" y="100558"/>
                </a:lnTo>
                <a:lnTo>
                  <a:pt x="20585" y="79154"/>
                </a:lnTo>
                <a:lnTo>
                  <a:pt x="22697" y="60948"/>
                </a:lnTo>
                <a:lnTo>
                  <a:pt x="46439" y="26338"/>
                </a:lnTo>
                <a:lnTo>
                  <a:pt x="68182" y="21132"/>
                </a:lnTo>
                <a:lnTo>
                  <a:pt x="6584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7" name="object 72"/>
          <p:cNvSpPr/>
          <p:nvPr/>
        </p:nvSpPr>
        <p:spPr>
          <a:xfrm>
            <a:off x="8936609" y="3243348"/>
            <a:ext cx="45085" cy="36195"/>
          </a:xfrm>
          <a:custGeom>
            <a:avLst/>
            <a:gdLst/>
            <a:ahLst/>
            <a:cxnLst/>
            <a:rect l="l" t="t" r="r" b="b"/>
            <a:pathLst>
              <a:path w="45084" h="36194">
                <a:moveTo>
                  <a:pt x="25908" y="0"/>
                </a:moveTo>
                <a:lnTo>
                  <a:pt x="16961" y="338"/>
                </a:lnTo>
                <a:lnTo>
                  <a:pt x="8846" y="4121"/>
                </a:lnTo>
                <a:lnTo>
                  <a:pt x="3014" y="10503"/>
                </a:lnTo>
                <a:lnTo>
                  <a:pt x="0" y="18606"/>
                </a:lnTo>
                <a:lnTo>
                  <a:pt x="336" y="27554"/>
                </a:lnTo>
                <a:lnTo>
                  <a:pt x="1073" y="30564"/>
                </a:lnTo>
                <a:lnTo>
                  <a:pt x="2381" y="33282"/>
                </a:lnTo>
                <a:lnTo>
                  <a:pt x="4108" y="35631"/>
                </a:lnTo>
                <a:lnTo>
                  <a:pt x="13582" y="33345"/>
                </a:lnTo>
                <a:lnTo>
                  <a:pt x="12655" y="32088"/>
                </a:lnTo>
                <a:lnTo>
                  <a:pt x="11957" y="30640"/>
                </a:lnTo>
                <a:lnTo>
                  <a:pt x="10014" y="22588"/>
                </a:lnTo>
                <a:lnTo>
                  <a:pt x="13963" y="16111"/>
                </a:lnTo>
                <a:lnTo>
                  <a:pt x="26828" y="13000"/>
                </a:lnTo>
                <a:lnTo>
                  <a:pt x="42331" y="13000"/>
                </a:lnTo>
                <a:lnTo>
                  <a:pt x="40394" y="8843"/>
                </a:lnTo>
                <a:lnTo>
                  <a:pt x="34012" y="3011"/>
                </a:lnTo>
                <a:lnTo>
                  <a:pt x="25908" y="0"/>
                </a:lnTo>
                <a:close/>
              </a:path>
              <a:path w="45084" h="36194">
                <a:moveTo>
                  <a:pt x="42331" y="13000"/>
                </a:moveTo>
                <a:lnTo>
                  <a:pt x="26828" y="13000"/>
                </a:lnTo>
                <a:lnTo>
                  <a:pt x="33309" y="16962"/>
                </a:lnTo>
                <a:lnTo>
                  <a:pt x="35261" y="25001"/>
                </a:lnTo>
                <a:lnTo>
                  <a:pt x="35299" y="26614"/>
                </a:lnTo>
                <a:lnTo>
                  <a:pt x="35045" y="28151"/>
                </a:lnTo>
                <a:lnTo>
                  <a:pt x="44520" y="25865"/>
                </a:lnTo>
                <a:lnTo>
                  <a:pt x="44989" y="22982"/>
                </a:lnTo>
                <a:lnTo>
                  <a:pt x="44913" y="19972"/>
                </a:lnTo>
                <a:lnTo>
                  <a:pt x="44171" y="16950"/>
                </a:lnTo>
                <a:lnTo>
                  <a:pt x="42331" y="1300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8" name="object 73"/>
          <p:cNvSpPr/>
          <p:nvPr/>
        </p:nvSpPr>
        <p:spPr>
          <a:xfrm>
            <a:off x="8956135" y="2993966"/>
            <a:ext cx="231140" cy="147955"/>
          </a:xfrm>
          <a:custGeom>
            <a:avLst/>
            <a:gdLst/>
            <a:ahLst/>
            <a:cxnLst/>
            <a:rect l="l" t="t" r="r" b="b"/>
            <a:pathLst>
              <a:path w="231140" h="147955">
                <a:moveTo>
                  <a:pt x="200456" y="0"/>
                </a:moveTo>
                <a:lnTo>
                  <a:pt x="30657" y="0"/>
                </a:lnTo>
                <a:lnTo>
                  <a:pt x="18725" y="2409"/>
                </a:lnTo>
                <a:lnTo>
                  <a:pt x="8980" y="8980"/>
                </a:lnTo>
                <a:lnTo>
                  <a:pt x="2409" y="18725"/>
                </a:lnTo>
                <a:lnTo>
                  <a:pt x="0" y="30657"/>
                </a:lnTo>
                <a:lnTo>
                  <a:pt x="0" y="147599"/>
                </a:lnTo>
                <a:lnTo>
                  <a:pt x="231114" y="147599"/>
                </a:lnTo>
                <a:lnTo>
                  <a:pt x="231114" y="30657"/>
                </a:lnTo>
                <a:lnTo>
                  <a:pt x="228704" y="18725"/>
                </a:lnTo>
                <a:lnTo>
                  <a:pt x="222134" y="8980"/>
                </a:lnTo>
                <a:lnTo>
                  <a:pt x="212389" y="2409"/>
                </a:lnTo>
                <a:lnTo>
                  <a:pt x="20045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9" name="object 74"/>
          <p:cNvSpPr/>
          <p:nvPr/>
        </p:nvSpPr>
        <p:spPr>
          <a:xfrm>
            <a:off x="9000661" y="3146557"/>
            <a:ext cx="137795" cy="90170"/>
          </a:xfrm>
          <a:custGeom>
            <a:avLst/>
            <a:gdLst/>
            <a:ahLst/>
            <a:cxnLst/>
            <a:rect l="l" t="t" r="r" b="b"/>
            <a:pathLst>
              <a:path w="137795" h="90169">
                <a:moveTo>
                  <a:pt x="134442" y="0"/>
                </a:moveTo>
                <a:lnTo>
                  <a:pt x="2882" y="0"/>
                </a:lnTo>
                <a:lnTo>
                  <a:pt x="0" y="3860"/>
                </a:lnTo>
                <a:lnTo>
                  <a:pt x="25819" y="89954"/>
                </a:lnTo>
                <a:lnTo>
                  <a:pt x="111493" y="89954"/>
                </a:lnTo>
                <a:lnTo>
                  <a:pt x="137312" y="3860"/>
                </a:lnTo>
                <a:lnTo>
                  <a:pt x="13444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0" name="object 75"/>
          <p:cNvSpPr/>
          <p:nvPr/>
        </p:nvSpPr>
        <p:spPr>
          <a:xfrm>
            <a:off x="9019090" y="3100773"/>
            <a:ext cx="8890" cy="9525"/>
          </a:xfrm>
          <a:custGeom>
            <a:avLst/>
            <a:gdLst/>
            <a:ahLst/>
            <a:cxnLst/>
            <a:rect l="l" t="t" r="r" b="b"/>
            <a:pathLst>
              <a:path w="8890" h="9525">
                <a:moveTo>
                  <a:pt x="5740" y="0"/>
                </a:moveTo>
                <a:lnTo>
                  <a:pt x="2870" y="63"/>
                </a:lnTo>
                <a:lnTo>
                  <a:pt x="1257" y="1612"/>
                </a:lnTo>
                <a:lnTo>
                  <a:pt x="457" y="2413"/>
                </a:lnTo>
                <a:lnTo>
                  <a:pt x="0" y="3568"/>
                </a:lnTo>
                <a:lnTo>
                  <a:pt x="0" y="5803"/>
                </a:lnTo>
                <a:lnTo>
                  <a:pt x="457" y="6896"/>
                </a:lnTo>
                <a:lnTo>
                  <a:pt x="2070" y="8509"/>
                </a:lnTo>
                <a:lnTo>
                  <a:pt x="3149" y="8966"/>
                </a:lnTo>
                <a:lnTo>
                  <a:pt x="5461" y="8966"/>
                </a:lnTo>
                <a:lnTo>
                  <a:pt x="6540"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1" name="object 76"/>
          <p:cNvSpPr/>
          <p:nvPr/>
        </p:nvSpPr>
        <p:spPr>
          <a:xfrm>
            <a:off x="9035345" y="3104685"/>
            <a:ext cx="77470" cy="12700"/>
          </a:xfrm>
          <a:custGeom>
            <a:avLst/>
            <a:gdLst/>
            <a:ahLst/>
            <a:cxnLst/>
            <a:rect l="l" t="t" r="r" b="b"/>
            <a:pathLst>
              <a:path w="77470" h="12700">
                <a:moveTo>
                  <a:pt x="36321" y="3848"/>
                </a:moveTo>
                <a:lnTo>
                  <a:pt x="34353" y="5740"/>
                </a:lnTo>
                <a:lnTo>
                  <a:pt x="34413" y="10629"/>
                </a:lnTo>
                <a:lnTo>
                  <a:pt x="36194" y="12471"/>
                </a:lnTo>
                <a:lnTo>
                  <a:pt x="38557" y="12522"/>
                </a:lnTo>
                <a:lnTo>
                  <a:pt x="40970" y="12522"/>
                </a:lnTo>
                <a:lnTo>
                  <a:pt x="42925" y="10629"/>
                </a:lnTo>
                <a:lnTo>
                  <a:pt x="42976" y="5918"/>
                </a:lnTo>
                <a:lnTo>
                  <a:pt x="41084" y="3962"/>
                </a:lnTo>
                <a:lnTo>
                  <a:pt x="36321" y="3848"/>
                </a:lnTo>
                <a:close/>
              </a:path>
              <a:path w="77470" h="12700">
                <a:moveTo>
                  <a:pt x="57746" y="3213"/>
                </a:moveTo>
                <a:lnTo>
                  <a:pt x="55397" y="3390"/>
                </a:lnTo>
                <a:lnTo>
                  <a:pt x="52984" y="3619"/>
                </a:lnTo>
                <a:lnTo>
                  <a:pt x="51206" y="5689"/>
                </a:lnTo>
                <a:lnTo>
                  <a:pt x="51434" y="8039"/>
                </a:lnTo>
                <a:lnTo>
                  <a:pt x="51600" y="10286"/>
                </a:lnTo>
                <a:lnTo>
                  <a:pt x="53492" y="12001"/>
                </a:lnTo>
                <a:lnTo>
                  <a:pt x="56083" y="12001"/>
                </a:lnTo>
                <a:lnTo>
                  <a:pt x="58445" y="11772"/>
                </a:lnTo>
                <a:lnTo>
                  <a:pt x="60223" y="9702"/>
                </a:lnTo>
                <a:lnTo>
                  <a:pt x="59994" y="7353"/>
                </a:lnTo>
                <a:lnTo>
                  <a:pt x="59816" y="4991"/>
                </a:lnTo>
                <a:lnTo>
                  <a:pt x="57746" y="3213"/>
                </a:lnTo>
                <a:close/>
              </a:path>
              <a:path w="77470" h="12700">
                <a:moveTo>
                  <a:pt x="19646" y="2641"/>
                </a:moveTo>
                <a:lnTo>
                  <a:pt x="17525" y="4305"/>
                </a:lnTo>
                <a:lnTo>
                  <a:pt x="17068" y="9080"/>
                </a:lnTo>
                <a:lnTo>
                  <a:pt x="18732" y="11201"/>
                </a:lnTo>
                <a:lnTo>
                  <a:pt x="21145" y="11429"/>
                </a:lnTo>
                <a:lnTo>
                  <a:pt x="23787" y="11493"/>
                </a:lnTo>
                <a:lnTo>
                  <a:pt x="25628" y="9817"/>
                </a:lnTo>
                <a:lnTo>
                  <a:pt x="26085" y="5219"/>
                </a:lnTo>
                <a:lnTo>
                  <a:pt x="24371" y="3098"/>
                </a:lnTo>
                <a:lnTo>
                  <a:pt x="19646" y="2641"/>
                </a:lnTo>
                <a:close/>
              </a:path>
              <a:path w="77470" h="12700">
                <a:moveTo>
                  <a:pt x="74129" y="622"/>
                </a:moveTo>
                <a:lnTo>
                  <a:pt x="69468" y="1549"/>
                </a:lnTo>
                <a:lnTo>
                  <a:pt x="67919" y="3848"/>
                </a:lnTo>
                <a:lnTo>
                  <a:pt x="68554" y="6781"/>
                </a:lnTo>
                <a:lnTo>
                  <a:pt x="68833" y="8216"/>
                </a:lnTo>
                <a:lnTo>
                  <a:pt x="70624" y="9651"/>
                </a:lnTo>
                <a:lnTo>
                  <a:pt x="73494" y="9537"/>
                </a:lnTo>
                <a:lnTo>
                  <a:pt x="75857" y="9080"/>
                </a:lnTo>
                <a:lnTo>
                  <a:pt x="77342" y="6781"/>
                </a:lnTo>
                <a:lnTo>
                  <a:pt x="76885" y="4483"/>
                </a:lnTo>
                <a:lnTo>
                  <a:pt x="76365" y="2120"/>
                </a:lnTo>
                <a:lnTo>
                  <a:pt x="74129" y="622"/>
                </a:lnTo>
                <a:close/>
              </a:path>
              <a:path w="77470" h="12700">
                <a:moveTo>
                  <a:pt x="3098" y="0"/>
                </a:moveTo>
                <a:lnTo>
                  <a:pt x="850" y="1549"/>
                </a:lnTo>
                <a:lnTo>
                  <a:pt x="457" y="3898"/>
                </a:lnTo>
                <a:lnTo>
                  <a:pt x="0" y="6197"/>
                </a:lnTo>
                <a:lnTo>
                  <a:pt x="1549" y="8496"/>
                </a:lnTo>
                <a:lnTo>
                  <a:pt x="3898" y="8902"/>
                </a:lnTo>
                <a:lnTo>
                  <a:pt x="6718" y="8966"/>
                </a:lnTo>
                <a:lnTo>
                  <a:pt x="8496" y="7531"/>
                </a:lnTo>
                <a:lnTo>
                  <a:pt x="9359" y="3162"/>
                </a:lnTo>
                <a:lnTo>
                  <a:pt x="7810" y="863"/>
                </a:lnTo>
                <a:lnTo>
                  <a:pt x="5460" y="457"/>
                </a:lnTo>
                <a:lnTo>
                  <a:pt x="3098"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2" name="object 77"/>
          <p:cNvSpPr/>
          <p:nvPr/>
        </p:nvSpPr>
        <p:spPr>
          <a:xfrm>
            <a:off x="9120232" y="3100773"/>
            <a:ext cx="8890" cy="9525"/>
          </a:xfrm>
          <a:custGeom>
            <a:avLst/>
            <a:gdLst/>
            <a:ahLst/>
            <a:cxnLst/>
            <a:rect l="l" t="t" r="r" b="b"/>
            <a:pathLst>
              <a:path w="8890" h="9525">
                <a:moveTo>
                  <a:pt x="5740" y="0"/>
                </a:moveTo>
                <a:lnTo>
                  <a:pt x="2819" y="63"/>
                </a:lnTo>
                <a:lnTo>
                  <a:pt x="1206" y="1612"/>
                </a:lnTo>
                <a:lnTo>
                  <a:pt x="457" y="2413"/>
                </a:lnTo>
                <a:lnTo>
                  <a:pt x="0" y="3568"/>
                </a:lnTo>
                <a:lnTo>
                  <a:pt x="0" y="5803"/>
                </a:lnTo>
                <a:lnTo>
                  <a:pt x="457" y="6896"/>
                </a:lnTo>
                <a:lnTo>
                  <a:pt x="1206" y="7696"/>
                </a:lnTo>
                <a:lnTo>
                  <a:pt x="2006" y="8509"/>
                </a:lnTo>
                <a:lnTo>
                  <a:pt x="3162" y="8966"/>
                </a:lnTo>
                <a:lnTo>
                  <a:pt x="5397" y="8966"/>
                </a:lnTo>
                <a:lnTo>
                  <a:pt x="6553"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3" name="object 78"/>
          <p:cNvSpPr/>
          <p:nvPr/>
        </p:nvSpPr>
        <p:spPr>
          <a:xfrm>
            <a:off x="9122658"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4" name="object 79"/>
          <p:cNvSpPr/>
          <p:nvPr/>
        </p:nvSpPr>
        <p:spPr>
          <a:xfrm>
            <a:off x="9129287"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5" name="object 80"/>
          <p:cNvSpPr/>
          <p:nvPr/>
        </p:nvSpPr>
        <p:spPr>
          <a:xfrm>
            <a:off x="9133948"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6" name="object 81"/>
          <p:cNvSpPr/>
          <p:nvPr/>
        </p:nvSpPr>
        <p:spPr>
          <a:xfrm>
            <a:off x="8993092"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7" name="object 82"/>
          <p:cNvSpPr/>
          <p:nvPr/>
        </p:nvSpPr>
        <p:spPr>
          <a:xfrm>
            <a:off x="8999722"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8" name="object 83"/>
          <p:cNvSpPr/>
          <p:nvPr/>
        </p:nvSpPr>
        <p:spPr>
          <a:xfrm>
            <a:off x="9004370"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9" name="object 84"/>
          <p:cNvSpPr/>
          <p:nvPr/>
        </p:nvSpPr>
        <p:spPr>
          <a:xfrm>
            <a:off x="8980290"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0" name="object 85"/>
          <p:cNvSpPr/>
          <p:nvPr/>
        </p:nvSpPr>
        <p:spPr>
          <a:xfrm>
            <a:off x="8985561"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1" name="object 86"/>
          <p:cNvSpPr/>
          <p:nvPr/>
        </p:nvSpPr>
        <p:spPr>
          <a:xfrm>
            <a:off x="9096203"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2" name="object 87"/>
          <p:cNvSpPr/>
          <p:nvPr/>
        </p:nvSpPr>
        <p:spPr>
          <a:xfrm>
            <a:off x="9101474"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3" name="object 88"/>
          <p:cNvSpPr/>
          <p:nvPr/>
        </p:nvSpPr>
        <p:spPr>
          <a:xfrm>
            <a:off x="9118111"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4" name="object 89"/>
          <p:cNvSpPr/>
          <p:nvPr/>
        </p:nvSpPr>
        <p:spPr>
          <a:xfrm>
            <a:off x="9012358"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5" name="object 90"/>
          <p:cNvSpPr/>
          <p:nvPr/>
        </p:nvSpPr>
        <p:spPr>
          <a:xfrm>
            <a:off x="9032628"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6" name="object 91"/>
          <p:cNvSpPr/>
          <p:nvPr/>
        </p:nvSpPr>
        <p:spPr>
          <a:xfrm>
            <a:off x="9098274"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7" name="object 92"/>
          <p:cNvSpPr/>
          <p:nvPr/>
        </p:nvSpPr>
        <p:spPr>
          <a:xfrm>
            <a:off x="9128043" y="3146696"/>
            <a:ext cx="68580" cy="102870"/>
          </a:xfrm>
          <a:custGeom>
            <a:avLst/>
            <a:gdLst/>
            <a:ahLst/>
            <a:cxnLst/>
            <a:rect l="l" t="t" r="r" b="b"/>
            <a:pathLst>
              <a:path w="68579" h="102869">
                <a:moveTo>
                  <a:pt x="1485" y="0"/>
                </a:moveTo>
                <a:lnTo>
                  <a:pt x="0" y="20929"/>
                </a:lnTo>
                <a:lnTo>
                  <a:pt x="3490" y="20990"/>
                </a:lnTo>
                <a:lnTo>
                  <a:pt x="11425" y="22232"/>
                </a:lnTo>
                <a:lnTo>
                  <a:pt x="45485" y="60745"/>
                </a:lnTo>
                <a:lnTo>
                  <a:pt x="47597" y="78950"/>
                </a:lnTo>
                <a:lnTo>
                  <a:pt x="46736" y="100355"/>
                </a:lnTo>
                <a:lnTo>
                  <a:pt x="67322" y="102463"/>
                </a:lnTo>
                <a:lnTo>
                  <a:pt x="65079" y="53770"/>
                </a:lnTo>
                <a:lnTo>
                  <a:pt x="47053" y="19583"/>
                </a:lnTo>
                <a:lnTo>
                  <a:pt x="6226" y="77"/>
                </a:lnTo>
                <a:lnTo>
                  <a:pt x="148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8" name="object 93"/>
          <p:cNvSpPr/>
          <p:nvPr/>
        </p:nvSpPr>
        <p:spPr>
          <a:xfrm>
            <a:off x="9159348" y="3243348"/>
            <a:ext cx="45085" cy="36195"/>
          </a:xfrm>
          <a:custGeom>
            <a:avLst/>
            <a:gdLst/>
            <a:ahLst/>
            <a:cxnLst/>
            <a:rect l="l" t="t" r="r" b="b"/>
            <a:pathLst>
              <a:path w="45084" h="36194">
                <a:moveTo>
                  <a:pt x="42904" y="13000"/>
                </a:moveTo>
                <a:lnTo>
                  <a:pt x="18160" y="13000"/>
                </a:lnTo>
                <a:lnTo>
                  <a:pt x="31026" y="16111"/>
                </a:lnTo>
                <a:lnTo>
                  <a:pt x="34975" y="22588"/>
                </a:lnTo>
                <a:lnTo>
                  <a:pt x="33032" y="30640"/>
                </a:lnTo>
                <a:lnTo>
                  <a:pt x="32334" y="32088"/>
                </a:lnTo>
                <a:lnTo>
                  <a:pt x="31407" y="33345"/>
                </a:lnTo>
                <a:lnTo>
                  <a:pt x="40881" y="35631"/>
                </a:lnTo>
                <a:lnTo>
                  <a:pt x="42608" y="33282"/>
                </a:lnTo>
                <a:lnTo>
                  <a:pt x="43916" y="30564"/>
                </a:lnTo>
                <a:lnTo>
                  <a:pt x="44653" y="27554"/>
                </a:lnTo>
                <a:lnTo>
                  <a:pt x="44989" y="18606"/>
                </a:lnTo>
                <a:lnTo>
                  <a:pt x="42904" y="13000"/>
                </a:lnTo>
                <a:close/>
              </a:path>
              <a:path w="45084" h="36194">
                <a:moveTo>
                  <a:pt x="19081" y="0"/>
                </a:moveTo>
                <a:lnTo>
                  <a:pt x="0" y="22982"/>
                </a:lnTo>
                <a:lnTo>
                  <a:pt x="469" y="25865"/>
                </a:lnTo>
                <a:lnTo>
                  <a:pt x="9944" y="28151"/>
                </a:lnTo>
                <a:lnTo>
                  <a:pt x="9690" y="26614"/>
                </a:lnTo>
                <a:lnTo>
                  <a:pt x="9728" y="25001"/>
                </a:lnTo>
                <a:lnTo>
                  <a:pt x="11683" y="16950"/>
                </a:lnTo>
                <a:lnTo>
                  <a:pt x="18160" y="13000"/>
                </a:lnTo>
                <a:lnTo>
                  <a:pt x="42904" y="13000"/>
                </a:lnTo>
                <a:lnTo>
                  <a:pt x="41975" y="10503"/>
                </a:lnTo>
                <a:lnTo>
                  <a:pt x="36143" y="4121"/>
                </a:lnTo>
                <a:lnTo>
                  <a:pt x="28028" y="338"/>
                </a:lnTo>
                <a:lnTo>
                  <a:pt x="1908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9" name="object 94"/>
          <p:cNvSpPr/>
          <p:nvPr/>
        </p:nvSpPr>
        <p:spPr>
          <a:xfrm>
            <a:off x="9118683" y="2937680"/>
            <a:ext cx="27940" cy="52705"/>
          </a:xfrm>
          <a:custGeom>
            <a:avLst/>
            <a:gdLst/>
            <a:ahLst/>
            <a:cxnLst/>
            <a:rect l="l" t="t" r="r" b="b"/>
            <a:pathLst>
              <a:path w="27940" h="52705">
                <a:moveTo>
                  <a:pt x="19672" y="0"/>
                </a:moveTo>
                <a:lnTo>
                  <a:pt x="0" y="52336"/>
                </a:lnTo>
                <a:lnTo>
                  <a:pt x="9194" y="52336"/>
                </a:lnTo>
                <a:lnTo>
                  <a:pt x="27724" y="3022"/>
                </a:lnTo>
                <a:lnTo>
                  <a:pt x="1967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0" name="object 95"/>
          <p:cNvSpPr/>
          <p:nvPr/>
        </p:nvSpPr>
        <p:spPr>
          <a:xfrm>
            <a:off x="9105106" y="2977959"/>
            <a:ext cx="33020" cy="12065"/>
          </a:xfrm>
          <a:custGeom>
            <a:avLst/>
            <a:gdLst/>
            <a:ahLst/>
            <a:cxnLst/>
            <a:rect l="l" t="t" r="r" b="b"/>
            <a:pathLst>
              <a:path w="33020" h="12064">
                <a:moveTo>
                  <a:pt x="15584" y="0"/>
                </a:moveTo>
                <a:lnTo>
                  <a:pt x="0" y="12070"/>
                </a:lnTo>
                <a:lnTo>
                  <a:pt x="32550" y="12070"/>
                </a:lnTo>
                <a:lnTo>
                  <a:pt x="31038" y="7193"/>
                </a:lnTo>
                <a:lnTo>
                  <a:pt x="27431" y="3015"/>
                </a:lnTo>
                <a:lnTo>
                  <a:pt x="22288" y="1085"/>
                </a:lnTo>
                <a:lnTo>
                  <a:pt x="1558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1" name="object 96"/>
          <p:cNvSpPr/>
          <p:nvPr/>
        </p:nvSpPr>
        <p:spPr>
          <a:xfrm>
            <a:off x="9124914" y="2907512"/>
            <a:ext cx="43815" cy="43815"/>
          </a:xfrm>
          <a:custGeom>
            <a:avLst/>
            <a:gdLst/>
            <a:ahLst/>
            <a:cxnLst/>
            <a:rect l="l" t="t" r="r" b="b"/>
            <a:pathLst>
              <a:path w="43815" h="43814">
                <a:moveTo>
                  <a:pt x="20795" y="0"/>
                </a:moveTo>
                <a:lnTo>
                  <a:pt x="12713" y="1921"/>
                </a:lnTo>
                <a:lnTo>
                  <a:pt x="5940" y="6736"/>
                </a:lnTo>
                <a:lnTo>
                  <a:pt x="1375" y="14039"/>
                </a:lnTo>
                <a:lnTo>
                  <a:pt x="0" y="22540"/>
                </a:lnTo>
                <a:lnTo>
                  <a:pt x="1924" y="30625"/>
                </a:lnTo>
                <a:lnTo>
                  <a:pt x="6740" y="37395"/>
                </a:lnTo>
                <a:lnTo>
                  <a:pt x="14037" y="41953"/>
                </a:lnTo>
                <a:lnTo>
                  <a:pt x="22539" y="43331"/>
                </a:lnTo>
                <a:lnTo>
                  <a:pt x="30625" y="41409"/>
                </a:lnTo>
                <a:lnTo>
                  <a:pt x="37399" y="36594"/>
                </a:lnTo>
                <a:lnTo>
                  <a:pt x="41964" y="29291"/>
                </a:lnTo>
                <a:lnTo>
                  <a:pt x="43340" y="20790"/>
                </a:lnTo>
                <a:lnTo>
                  <a:pt x="41413" y="12705"/>
                </a:lnTo>
                <a:lnTo>
                  <a:pt x="36594" y="5935"/>
                </a:lnTo>
                <a:lnTo>
                  <a:pt x="29290" y="1377"/>
                </a:lnTo>
                <a:lnTo>
                  <a:pt x="2079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2" name="object 97"/>
          <p:cNvSpPr/>
          <p:nvPr/>
        </p:nvSpPr>
        <p:spPr>
          <a:xfrm>
            <a:off x="9153836" y="2917881"/>
            <a:ext cx="10160" cy="19685"/>
          </a:xfrm>
          <a:custGeom>
            <a:avLst/>
            <a:gdLst/>
            <a:ahLst/>
            <a:cxnLst/>
            <a:rect l="l" t="t" r="r" b="b"/>
            <a:pathLst>
              <a:path w="10159" h="19685">
                <a:moveTo>
                  <a:pt x="6515" y="0"/>
                </a:moveTo>
                <a:lnTo>
                  <a:pt x="1638" y="380"/>
                </a:lnTo>
                <a:lnTo>
                  <a:pt x="0" y="4762"/>
                </a:lnTo>
                <a:lnTo>
                  <a:pt x="825" y="15163"/>
                </a:lnTo>
                <a:lnTo>
                  <a:pt x="3149" y="19227"/>
                </a:lnTo>
                <a:lnTo>
                  <a:pt x="8026" y="18834"/>
                </a:lnTo>
                <a:lnTo>
                  <a:pt x="9664" y="14465"/>
                </a:lnTo>
                <a:lnTo>
                  <a:pt x="8826" y="4051"/>
                </a:lnTo>
                <a:lnTo>
                  <a:pt x="6515"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3" name="object 98"/>
          <p:cNvSpPr/>
          <p:nvPr/>
        </p:nvSpPr>
        <p:spPr>
          <a:xfrm>
            <a:off x="8989130" y="2937680"/>
            <a:ext cx="27940" cy="52705"/>
          </a:xfrm>
          <a:custGeom>
            <a:avLst/>
            <a:gdLst/>
            <a:ahLst/>
            <a:cxnLst/>
            <a:rect l="l" t="t" r="r" b="b"/>
            <a:pathLst>
              <a:path w="27940" h="52705">
                <a:moveTo>
                  <a:pt x="8051" y="0"/>
                </a:moveTo>
                <a:lnTo>
                  <a:pt x="0" y="3022"/>
                </a:lnTo>
                <a:lnTo>
                  <a:pt x="18529" y="52349"/>
                </a:lnTo>
                <a:lnTo>
                  <a:pt x="27724" y="52349"/>
                </a:lnTo>
                <a:lnTo>
                  <a:pt x="805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4" name="object 99"/>
          <p:cNvSpPr/>
          <p:nvPr/>
        </p:nvSpPr>
        <p:spPr>
          <a:xfrm>
            <a:off x="8997868" y="2977951"/>
            <a:ext cx="33020" cy="12065"/>
          </a:xfrm>
          <a:custGeom>
            <a:avLst/>
            <a:gdLst/>
            <a:ahLst/>
            <a:cxnLst/>
            <a:rect l="l" t="t" r="r" b="b"/>
            <a:pathLst>
              <a:path w="33020" h="12064">
                <a:moveTo>
                  <a:pt x="16965" y="0"/>
                </a:moveTo>
                <a:lnTo>
                  <a:pt x="10261" y="1079"/>
                </a:lnTo>
                <a:lnTo>
                  <a:pt x="5105" y="3010"/>
                </a:lnTo>
                <a:lnTo>
                  <a:pt x="1511" y="7188"/>
                </a:lnTo>
                <a:lnTo>
                  <a:pt x="0" y="12065"/>
                </a:lnTo>
                <a:lnTo>
                  <a:pt x="32550" y="12065"/>
                </a:lnTo>
                <a:lnTo>
                  <a:pt x="1696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5" name="object 100"/>
          <p:cNvSpPr/>
          <p:nvPr/>
        </p:nvSpPr>
        <p:spPr>
          <a:xfrm>
            <a:off x="8967269" y="2907512"/>
            <a:ext cx="43815" cy="43815"/>
          </a:xfrm>
          <a:custGeom>
            <a:avLst/>
            <a:gdLst/>
            <a:ahLst/>
            <a:cxnLst/>
            <a:rect l="l" t="t" r="r" b="b"/>
            <a:pathLst>
              <a:path w="43815" h="43814">
                <a:moveTo>
                  <a:pt x="22544" y="0"/>
                </a:moveTo>
                <a:lnTo>
                  <a:pt x="14049" y="1377"/>
                </a:lnTo>
                <a:lnTo>
                  <a:pt x="6745" y="5935"/>
                </a:lnTo>
                <a:lnTo>
                  <a:pt x="1926" y="12705"/>
                </a:lnTo>
                <a:lnTo>
                  <a:pt x="0" y="20790"/>
                </a:lnTo>
                <a:lnTo>
                  <a:pt x="1375" y="29291"/>
                </a:lnTo>
                <a:lnTo>
                  <a:pt x="5940" y="36594"/>
                </a:lnTo>
                <a:lnTo>
                  <a:pt x="12714" y="41409"/>
                </a:lnTo>
                <a:lnTo>
                  <a:pt x="20801" y="43331"/>
                </a:lnTo>
                <a:lnTo>
                  <a:pt x="29302" y="41953"/>
                </a:lnTo>
                <a:lnTo>
                  <a:pt x="36599" y="37395"/>
                </a:lnTo>
                <a:lnTo>
                  <a:pt x="41415" y="30625"/>
                </a:lnTo>
                <a:lnTo>
                  <a:pt x="43340" y="22540"/>
                </a:lnTo>
                <a:lnTo>
                  <a:pt x="41964" y="14039"/>
                </a:lnTo>
                <a:lnTo>
                  <a:pt x="37399" y="6736"/>
                </a:lnTo>
                <a:lnTo>
                  <a:pt x="30626" y="1921"/>
                </a:lnTo>
                <a:lnTo>
                  <a:pt x="2254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6" name="object 101"/>
          <p:cNvSpPr/>
          <p:nvPr/>
        </p:nvSpPr>
        <p:spPr>
          <a:xfrm>
            <a:off x="8991822" y="2911454"/>
            <a:ext cx="15240" cy="18415"/>
          </a:xfrm>
          <a:custGeom>
            <a:avLst/>
            <a:gdLst/>
            <a:ahLst/>
            <a:cxnLst/>
            <a:rect l="l" t="t" r="r" b="b"/>
            <a:pathLst>
              <a:path w="15240" h="18414">
                <a:moveTo>
                  <a:pt x="4013" y="0"/>
                </a:moveTo>
                <a:lnTo>
                  <a:pt x="0" y="2806"/>
                </a:lnTo>
                <a:lnTo>
                  <a:pt x="800" y="7416"/>
                </a:lnTo>
                <a:lnTo>
                  <a:pt x="6781" y="15963"/>
                </a:lnTo>
                <a:lnTo>
                  <a:pt x="10820" y="18300"/>
                </a:lnTo>
                <a:lnTo>
                  <a:pt x="14833" y="15494"/>
                </a:lnTo>
                <a:lnTo>
                  <a:pt x="14033" y="10896"/>
                </a:lnTo>
                <a:lnTo>
                  <a:pt x="8064" y="2336"/>
                </a:lnTo>
                <a:lnTo>
                  <a:pt x="4013"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7" name="object 103"/>
          <p:cNvSpPr txBox="1"/>
          <p:nvPr/>
        </p:nvSpPr>
        <p:spPr>
          <a:xfrm>
            <a:off x="2182511" y="1754053"/>
            <a:ext cx="933449"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機</a:t>
            </a:r>
            <a:r>
              <a:rPr sz="1400" spc="5" dirty="0">
                <a:latin typeface="Meiryo UI" panose="020B0604030504040204" pitchFamily="50" charset="-128"/>
                <a:ea typeface="Meiryo UI" panose="020B0604030504040204" pitchFamily="50" charset="-128"/>
                <a:cs typeface="PMingLiU"/>
              </a:rPr>
              <a:t>械</a:t>
            </a:r>
            <a:r>
              <a:rPr sz="1400" spc="10" dirty="0">
                <a:latin typeface="Meiryo UI" panose="020B0604030504040204" pitchFamily="50" charset="-128"/>
                <a:ea typeface="Meiryo UI" panose="020B0604030504040204" pitchFamily="50" charset="-128"/>
                <a:cs typeface="PMingLiU"/>
              </a:rPr>
              <a:t>学</a:t>
            </a:r>
            <a:r>
              <a:rPr sz="1400" dirty="0">
                <a:latin typeface="Meiryo UI" panose="020B0604030504040204" pitchFamily="50" charset="-128"/>
                <a:ea typeface="Meiryo UI" panose="020B0604030504040204" pitchFamily="50" charset="-128"/>
                <a:cs typeface="PMingLiU"/>
              </a:rPr>
              <a:t>習</a:t>
            </a:r>
          </a:p>
        </p:txBody>
      </p:sp>
      <p:sp>
        <p:nvSpPr>
          <p:cNvPr id="148" name="object 104"/>
          <p:cNvSpPr txBox="1"/>
          <p:nvPr/>
        </p:nvSpPr>
        <p:spPr>
          <a:xfrm>
            <a:off x="2205359" y="3999038"/>
            <a:ext cx="1120991"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自</a:t>
            </a:r>
            <a:r>
              <a:rPr sz="1400" spc="15" dirty="0">
                <a:latin typeface="Meiryo UI" panose="020B0604030504040204" pitchFamily="50" charset="-128"/>
                <a:ea typeface="Meiryo UI" panose="020B0604030504040204" pitchFamily="50" charset="-128"/>
                <a:cs typeface="PMingLiU"/>
              </a:rPr>
              <a:t>然</a:t>
            </a:r>
            <a:r>
              <a:rPr sz="1400" spc="20" dirty="0">
                <a:latin typeface="Meiryo UI" panose="020B0604030504040204" pitchFamily="50" charset="-128"/>
                <a:ea typeface="Meiryo UI" panose="020B0604030504040204" pitchFamily="50" charset="-128"/>
                <a:cs typeface="PMingLiU"/>
              </a:rPr>
              <a:t>言語</a:t>
            </a:r>
            <a:r>
              <a:rPr sz="1400" spc="15" dirty="0">
                <a:latin typeface="Meiryo UI" panose="020B0604030504040204" pitchFamily="50" charset="-128"/>
                <a:ea typeface="Meiryo UI" panose="020B0604030504040204" pitchFamily="50" charset="-128"/>
                <a:cs typeface="PMingLiU"/>
              </a:rPr>
              <a:t>処</a:t>
            </a:r>
            <a:r>
              <a:rPr sz="1400" dirty="0">
                <a:latin typeface="Meiryo UI" panose="020B0604030504040204" pitchFamily="50" charset="-128"/>
                <a:ea typeface="Meiryo UI" panose="020B0604030504040204" pitchFamily="50" charset="-128"/>
                <a:cs typeface="PMingLiU"/>
              </a:rPr>
              <a:t>理</a:t>
            </a:r>
          </a:p>
        </p:txBody>
      </p:sp>
      <p:sp>
        <p:nvSpPr>
          <p:cNvPr id="149" name="object 105"/>
          <p:cNvSpPr txBox="1"/>
          <p:nvPr/>
        </p:nvSpPr>
        <p:spPr>
          <a:xfrm>
            <a:off x="644158" y="1924843"/>
            <a:ext cx="795257"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人</a:t>
            </a:r>
            <a:r>
              <a:rPr sz="1400" spc="10" dirty="0">
                <a:latin typeface="Meiryo UI" panose="020B0604030504040204" pitchFamily="50" charset="-128"/>
                <a:ea typeface="Meiryo UI" panose="020B0604030504040204" pitchFamily="50" charset="-128"/>
                <a:cs typeface="PMingLiU"/>
              </a:rPr>
              <a:t>工知</a:t>
            </a:r>
            <a:r>
              <a:rPr sz="1400" dirty="0">
                <a:latin typeface="Meiryo UI" panose="020B0604030504040204" pitchFamily="50" charset="-128"/>
                <a:ea typeface="Meiryo UI" panose="020B0604030504040204" pitchFamily="50" charset="-128"/>
                <a:cs typeface="PMingLiU"/>
              </a:rPr>
              <a:t>能</a:t>
            </a:r>
          </a:p>
        </p:txBody>
      </p:sp>
      <p:sp>
        <p:nvSpPr>
          <p:cNvPr id="150" name="object 106"/>
          <p:cNvSpPr txBox="1"/>
          <p:nvPr/>
        </p:nvSpPr>
        <p:spPr>
          <a:xfrm>
            <a:off x="1502052" y="2084869"/>
            <a:ext cx="1864127" cy="215444"/>
          </a:xfrm>
          <a:prstGeom prst="rect">
            <a:avLst/>
          </a:prstGeom>
        </p:spPr>
        <p:txBody>
          <a:bodyPr vert="horz" wrap="square" lIns="0" tIns="0" rIns="0" bIns="0" rtlCol="0">
            <a:spAutoFit/>
          </a:bodyPr>
          <a:lstStyle/>
          <a:p>
            <a:pPr marL="12700" marR="5080" indent="71755">
              <a:lnSpc>
                <a:spcPct val="100000"/>
              </a:lnSpc>
            </a:pPr>
            <a:r>
              <a:rPr sz="1400" spc="-30" dirty="0">
                <a:latin typeface="Meiryo UI" panose="020B0604030504040204" pitchFamily="50" charset="-128"/>
                <a:ea typeface="Meiryo UI" panose="020B0604030504040204" pitchFamily="50" charset="-128"/>
                <a:cs typeface="PMingLiU"/>
              </a:rPr>
              <a:t>ユビキタス  </a:t>
            </a:r>
            <a:r>
              <a:rPr sz="1400" spc="-45" dirty="0">
                <a:latin typeface="Meiryo UI" panose="020B0604030504040204" pitchFamily="50" charset="-128"/>
                <a:ea typeface="Meiryo UI" panose="020B0604030504040204" pitchFamily="50" charset="-128"/>
                <a:cs typeface="PMingLiU"/>
              </a:rPr>
              <a:t>ブ</a:t>
            </a:r>
            <a:r>
              <a:rPr sz="1400" spc="-25" dirty="0">
                <a:latin typeface="Meiryo UI" panose="020B0604030504040204" pitchFamily="50" charset="-128"/>
                <a:ea typeface="Meiryo UI" panose="020B0604030504040204" pitchFamily="50" charset="-128"/>
                <a:cs typeface="PMingLiU"/>
              </a:rPr>
              <a:t>ロ</a:t>
            </a:r>
            <a:r>
              <a:rPr sz="1400" spc="-75" dirty="0">
                <a:latin typeface="Meiryo UI" panose="020B0604030504040204" pitchFamily="50" charset="-128"/>
                <a:ea typeface="Meiryo UI" panose="020B0604030504040204" pitchFamily="50" charset="-128"/>
                <a:cs typeface="PMingLiU"/>
              </a:rPr>
              <a:t>ード</a:t>
            </a:r>
            <a:r>
              <a:rPr sz="1400" spc="-20" dirty="0">
                <a:latin typeface="Meiryo UI" panose="020B0604030504040204" pitchFamily="50" charset="-128"/>
                <a:ea typeface="Meiryo UI" panose="020B0604030504040204" pitchFamily="50" charset="-128"/>
                <a:cs typeface="PMingLiU"/>
              </a:rPr>
              <a:t>バ</a:t>
            </a:r>
            <a:r>
              <a:rPr sz="1400" spc="-7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ド</a:t>
            </a:r>
          </a:p>
        </p:txBody>
      </p:sp>
      <p:sp>
        <p:nvSpPr>
          <p:cNvPr id="151" name="object 107"/>
          <p:cNvSpPr txBox="1"/>
          <p:nvPr/>
        </p:nvSpPr>
        <p:spPr>
          <a:xfrm>
            <a:off x="3348692" y="1803766"/>
            <a:ext cx="110683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ブ</a:t>
            </a:r>
            <a:r>
              <a:rPr sz="1400" spc="-50" dirty="0">
                <a:latin typeface="Meiryo UI" panose="020B0604030504040204" pitchFamily="50" charset="-128"/>
                <a:ea typeface="Meiryo UI" panose="020B0604030504040204" pitchFamily="50" charset="-128"/>
                <a:cs typeface="PMingLiU"/>
              </a:rPr>
              <a:t>ロ</a:t>
            </a:r>
            <a:r>
              <a:rPr sz="1400" spc="-45" dirty="0">
                <a:latin typeface="Meiryo UI" panose="020B0604030504040204" pitchFamily="50" charset="-128"/>
                <a:ea typeface="Meiryo UI" panose="020B0604030504040204" pitchFamily="50" charset="-128"/>
                <a:cs typeface="PMingLiU"/>
              </a:rPr>
              <a:t>ッ</a:t>
            </a:r>
            <a:r>
              <a:rPr sz="1400" spc="-40" dirty="0">
                <a:latin typeface="Meiryo UI" panose="020B0604030504040204" pitchFamily="50" charset="-128"/>
                <a:ea typeface="Meiryo UI" panose="020B0604030504040204" pitchFamily="50" charset="-128"/>
                <a:cs typeface="PMingLiU"/>
              </a:rPr>
              <a:t>クチ</a:t>
            </a:r>
            <a:r>
              <a:rPr sz="1400" spc="-65" dirty="0">
                <a:latin typeface="Meiryo UI" panose="020B0604030504040204" pitchFamily="50" charset="-128"/>
                <a:ea typeface="Meiryo UI" panose="020B0604030504040204" pitchFamily="50" charset="-128"/>
                <a:cs typeface="PMingLiU"/>
              </a:rPr>
              <a:t>ェ</a:t>
            </a:r>
            <a:r>
              <a:rPr sz="1400" spc="-114"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ン</a:t>
            </a:r>
          </a:p>
        </p:txBody>
      </p:sp>
      <p:sp>
        <p:nvSpPr>
          <p:cNvPr id="152" name="object 108"/>
          <p:cNvSpPr txBox="1"/>
          <p:nvPr/>
        </p:nvSpPr>
        <p:spPr>
          <a:xfrm>
            <a:off x="766982" y="2930512"/>
            <a:ext cx="962747"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セ</a:t>
            </a:r>
            <a:r>
              <a:rPr sz="1400" spc="5" dirty="0">
                <a:latin typeface="Meiryo UI" panose="020B0604030504040204" pitchFamily="50" charset="-128"/>
                <a:ea typeface="Meiryo UI" panose="020B0604030504040204" pitchFamily="50" charset="-128"/>
                <a:cs typeface="PMingLiU"/>
              </a:rPr>
              <a:t>ン</a:t>
            </a:r>
            <a:r>
              <a:rPr sz="1400" spc="-30" dirty="0">
                <a:latin typeface="Meiryo UI" panose="020B0604030504040204" pitchFamily="50" charset="-128"/>
                <a:ea typeface="Meiryo UI" panose="020B0604030504040204" pitchFamily="50" charset="-128"/>
                <a:cs typeface="PMingLiU"/>
              </a:rPr>
              <a:t>サ</a:t>
            </a:r>
            <a:r>
              <a:rPr sz="1400" spc="-5" dirty="0">
                <a:latin typeface="Meiryo UI" panose="020B0604030504040204" pitchFamily="50" charset="-128"/>
                <a:ea typeface="Meiryo UI" panose="020B0604030504040204" pitchFamily="50" charset="-128"/>
                <a:cs typeface="PMingLiU"/>
              </a:rPr>
              <a:t>ー</a:t>
            </a:r>
            <a:r>
              <a:rPr sz="1400" spc="15" dirty="0">
                <a:latin typeface="Meiryo UI" panose="020B0604030504040204" pitchFamily="50" charset="-128"/>
                <a:ea typeface="Meiryo UI" panose="020B0604030504040204" pitchFamily="50" charset="-128"/>
                <a:cs typeface="PMingLiU"/>
              </a:rPr>
              <a:t>技</a:t>
            </a:r>
            <a:r>
              <a:rPr sz="1400" dirty="0">
                <a:latin typeface="Meiryo UI" panose="020B0604030504040204" pitchFamily="50" charset="-128"/>
                <a:ea typeface="Meiryo UI" panose="020B0604030504040204" pitchFamily="50" charset="-128"/>
                <a:cs typeface="PMingLiU"/>
              </a:rPr>
              <a:t>術</a:t>
            </a:r>
          </a:p>
        </p:txBody>
      </p:sp>
      <p:sp>
        <p:nvSpPr>
          <p:cNvPr id="153" name="object 109"/>
          <p:cNvSpPr txBox="1"/>
          <p:nvPr/>
        </p:nvSpPr>
        <p:spPr>
          <a:xfrm>
            <a:off x="4212790" y="2112283"/>
            <a:ext cx="819480" cy="215444"/>
          </a:xfrm>
          <a:prstGeom prst="rect">
            <a:avLst/>
          </a:prstGeom>
        </p:spPr>
        <p:txBody>
          <a:bodyPr vert="horz" wrap="square" lIns="0" tIns="0" rIns="0" bIns="0" rtlCol="0">
            <a:spAutoFit/>
          </a:bodyPr>
          <a:lstStyle/>
          <a:p>
            <a:pPr marL="12700">
              <a:lnSpc>
                <a:spcPct val="100000"/>
              </a:lnSpc>
            </a:pPr>
            <a:r>
              <a:rPr sz="1400" spc="-85" dirty="0">
                <a:latin typeface="Meiryo UI" panose="020B0604030504040204" pitchFamily="50" charset="-128"/>
                <a:ea typeface="Meiryo UI" panose="020B0604030504040204" pitchFamily="50" charset="-128"/>
                <a:cs typeface="PMingLiU"/>
              </a:rPr>
              <a:t>ビ</a:t>
            </a:r>
            <a:r>
              <a:rPr sz="1400" spc="-35" dirty="0">
                <a:latin typeface="Meiryo UI" panose="020B0604030504040204" pitchFamily="50" charset="-128"/>
                <a:ea typeface="Meiryo UI" panose="020B0604030504040204" pitchFamily="50" charset="-128"/>
                <a:cs typeface="PMingLiU"/>
              </a:rPr>
              <a:t>ッ</a:t>
            </a:r>
            <a:r>
              <a:rPr sz="1400" spc="-30" dirty="0">
                <a:latin typeface="Meiryo UI" panose="020B0604030504040204" pitchFamily="50" charset="-128"/>
                <a:ea typeface="Meiryo UI" panose="020B0604030504040204" pitchFamily="50" charset="-128"/>
                <a:cs typeface="PMingLiU"/>
              </a:rPr>
              <a:t>グ</a:t>
            </a:r>
            <a:r>
              <a:rPr sz="1400" spc="-10" dirty="0">
                <a:latin typeface="Meiryo UI" panose="020B0604030504040204" pitchFamily="50" charset="-128"/>
                <a:ea typeface="Meiryo UI" panose="020B0604030504040204" pitchFamily="50" charset="-128"/>
                <a:cs typeface="PMingLiU"/>
              </a:rPr>
              <a:t>デ</a:t>
            </a:r>
            <a:r>
              <a:rPr sz="1400" spc="-15"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タ</a:t>
            </a:r>
          </a:p>
        </p:txBody>
      </p:sp>
      <p:sp>
        <p:nvSpPr>
          <p:cNvPr id="154" name="object 110"/>
          <p:cNvSpPr txBox="1"/>
          <p:nvPr/>
        </p:nvSpPr>
        <p:spPr>
          <a:xfrm>
            <a:off x="2854671" y="2406749"/>
            <a:ext cx="665788"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アジ</a:t>
            </a:r>
            <a:r>
              <a:rPr sz="1400" spc="-40" dirty="0">
                <a:latin typeface="Meiryo UI" panose="020B0604030504040204" pitchFamily="50" charset="-128"/>
                <a:ea typeface="Meiryo UI" panose="020B0604030504040204" pitchFamily="50" charset="-128"/>
                <a:cs typeface="PMingLiU"/>
              </a:rPr>
              <a:t>ャ</a:t>
            </a:r>
            <a:r>
              <a:rPr sz="1400" spc="-80"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ル</a:t>
            </a:r>
          </a:p>
        </p:txBody>
      </p:sp>
      <p:sp>
        <p:nvSpPr>
          <p:cNvPr id="155" name="object 111"/>
          <p:cNvSpPr txBox="1"/>
          <p:nvPr/>
        </p:nvSpPr>
        <p:spPr>
          <a:xfrm>
            <a:off x="1751938" y="2507743"/>
            <a:ext cx="1025110" cy="215444"/>
          </a:xfrm>
          <a:prstGeom prst="rect">
            <a:avLst/>
          </a:prstGeom>
        </p:spPr>
        <p:txBody>
          <a:bodyPr vert="horz" wrap="square" lIns="0" tIns="0" rIns="0" bIns="0" rtlCol="0">
            <a:spAutoFit/>
          </a:bodyPr>
          <a:lstStyle/>
          <a:p>
            <a:pPr marL="12700">
              <a:lnSpc>
                <a:spcPct val="100000"/>
              </a:lnSpc>
            </a:pPr>
            <a:r>
              <a:rPr sz="1400" spc="-80" dirty="0">
                <a:latin typeface="Meiryo UI" panose="020B0604030504040204" pitchFamily="50" charset="-128"/>
                <a:ea typeface="Meiryo UI" panose="020B0604030504040204" pitchFamily="50" charset="-128"/>
                <a:cs typeface="PMingLiU"/>
              </a:rPr>
              <a:t>フ</a:t>
            </a:r>
            <a:r>
              <a:rPr sz="1400" spc="-114" dirty="0">
                <a:latin typeface="Meiryo UI" panose="020B0604030504040204" pitchFamily="50" charset="-128"/>
                <a:ea typeface="Meiryo UI" panose="020B0604030504040204" pitchFamily="50" charset="-128"/>
                <a:cs typeface="PMingLiU"/>
              </a:rPr>
              <a:t>ィ</a:t>
            </a:r>
            <a:r>
              <a:rPr sz="1400" spc="-10" dirty="0">
                <a:latin typeface="Meiryo UI" panose="020B0604030504040204" pitchFamily="50" charset="-128"/>
                <a:ea typeface="Meiryo UI" panose="020B0604030504040204" pitchFamily="50" charset="-128"/>
                <a:cs typeface="PMingLiU"/>
              </a:rPr>
              <a:t>ン</a:t>
            </a:r>
            <a:r>
              <a:rPr sz="1400" spc="-35" dirty="0">
                <a:latin typeface="Meiryo UI" panose="020B0604030504040204" pitchFamily="50" charset="-128"/>
                <a:ea typeface="Meiryo UI" panose="020B0604030504040204" pitchFamily="50" charset="-128"/>
                <a:cs typeface="PMingLiU"/>
              </a:rPr>
              <a:t>テ</a:t>
            </a:r>
            <a:r>
              <a:rPr sz="1400" spc="-45" dirty="0">
                <a:latin typeface="Meiryo UI" panose="020B0604030504040204" pitchFamily="50" charset="-128"/>
                <a:ea typeface="Meiryo UI" panose="020B0604030504040204" pitchFamily="50" charset="-128"/>
                <a:cs typeface="PMingLiU"/>
              </a:rPr>
              <a:t>ッ</a:t>
            </a:r>
            <a:r>
              <a:rPr sz="1400" dirty="0">
                <a:latin typeface="Meiryo UI" panose="020B0604030504040204" pitchFamily="50" charset="-128"/>
                <a:ea typeface="Meiryo UI" panose="020B0604030504040204" pitchFamily="50" charset="-128"/>
                <a:cs typeface="PMingLiU"/>
              </a:rPr>
              <a:t>ク</a:t>
            </a:r>
          </a:p>
        </p:txBody>
      </p:sp>
      <p:sp>
        <p:nvSpPr>
          <p:cNvPr id="156" name="object 112"/>
          <p:cNvSpPr txBox="1"/>
          <p:nvPr/>
        </p:nvSpPr>
        <p:spPr>
          <a:xfrm>
            <a:off x="2435507" y="4366288"/>
            <a:ext cx="1223758" cy="215444"/>
          </a:xfrm>
          <a:prstGeom prst="rect">
            <a:avLst/>
          </a:prstGeom>
        </p:spPr>
        <p:txBody>
          <a:bodyPr vert="horz" wrap="square" lIns="0" tIns="0" rIns="0" bIns="0" rtlCol="0">
            <a:spAutoFit/>
          </a:bodyPr>
          <a:lstStyle/>
          <a:p>
            <a:pPr marL="12700">
              <a:lnSpc>
                <a:spcPct val="100000"/>
              </a:lnSpc>
            </a:pPr>
            <a:r>
              <a:rPr sz="1400" spc="70" dirty="0">
                <a:latin typeface="Meiryo UI" panose="020B0604030504040204" pitchFamily="50" charset="-128"/>
                <a:ea typeface="Meiryo UI" panose="020B0604030504040204" pitchFamily="50" charset="-128"/>
                <a:cs typeface="Calibri"/>
              </a:rPr>
              <a:t>G</a:t>
            </a:r>
            <a:r>
              <a:rPr sz="1400" spc="75" dirty="0">
                <a:latin typeface="Meiryo UI" panose="020B0604030504040204" pitchFamily="50" charset="-128"/>
                <a:ea typeface="Meiryo UI" panose="020B0604030504040204" pitchFamily="50" charset="-128"/>
                <a:cs typeface="Calibri"/>
              </a:rPr>
              <a:t>P</a:t>
            </a:r>
            <a:r>
              <a:rPr sz="1400" spc="110" dirty="0">
                <a:latin typeface="Meiryo UI" panose="020B0604030504040204" pitchFamily="50" charset="-128"/>
                <a:ea typeface="Meiryo UI" panose="020B0604030504040204" pitchFamily="50" charset="-128"/>
                <a:cs typeface="Calibri"/>
              </a:rPr>
              <a:t>S</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QZSS</a:t>
            </a:r>
            <a:endParaRPr sz="1400" dirty="0">
              <a:latin typeface="Meiryo UI" panose="020B0604030504040204" pitchFamily="50" charset="-128"/>
              <a:ea typeface="Meiryo UI" panose="020B0604030504040204" pitchFamily="50" charset="-128"/>
              <a:cs typeface="Calibri"/>
            </a:endParaRPr>
          </a:p>
        </p:txBody>
      </p:sp>
      <p:sp>
        <p:nvSpPr>
          <p:cNvPr id="157" name="object 113"/>
          <p:cNvSpPr txBox="1"/>
          <p:nvPr/>
        </p:nvSpPr>
        <p:spPr>
          <a:xfrm>
            <a:off x="3707111" y="2383384"/>
            <a:ext cx="829850"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予</a:t>
            </a:r>
            <a:r>
              <a:rPr sz="1400" spc="15" dirty="0">
                <a:latin typeface="Meiryo UI" panose="020B0604030504040204" pitchFamily="50" charset="-128"/>
                <a:ea typeface="Meiryo UI" panose="020B0604030504040204" pitchFamily="50" charset="-128"/>
                <a:cs typeface="PMingLiU"/>
              </a:rPr>
              <a:t>測</a:t>
            </a:r>
            <a:r>
              <a:rPr sz="1400" spc="-5" dirty="0">
                <a:latin typeface="Meiryo UI" panose="020B0604030504040204" pitchFamily="50" charset="-128"/>
                <a:ea typeface="Meiryo UI" panose="020B0604030504040204" pitchFamily="50" charset="-128"/>
                <a:cs typeface="PMingLiU"/>
              </a:rPr>
              <a:t>分</a:t>
            </a:r>
            <a:r>
              <a:rPr sz="1400" dirty="0">
                <a:latin typeface="Meiryo UI" panose="020B0604030504040204" pitchFamily="50" charset="-128"/>
                <a:ea typeface="Meiryo UI" panose="020B0604030504040204" pitchFamily="50" charset="-128"/>
                <a:cs typeface="PMingLiU"/>
              </a:rPr>
              <a:t>析</a:t>
            </a:r>
          </a:p>
        </p:txBody>
      </p:sp>
      <p:sp>
        <p:nvSpPr>
          <p:cNvPr id="158" name="object 114"/>
          <p:cNvSpPr txBox="1"/>
          <p:nvPr/>
        </p:nvSpPr>
        <p:spPr>
          <a:xfrm>
            <a:off x="5636279" y="2361595"/>
            <a:ext cx="307340" cy="169277"/>
          </a:xfrm>
          <a:prstGeom prst="rect">
            <a:avLst/>
          </a:prstGeom>
        </p:spPr>
        <p:txBody>
          <a:bodyPr vert="horz" wrap="square" lIns="0" tIns="0" rIns="0" bIns="0" rtlCol="0">
            <a:spAutoFit/>
          </a:bodyPr>
          <a:lstStyle/>
          <a:p>
            <a:pPr marL="12700">
              <a:lnSpc>
                <a:spcPct val="100000"/>
              </a:lnSpc>
              <a:tabLst>
                <a:tab pos="294005" algn="l"/>
              </a:tabLst>
            </a:pPr>
            <a:r>
              <a:rPr sz="1100" u="heavy" dirty="0">
                <a:latin typeface="Meiryo UI" panose="020B0604030504040204" pitchFamily="50" charset="-128"/>
                <a:ea typeface="Meiryo UI" panose="020B0604030504040204" pitchFamily="50" charset="-128"/>
                <a:cs typeface="Times New Roman"/>
              </a:rPr>
              <a:t> 	</a:t>
            </a:r>
            <a:endParaRPr sz="1100" dirty="0">
              <a:latin typeface="Meiryo UI" panose="020B0604030504040204" pitchFamily="50" charset="-128"/>
              <a:ea typeface="Meiryo UI" panose="020B0604030504040204" pitchFamily="50" charset="-128"/>
              <a:cs typeface="Times New Roman"/>
            </a:endParaRPr>
          </a:p>
        </p:txBody>
      </p:sp>
      <p:sp>
        <p:nvSpPr>
          <p:cNvPr id="159" name="object 115"/>
          <p:cNvSpPr txBox="1"/>
          <p:nvPr/>
        </p:nvSpPr>
        <p:spPr>
          <a:xfrm>
            <a:off x="2250707" y="2880007"/>
            <a:ext cx="1363175" cy="215444"/>
          </a:xfrm>
          <a:prstGeom prst="rect">
            <a:avLst/>
          </a:prstGeom>
        </p:spPr>
        <p:txBody>
          <a:bodyPr vert="horz" wrap="square" lIns="0" tIns="0" rIns="0" bIns="0" rtlCol="0">
            <a:spAutoFit/>
          </a:bodyPr>
          <a:lstStyle/>
          <a:p>
            <a:pPr marL="12700">
              <a:lnSpc>
                <a:spcPct val="100000"/>
              </a:lnSpc>
              <a:spcBef>
                <a:spcPts val="5"/>
              </a:spcBef>
            </a:pPr>
            <a:r>
              <a:rPr sz="1400" spc="-50" dirty="0" err="1">
                <a:latin typeface="Meiryo UI" panose="020B0604030504040204" pitchFamily="50" charset="-128"/>
                <a:ea typeface="Meiryo UI" panose="020B0604030504040204" pitchFamily="50" charset="-128"/>
                <a:cs typeface="PMingLiU"/>
              </a:rPr>
              <a:t>スマートデバイス</a:t>
            </a:r>
            <a:endParaRPr sz="1400" dirty="0">
              <a:latin typeface="Meiryo UI" panose="020B0604030504040204" pitchFamily="50" charset="-128"/>
              <a:ea typeface="Meiryo UI" panose="020B0604030504040204" pitchFamily="50" charset="-128"/>
              <a:cs typeface="PMingLiU"/>
            </a:endParaRPr>
          </a:p>
        </p:txBody>
      </p:sp>
      <p:sp>
        <p:nvSpPr>
          <p:cNvPr id="161" name="object 117"/>
          <p:cNvSpPr txBox="1"/>
          <p:nvPr/>
        </p:nvSpPr>
        <p:spPr>
          <a:xfrm>
            <a:off x="2081917" y="4773579"/>
            <a:ext cx="1374699"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動</a:t>
            </a:r>
            <a:r>
              <a:rPr sz="1400" spc="25" dirty="0">
                <a:latin typeface="Meiryo UI" panose="020B0604030504040204" pitchFamily="50" charset="-128"/>
                <a:ea typeface="Meiryo UI" panose="020B0604030504040204" pitchFamily="50" charset="-128"/>
                <a:cs typeface="PMingLiU"/>
              </a:rPr>
              <a:t>機</a:t>
            </a:r>
            <a:r>
              <a:rPr sz="1400" spc="-10" dirty="0">
                <a:latin typeface="Meiryo UI" panose="020B0604030504040204" pitchFamily="50" charset="-128"/>
                <a:ea typeface="Meiryo UI" panose="020B0604030504040204" pitchFamily="50" charset="-128"/>
                <a:cs typeface="PMingLiU"/>
              </a:rPr>
              <a:t>付け</a:t>
            </a:r>
            <a:r>
              <a:rPr sz="1400" spc="5" dirty="0">
                <a:latin typeface="Meiryo UI" panose="020B0604030504040204" pitchFamily="50" charset="-128"/>
                <a:ea typeface="Meiryo UI" panose="020B0604030504040204" pitchFamily="50" charset="-128"/>
                <a:cs typeface="PMingLiU"/>
              </a:rPr>
              <a:t>デ</a:t>
            </a:r>
            <a:r>
              <a:rPr sz="1400" spc="-40" dirty="0">
                <a:latin typeface="Meiryo UI" panose="020B0604030504040204" pitchFamily="50" charset="-128"/>
                <a:ea typeface="Meiryo UI" panose="020B0604030504040204" pitchFamily="50" charset="-128"/>
                <a:cs typeface="PMingLiU"/>
              </a:rPr>
              <a:t>ザ</a:t>
            </a:r>
            <a:r>
              <a:rPr sz="1400" spc="-55"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ン</a:t>
            </a:r>
          </a:p>
        </p:txBody>
      </p:sp>
      <p:sp>
        <p:nvSpPr>
          <p:cNvPr id="162" name="object 118"/>
          <p:cNvSpPr txBox="1"/>
          <p:nvPr/>
        </p:nvSpPr>
        <p:spPr>
          <a:xfrm>
            <a:off x="533236" y="5612845"/>
            <a:ext cx="1481398" cy="215444"/>
          </a:xfrm>
          <a:prstGeom prst="rect">
            <a:avLst/>
          </a:prstGeom>
        </p:spPr>
        <p:txBody>
          <a:bodyPr vert="horz" wrap="square" lIns="0" tIns="0" rIns="0" bIns="0" rtlCol="0">
            <a:spAutoFit/>
          </a:bodyPr>
          <a:lstStyle/>
          <a:p>
            <a:pPr marL="12700">
              <a:lnSpc>
                <a:spcPct val="100000"/>
              </a:lnSpc>
            </a:pPr>
            <a:r>
              <a:rPr sz="1400" spc="-35" dirty="0">
                <a:latin typeface="Meiryo UI" panose="020B0604030504040204" pitchFamily="50" charset="-128"/>
                <a:ea typeface="Meiryo UI" panose="020B0604030504040204" pitchFamily="50" charset="-128"/>
                <a:cs typeface="PMingLiU"/>
              </a:rPr>
              <a:t>ゲ</a:t>
            </a:r>
            <a:r>
              <a:rPr sz="1400" spc="-5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ミ</a:t>
            </a:r>
            <a:r>
              <a:rPr sz="1400" spc="-80" dirty="0">
                <a:latin typeface="Meiryo UI" panose="020B0604030504040204" pitchFamily="50" charset="-128"/>
                <a:ea typeface="Meiryo UI" panose="020B0604030504040204" pitchFamily="50" charset="-128"/>
                <a:cs typeface="PMingLiU"/>
              </a:rPr>
              <a:t>フ</a:t>
            </a:r>
            <a:r>
              <a:rPr sz="1400" spc="-90" dirty="0">
                <a:latin typeface="Meiryo UI" panose="020B0604030504040204" pitchFamily="50" charset="-128"/>
                <a:ea typeface="Meiryo UI" panose="020B0604030504040204" pitchFamily="50" charset="-128"/>
                <a:cs typeface="PMingLiU"/>
              </a:rPr>
              <a:t>ィ</a:t>
            </a:r>
            <a:r>
              <a:rPr sz="1400" spc="-35" dirty="0">
                <a:latin typeface="Meiryo UI" panose="020B0604030504040204" pitchFamily="50" charset="-128"/>
                <a:ea typeface="Meiryo UI" panose="020B0604030504040204" pitchFamily="50" charset="-128"/>
                <a:cs typeface="PMingLiU"/>
              </a:rPr>
              <a:t>ケー</a:t>
            </a:r>
            <a:r>
              <a:rPr sz="1400" spc="-50" dirty="0">
                <a:latin typeface="Meiryo UI" panose="020B0604030504040204" pitchFamily="50" charset="-128"/>
                <a:ea typeface="Meiryo UI" panose="020B0604030504040204" pitchFamily="50" charset="-128"/>
                <a:cs typeface="PMingLiU"/>
              </a:rPr>
              <a:t>シ</a:t>
            </a:r>
            <a:r>
              <a:rPr sz="1400" spc="-65"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63" name="object 119"/>
          <p:cNvSpPr txBox="1"/>
          <p:nvPr/>
        </p:nvSpPr>
        <p:spPr>
          <a:xfrm>
            <a:off x="3617242" y="5027816"/>
            <a:ext cx="1223758" cy="215444"/>
          </a:xfrm>
          <a:prstGeom prst="rect">
            <a:avLst/>
          </a:prstGeom>
        </p:spPr>
        <p:txBody>
          <a:bodyPr vert="horz" wrap="square" lIns="0" tIns="0" rIns="0" bIns="0" rtlCol="0">
            <a:spAutoFit/>
          </a:bodyPr>
          <a:lstStyle/>
          <a:p>
            <a:pPr marL="12700">
              <a:lnSpc>
                <a:spcPct val="100000"/>
              </a:lnSpc>
            </a:pPr>
            <a:r>
              <a:rPr sz="1400" spc="-50" dirty="0">
                <a:latin typeface="Meiryo UI" panose="020B0604030504040204" pitchFamily="50" charset="-128"/>
                <a:ea typeface="Meiryo UI" panose="020B0604030504040204" pitchFamily="50" charset="-128"/>
                <a:cs typeface="PMingLiU"/>
              </a:rPr>
              <a:t>クラウドストレージ</a:t>
            </a:r>
            <a:endParaRPr sz="1400" dirty="0">
              <a:latin typeface="Meiryo UI" panose="020B0604030504040204" pitchFamily="50" charset="-128"/>
              <a:ea typeface="Meiryo UI" panose="020B0604030504040204" pitchFamily="50" charset="-128"/>
              <a:cs typeface="PMingLiU"/>
            </a:endParaRPr>
          </a:p>
        </p:txBody>
      </p:sp>
      <p:sp>
        <p:nvSpPr>
          <p:cNvPr id="164" name="object 120"/>
          <p:cNvSpPr txBox="1"/>
          <p:nvPr/>
        </p:nvSpPr>
        <p:spPr>
          <a:xfrm>
            <a:off x="3753455" y="5581622"/>
            <a:ext cx="1226680" cy="215444"/>
          </a:xfrm>
          <a:prstGeom prst="rect">
            <a:avLst/>
          </a:prstGeom>
        </p:spPr>
        <p:txBody>
          <a:bodyPr vert="horz" wrap="square" lIns="0" tIns="0" rIns="0" bIns="0" rtlCol="0">
            <a:spAutoFit/>
          </a:bodyPr>
          <a:lstStyle/>
          <a:p>
            <a:pPr marL="12700">
              <a:lnSpc>
                <a:spcPct val="100000"/>
              </a:lnSpc>
            </a:pPr>
            <a:r>
              <a:rPr sz="1400" spc="-65" dirty="0">
                <a:latin typeface="Meiryo UI" panose="020B0604030504040204" pitchFamily="50" charset="-128"/>
                <a:ea typeface="Meiryo UI" panose="020B0604030504040204" pitchFamily="50" charset="-128"/>
                <a:cs typeface="PMingLiU"/>
              </a:rPr>
              <a:t>ソーシャルメディア</a:t>
            </a:r>
            <a:endParaRPr sz="1400" dirty="0">
              <a:latin typeface="Meiryo UI" panose="020B0604030504040204" pitchFamily="50" charset="-128"/>
              <a:ea typeface="Meiryo UI" panose="020B0604030504040204" pitchFamily="50" charset="-128"/>
              <a:cs typeface="PMingLiU"/>
            </a:endParaRPr>
          </a:p>
        </p:txBody>
      </p:sp>
      <p:sp>
        <p:nvSpPr>
          <p:cNvPr id="165" name="object 121"/>
          <p:cNvSpPr txBox="1"/>
          <p:nvPr/>
        </p:nvSpPr>
        <p:spPr>
          <a:xfrm>
            <a:off x="1451883" y="5244377"/>
            <a:ext cx="2088778" cy="215444"/>
          </a:xfrm>
          <a:prstGeom prst="rect">
            <a:avLst/>
          </a:prstGeom>
        </p:spPr>
        <p:txBody>
          <a:bodyPr vert="horz" wrap="square" lIns="0" tIns="0" rIns="0" bIns="0" rtlCol="0">
            <a:spAutoFit/>
          </a:bodyPr>
          <a:lstStyle/>
          <a:p>
            <a:pPr marL="12700" marR="5080" indent="191770">
              <a:lnSpc>
                <a:spcPct val="100000"/>
              </a:lnSpc>
            </a:pPr>
            <a:r>
              <a:rPr sz="1400" spc="-45" dirty="0">
                <a:latin typeface="Meiryo UI" panose="020B0604030504040204" pitchFamily="50" charset="-128"/>
                <a:ea typeface="Meiryo UI" panose="020B0604030504040204" pitchFamily="50" charset="-128"/>
                <a:cs typeface="PMingLiU"/>
              </a:rPr>
              <a:t>クラウド  コ</a:t>
            </a:r>
            <a:r>
              <a:rPr sz="1400" spc="-35" dirty="0">
                <a:latin typeface="Meiryo UI" panose="020B0604030504040204" pitchFamily="50" charset="-128"/>
                <a:ea typeface="Meiryo UI" panose="020B0604030504040204" pitchFamily="50" charset="-128"/>
                <a:cs typeface="PMingLiU"/>
              </a:rPr>
              <a:t>ン</a:t>
            </a:r>
            <a:r>
              <a:rPr sz="1400" spc="-50" dirty="0">
                <a:latin typeface="Meiryo UI" panose="020B0604030504040204" pitchFamily="50" charset="-128"/>
                <a:ea typeface="Meiryo UI" panose="020B0604030504040204" pitchFamily="50" charset="-128"/>
                <a:cs typeface="PMingLiU"/>
              </a:rPr>
              <a:t>ピ</a:t>
            </a:r>
            <a:r>
              <a:rPr sz="1400" spc="-65" dirty="0">
                <a:latin typeface="Meiryo UI" panose="020B0604030504040204" pitchFamily="50" charset="-128"/>
                <a:ea typeface="Meiryo UI" panose="020B0604030504040204" pitchFamily="50" charset="-128"/>
                <a:cs typeface="PMingLiU"/>
              </a:rPr>
              <a:t>ュ</a:t>
            </a:r>
            <a:r>
              <a:rPr sz="1400" spc="-1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テ</a:t>
            </a:r>
            <a:r>
              <a:rPr sz="1400" spc="-114" dirty="0">
                <a:latin typeface="Meiryo UI" panose="020B0604030504040204" pitchFamily="50" charset="-128"/>
                <a:ea typeface="Meiryo UI" panose="020B0604030504040204" pitchFamily="50" charset="-128"/>
                <a:cs typeface="PMingLiU"/>
              </a:rPr>
              <a:t>ィ</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6" name="object 122"/>
          <p:cNvSpPr txBox="1"/>
          <p:nvPr/>
        </p:nvSpPr>
        <p:spPr>
          <a:xfrm>
            <a:off x="2220368" y="5612845"/>
            <a:ext cx="148674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ク</a:t>
            </a:r>
            <a:r>
              <a:rPr sz="1400" spc="-35" dirty="0">
                <a:latin typeface="Meiryo UI" panose="020B0604030504040204" pitchFamily="50" charset="-128"/>
                <a:ea typeface="Meiryo UI" panose="020B0604030504040204" pitchFamily="50" charset="-128"/>
                <a:cs typeface="PMingLiU"/>
              </a:rPr>
              <a:t>ラ</a:t>
            </a:r>
            <a:r>
              <a:rPr sz="1400" spc="-85" dirty="0">
                <a:latin typeface="Meiryo UI" panose="020B0604030504040204" pitchFamily="50" charset="-128"/>
                <a:ea typeface="Meiryo UI" panose="020B0604030504040204" pitchFamily="50" charset="-128"/>
                <a:cs typeface="PMingLiU"/>
              </a:rPr>
              <a:t>ウ</a:t>
            </a:r>
            <a:r>
              <a:rPr sz="1400" spc="-45" dirty="0">
                <a:latin typeface="Meiryo UI" panose="020B0604030504040204" pitchFamily="50" charset="-128"/>
                <a:ea typeface="Meiryo UI" panose="020B0604030504040204" pitchFamily="50" charset="-128"/>
                <a:cs typeface="PMingLiU"/>
              </a:rPr>
              <a:t>ド</a:t>
            </a:r>
            <a:r>
              <a:rPr sz="1400" spc="-55" dirty="0">
                <a:latin typeface="Meiryo UI" panose="020B0604030504040204" pitchFamily="50" charset="-128"/>
                <a:ea typeface="Meiryo UI" panose="020B0604030504040204" pitchFamily="50" charset="-128"/>
                <a:cs typeface="PMingLiU"/>
              </a:rPr>
              <a:t>ソ</a:t>
            </a:r>
            <a:r>
              <a:rPr sz="1400" spc="-3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シ</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7" name="object 123"/>
          <p:cNvSpPr txBox="1"/>
          <p:nvPr/>
        </p:nvSpPr>
        <p:spPr>
          <a:xfrm>
            <a:off x="2358217" y="6603286"/>
            <a:ext cx="6816372" cy="276999"/>
          </a:xfrm>
          <a:prstGeom prst="rect">
            <a:avLst/>
          </a:prstGeom>
        </p:spPr>
        <p:txBody>
          <a:bodyPr vert="horz" wrap="square" lIns="0" tIns="0" rIns="0" bIns="0" rtlCol="0">
            <a:spAutoFit/>
          </a:bodyPr>
          <a:lstStyle/>
          <a:p>
            <a:pPr marL="12700">
              <a:lnSpc>
                <a:spcPct val="100000"/>
              </a:lnSpc>
            </a:pPr>
            <a:r>
              <a:rPr b="1" spc="-35" dirty="0" err="1">
                <a:latin typeface="Meiryo UI" panose="020B0604030504040204" pitchFamily="50" charset="-128"/>
                <a:ea typeface="Meiryo UI" panose="020B0604030504040204" pitchFamily="50" charset="-128"/>
                <a:cs typeface="Microsoft YaHei"/>
              </a:rPr>
              <a:t>多岐に及ぶ破壊的テクノロジーの収斂がイノベーションを</a:t>
            </a:r>
            <a:r>
              <a:rPr lang="ja-JP" altLang="en-US" b="1" spc="-35" dirty="0">
                <a:latin typeface="Meiryo UI" panose="020B0604030504040204" pitchFamily="50" charset="-128"/>
                <a:ea typeface="Meiryo UI" panose="020B0604030504040204" pitchFamily="50" charset="-128"/>
                <a:cs typeface="Microsoft YaHei"/>
              </a:rPr>
              <a:t>生み出す時代に</a:t>
            </a:r>
            <a:r>
              <a:rPr lang="en-US" altLang="ja-JP" b="1" spc="-35" dirty="0">
                <a:latin typeface="Meiryo UI" panose="020B0604030504040204" pitchFamily="50" charset="-128"/>
                <a:ea typeface="Meiryo UI" panose="020B0604030504040204" pitchFamily="50" charset="-128"/>
                <a:cs typeface="Microsoft YaHei"/>
              </a:rPr>
              <a:t>~</a:t>
            </a:r>
            <a:endParaRPr dirty="0">
              <a:latin typeface="Meiryo UI" panose="020B0604030504040204" pitchFamily="50" charset="-128"/>
              <a:ea typeface="Meiryo UI" panose="020B0604030504040204" pitchFamily="50" charset="-128"/>
              <a:cs typeface="Microsoft YaHei"/>
            </a:endParaRPr>
          </a:p>
        </p:txBody>
      </p:sp>
      <p:sp>
        <p:nvSpPr>
          <p:cNvPr id="168" name="object 124"/>
          <p:cNvSpPr txBox="1"/>
          <p:nvPr/>
        </p:nvSpPr>
        <p:spPr>
          <a:xfrm>
            <a:off x="6088740" y="2202383"/>
            <a:ext cx="764273"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自</a:t>
            </a:r>
            <a:r>
              <a:rPr sz="1400" spc="5" dirty="0">
                <a:latin typeface="Meiryo UI" panose="020B0604030504040204" pitchFamily="50" charset="-128"/>
                <a:ea typeface="Meiryo UI" panose="020B0604030504040204" pitchFamily="50" charset="-128"/>
                <a:cs typeface="PMingLiU"/>
              </a:rPr>
              <a:t>動</a:t>
            </a:r>
            <a:r>
              <a:rPr sz="1400" spc="15" dirty="0">
                <a:latin typeface="Meiryo UI" panose="020B0604030504040204" pitchFamily="50" charset="-128"/>
                <a:ea typeface="Meiryo UI" panose="020B0604030504040204" pitchFamily="50" charset="-128"/>
                <a:cs typeface="PMingLiU"/>
              </a:rPr>
              <a:t>運</a:t>
            </a:r>
            <a:r>
              <a:rPr sz="1400" dirty="0">
                <a:latin typeface="Meiryo UI" panose="020B0604030504040204" pitchFamily="50" charset="-128"/>
                <a:ea typeface="Meiryo UI" panose="020B0604030504040204" pitchFamily="50" charset="-128"/>
                <a:cs typeface="PMingLiU"/>
              </a:rPr>
              <a:t>転</a:t>
            </a:r>
          </a:p>
        </p:txBody>
      </p:sp>
      <p:sp>
        <p:nvSpPr>
          <p:cNvPr id="169" name="object 125"/>
          <p:cNvSpPr txBox="1"/>
          <p:nvPr/>
        </p:nvSpPr>
        <p:spPr>
          <a:xfrm>
            <a:off x="7786325" y="2325883"/>
            <a:ext cx="3068790" cy="346249"/>
          </a:xfrm>
          <a:prstGeom prst="rect">
            <a:avLst/>
          </a:prstGeom>
        </p:spPr>
        <p:txBody>
          <a:bodyPr vert="horz" wrap="square" lIns="0" tIns="0" rIns="0" bIns="0" rtlCol="0">
            <a:spAutoFit/>
          </a:bodyPr>
          <a:lstStyle/>
          <a:p>
            <a:pPr marL="59690">
              <a:lnSpc>
                <a:spcPts val="894"/>
              </a:lnSpc>
            </a:pPr>
            <a:r>
              <a:rPr sz="1400" spc="-50" dirty="0" err="1">
                <a:latin typeface="Meiryo UI" panose="020B0604030504040204" pitchFamily="50" charset="-128"/>
                <a:ea typeface="Meiryo UI" panose="020B0604030504040204" pitchFamily="50" charset="-128"/>
                <a:cs typeface="PMingLiU"/>
              </a:rPr>
              <a:t>コンピューティングのサービス化</a:t>
            </a: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r>
              <a:rPr sz="1400" spc="15" dirty="0">
                <a:latin typeface="Meiryo UI" panose="020B0604030504040204" pitchFamily="50" charset="-128"/>
                <a:ea typeface="Meiryo UI" panose="020B0604030504040204" pitchFamily="50" charset="-128"/>
                <a:cs typeface="PMingLiU"/>
              </a:rPr>
              <a:t>（</a:t>
            </a:r>
            <a:r>
              <a:rPr sz="1600" spc="15" dirty="0">
                <a:latin typeface="Meiryo UI" panose="020B0604030504040204" pitchFamily="50" charset="-128"/>
                <a:ea typeface="Meiryo UI" panose="020B0604030504040204" pitchFamily="50" charset="-128"/>
                <a:cs typeface="Lucida Sans"/>
              </a:rPr>
              <a:t>As</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a</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service</a:t>
            </a:r>
            <a:r>
              <a:rPr sz="1600" spc="-75" dirty="0">
                <a:latin typeface="Meiryo UI" panose="020B0604030504040204" pitchFamily="50" charset="-128"/>
                <a:ea typeface="Meiryo UI" panose="020B0604030504040204" pitchFamily="50" charset="-128"/>
                <a:cs typeface="Lucida Sans"/>
              </a:rPr>
              <a:t> </a:t>
            </a:r>
            <a:r>
              <a:rPr sz="1600" spc="-5" dirty="0">
                <a:latin typeface="Meiryo UI" panose="020B0604030504040204" pitchFamily="50" charset="-128"/>
                <a:ea typeface="Meiryo UI" panose="020B0604030504040204" pitchFamily="50" charset="-128"/>
                <a:cs typeface="Lucida Sans"/>
              </a:rPr>
              <a:t>computing</a:t>
            </a:r>
            <a:r>
              <a:rPr sz="1400" spc="-5" dirty="0">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170" name="object 126"/>
          <p:cNvSpPr txBox="1"/>
          <p:nvPr/>
        </p:nvSpPr>
        <p:spPr>
          <a:xfrm>
            <a:off x="9422085" y="3011784"/>
            <a:ext cx="2227687" cy="219740"/>
          </a:xfrm>
          <a:prstGeom prst="rect">
            <a:avLst/>
          </a:prstGeom>
        </p:spPr>
        <p:txBody>
          <a:bodyPr vert="horz" wrap="square" lIns="0" tIns="0" rIns="0" bIns="0" rtlCol="0">
            <a:spAutoFit/>
          </a:bodyPr>
          <a:lstStyle/>
          <a:p>
            <a:pPr marL="12700" marR="5080">
              <a:lnSpc>
                <a:spcPct val="102299"/>
              </a:lnSpc>
            </a:pPr>
            <a:r>
              <a:rPr sz="1400" spc="-55" dirty="0">
                <a:latin typeface="Meiryo UI" panose="020B0604030504040204" pitchFamily="50" charset="-128"/>
                <a:ea typeface="Meiryo UI" panose="020B0604030504040204" pitchFamily="50" charset="-128"/>
                <a:cs typeface="PMingLiU"/>
              </a:rPr>
              <a:t>コグニティブ  </a:t>
            </a:r>
            <a:r>
              <a:rPr sz="1400" spc="-45" dirty="0">
                <a:latin typeface="Meiryo UI" panose="020B0604030504040204" pitchFamily="50" charset="-128"/>
                <a:ea typeface="Meiryo UI" panose="020B0604030504040204" pitchFamily="50" charset="-128"/>
                <a:cs typeface="PMingLiU"/>
              </a:rPr>
              <a:t>オ</a:t>
            </a:r>
            <a:r>
              <a:rPr sz="1400" spc="-95" dirty="0">
                <a:latin typeface="Meiryo UI" panose="020B0604030504040204" pitchFamily="50" charset="-128"/>
                <a:ea typeface="Meiryo UI" panose="020B0604030504040204" pitchFamily="50" charset="-128"/>
                <a:cs typeface="PMingLiU"/>
              </a:rPr>
              <a:t>ー</a:t>
            </a:r>
            <a:r>
              <a:rPr sz="1400" spc="-120" dirty="0">
                <a:latin typeface="Meiryo UI" panose="020B0604030504040204" pitchFamily="50" charset="-128"/>
                <a:ea typeface="Meiryo UI" panose="020B0604030504040204" pitchFamily="50" charset="-128"/>
                <a:cs typeface="PMingLiU"/>
              </a:rPr>
              <a:t>ト</a:t>
            </a:r>
            <a:r>
              <a:rPr sz="1400" spc="-80" dirty="0">
                <a:latin typeface="Meiryo UI" panose="020B0604030504040204" pitchFamily="50" charset="-128"/>
                <a:ea typeface="Meiryo UI" panose="020B0604030504040204" pitchFamily="50" charset="-128"/>
                <a:cs typeface="PMingLiU"/>
              </a:rPr>
              <a:t>メ</a:t>
            </a:r>
            <a:r>
              <a:rPr sz="1400" spc="-35" dirty="0">
                <a:latin typeface="Meiryo UI" panose="020B0604030504040204" pitchFamily="50" charset="-128"/>
                <a:ea typeface="Meiryo UI" panose="020B0604030504040204" pitchFamily="50" charset="-128"/>
                <a:cs typeface="PMingLiU"/>
              </a:rPr>
              <a:t>ー</a:t>
            </a:r>
            <a:r>
              <a:rPr sz="1400" spc="-60" dirty="0">
                <a:latin typeface="Meiryo UI" panose="020B0604030504040204" pitchFamily="50" charset="-128"/>
                <a:ea typeface="Meiryo UI" panose="020B0604030504040204" pitchFamily="50" charset="-128"/>
                <a:cs typeface="PMingLiU"/>
              </a:rPr>
              <a:t>シ</a:t>
            </a:r>
            <a:r>
              <a:rPr sz="1400" spc="-80"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71" name="object 127"/>
          <p:cNvSpPr txBox="1"/>
          <p:nvPr/>
        </p:nvSpPr>
        <p:spPr>
          <a:xfrm>
            <a:off x="6109964" y="4625031"/>
            <a:ext cx="995838" cy="430887"/>
          </a:xfrm>
          <a:prstGeom prst="rect">
            <a:avLst/>
          </a:prstGeom>
        </p:spPr>
        <p:txBody>
          <a:bodyPr vert="horz" wrap="square" lIns="0" tIns="0" rIns="0" bIns="0" rtlCol="0">
            <a:spAutoFit/>
          </a:bodyPr>
          <a:lstStyle/>
          <a:p>
            <a:pPr marL="12700">
              <a:lnSpc>
                <a:spcPct val="100000"/>
              </a:lnSpc>
            </a:pPr>
            <a:r>
              <a:rPr sz="1400" spc="5" dirty="0" err="1">
                <a:latin typeface="Meiryo UI" panose="020B0604030504040204" pitchFamily="50" charset="-128"/>
                <a:ea typeface="Meiryo UI" panose="020B0604030504040204" pitchFamily="50" charset="-128"/>
                <a:cs typeface="PMingLiU"/>
              </a:rPr>
              <a:t>遠隔</a:t>
            </a:r>
            <a:r>
              <a:rPr sz="1400" spc="10" dirty="0" err="1">
                <a:latin typeface="Meiryo UI" panose="020B0604030504040204" pitchFamily="50" charset="-128"/>
                <a:ea typeface="Meiryo UI" panose="020B0604030504040204" pitchFamily="50" charset="-128"/>
                <a:cs typeface="PMingLiU"/>
              </a:rPr>
              <a:t>医</a:t>
            </a:r>
            <a:r>
              <a:rPr sz="1400" dirty="0" err="1">
                <a:latin typeface="Meiryo UI" panose="020B0604030504040204" pitchFamily="50" charset="-128"/>
                <a:ea typeface="Meiryo UI" panose="020B0604030504040204" pitchFamily="50" charset="-128"/>
                <a:cs typeface="PMingLiU"/>
              </a:rPr>
              <a:t>療</a:t>
            </a:r>
            <a:endParaRPr lang="en-US" sz="1400" dirty="0">
              <a:latin typeface="Meiryo UI" panose="020B0604030504040204" pitchFamily="50" charset="-128"/>
              <a:ea typeface="Meiryo UI" panose="020B0604030504040204" pitchFamily="50" charset="-128"/>
              <a:cs typeface="PMingLiU"/>
            </a:endParaRPr>
          </a:p>
          <a:p>
            <a:pPr marL="12700">
              <a:lnSpc>
                <a:spcPct val="100000"/>
              </a:lnSpc>
            </a:pPr>
            <a:r>
              <a:rPr lang="ja-JP" altLang="en-US" sz="1400" dirty="0">
                <a:latin typeface="Meiryo UI" panose="020B0604030504040204" pitchFamily="50" charset="-128"/>
                <a:ea typeface="Meiryo UI" panose="020B0604030504040204" pitchFamily="50" charset="-128"/>
                <a:cs typeface="PMingLiU"/>
              </a:rPr>
              <a:t>個別化医療</a:t>
            </a:r>
            <a:endParaRPr sz="1400" dirty="0">
              <a:latin typeface="Meiryo UI" panose="020B0604030504040204" pitchFamily="50" charset="-128"/>
              <a:ea typeface="Meiryo UI" panose="020B0604030504040204" pitchFamily="50" charset="-128"/>
              <a:cs typeface="PMingLiU"/>
            </a:endParaRPr>
          </a:p>
        </p:txBody>
      </p:sp>
      <p:sp>
        <p:nvSpPr>
          <p:cNvPr id="172" name="object 128"/>
          <p:cNvSpPr txBox="1"/>
          <p:nvPr/>
        </p:nvSpPr>
        <p:spPr>
          <a:xfrm>
            <a:off x="7842596" y="4741925"/>
            <a:ext cx="1017690" cy="215444"/>
          </a:xfrm>
          <a:prstGeom prst="rect">
            <a:avLst/>
          </a:prstGeom>
        </p:spPr>
        <p:txBody>
          <a:bodyPr vert="horz" wrap="square" lIns="0" tIns="0" rIns="0" bIns="0" rtlCol="0">
            <a:spAutoFit/>
          </a:bodyPr>
          <a:lstStyle/>
          <a:p>
            <a:pPr marL="12700">
              <a:lnSpc>
                <a:spcPct val="100000"/>
              </a:lnSpc>
            </a:pPr>
            <a:r>
              <a:rPr sz="1400" spc="-55" dirty="0">
                <a:latin typeface="Meiryo UI" panose="020B0604030504040204" pitchFamily="50" charset="-128"/>
                <a:ea typeface="Meiryo UI" panose="020B0604030504040204" pitchFamily="50" charset="-128"/>
                <a:cs typeface="PMingLiU"/>
              </a:rPr>
              <a:t>ス</a:t>
            </a:r>
            <a:r>
              <a:rPr sz="1400" spc="-60" dirty="0">
                <a:latin typeface="Meiryo UI" panose="020B0604030504040204" pitchFamily="50" charset="-128"/>
                <a:ea typeface="Meiryo UI" panose="020B0604030504040204" pitchFamily="50" charset="-128"/>
                <a:cs typeface="PMingLiU"/>
              </a:rPr>
              <a:t>マ</a:t>
            </a:r>
            <a:r>
              <a:rPr sz="1400" spc="-9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ト</a:t>
            </a:r>
            <a:r>
              <a:rPr sz="1400" spc="-15" dirty="0">
                <a:latin typeface="Meiryo UI" panose="020B0604030504040204" pitchFamily="50" charset="-128"/>
                <a:ea typeface="Meiryo UI" panose="020B0604030504040204" pitchFamily="50" charset="-128"/>
                <a:cs typeface="PMingLiU"/>
              </a:rPr>
              <a:t>シ</a:t>
            </a:r>
            <a:r>
              <a:rPr sz="1400" spc="-60" dirty="0">
                <a:latin typeface="Meiryo UI" panose="020B0604030504040204" pitchFamily="50" charset="-128"/>
                <a:ea typeface="Meiryo UI" panose="020B0604030504040204" pitchFamily="50" charset="-128"/>
                <a:cs typeface="PMingLiU"/>
              </a:rPr>
              <a:t>テ</a:t>
            </a:r>
            <a:r>
              <a:rPr sz="1400" dirty="0">
                <a:latin typeface="Meiryo UI" panose="020B0604030504040204" pitchFamily="50" charset="-128"/>
                <a:ea typeface="Meiryo UI" panose="020B0604030504040204" pitchFamily="50" charset="-128"/>
                <a:cs typeface="PMingLiU"/>
              </a:rPr>
              <a:t>ィ</a:t>
            </a:r>
          </a:p>
        </p:txBody>
      </p:sp>
      <p:sp>
        <p:nvSpPr>
          <p:cNvPr id="46" name="正方形/長方形 45"/>
          <p:cNvSpPr/>
          <p:nvPr/>
        </p:nvSpPr>
        <p:spPr>
          <a:xfrm>
            <a:off x="9333273" y="3898721"/>
            <a:ext cx="2195153" cy="523220"/>
          </a:xfrm>
          <a:prstGeom prst="rect">
            <a:avLst/>
          </a:prstGeom>
        </p:spPr>
        <p:txBody>
          <a:bodyPr wrap="none">
            <a:spAutoFit/>
          </a:bodyPr>
          <a:lstStyle/>
          <a:p>
            <a:pPr marR="5080">
              <a:lnSpc>
                <a:spcPct val="100000"/>
              </a:lnSpc>
            </a:pPr>
            <a:r>
              <a:rPr lang="ja-JP" altLang="en-US" sz="1400" b="1" spc="15" dirty="0">
                <a:latin typeface="Meiryo UI" panose="020B0604030504040204" pitchFamily="50" charset="-128"/>
                <a:ea typeface="Meiryo UI" panose="020B0604030504040204" pitchFamily="50" charset="-128"/>
                <a:cs typeface="PMingLiU"/>
              </a:rPr>
              <a:t>仮想通貨</a:t>
            </a:r>
            <a:r>
              <a:rPr lang="ja-JP" altLang="en-US" sz="1400" b="1" dirty="0">
                <a:latin typeface="Meiryo UI" panose="020B0604030504040204" pitchFamily="50" charset="-128"/>
                <a:ea typeface="Meiryo UI" panose="020B0604030504040204" pitchFamily="50" charset="-128"/>
                <a:cs typeface="PMingLiU"/>
              </a:rPr>
              <a:t>（ビットコイン）</a:t>
            </a:r>
            <a:endParaRPr lang="en-US" altLang="ja-JP" sz="1400" b="1" dirty="0">
              <a:latin typeface="Meiryo UI" panose="020B0604030504040204" pitchFamily="50" charset="-128"/>
              <a:ea typeface="Meiryo UI" panose="020B0604030504040204" pitchFamily="50" charset="-128"/>
              <a:cs typeface="PMingLiU"/>
            </a:endParaRPr>
          </a:p>
          <a:p>
            <a:pPr marR="5080">
              <a:lnSpc>
                <a:spcPct val="100000"/>
              </a:lnSpc>
            </a:pPr>
            <a:r>
              <a:rPr lang="ja-JP" altLang="en-US" sz="1400" b="1" dirty="0">
                <a:latin typeface="Meiryo UI" panose="020B0604030504040204" pitchFamily="50" charset="-128"/>
                <a:ea typeface="Meiryo UI" panose="020B0604030504040204" pitchFamily="50" charset="-128"/>
                <a:cs typeface="PMingLiU"/>
              </a:rPr>
              <a:t>（暗号通貨とも呼ばれる）</a:t>
            </a:r>
          </a:p>
        </p:txBody>
      </p:sp>
      <p:sp>
        <p:nvSpPr>
          <p:cNvPr id="175" name="object 115"/>
          <p:cNvSpPr txBox="1"/>
          <p:nvPr/>
        </p:nvSpPr>
        <p:spPr>
          <a:xfrm>
            <a:off x="689591" y="3924315"/>
            <a:ext cx="1028065" cy="215444"/>
          </a:xfrm>
          <a:prstGeom prst="rect">
            <a:avLst/>
          </a:prstGeom>
        </p:spPr>
        <p:txBody>
          <a:bodyPr vert="horz" wrap="square" lIns="0" tIns="0" rIns="0" bIns="0" rtlCol="0">
            <a:spAutoFit/>
          </a:bodyPr>
          <a:lstStyle/>
          <a:p>
            <a:pPr>
              <a:lnSpc>
                <a:spcPct val="100000"/>
              </a:lnSpc>
              <a:spcBef>
                <a:spcPts val="45"/>
              </a:spcBef>
            </a:pPr>
            <a:r>
              <a:rPr lang="ja-JP" altLang="en-US" sz="1400" dirty="0">
                <a:latin typeface="Meiryo UI" panose="020B0604030504040204" pitchFamily="50" charset="-128"/>
                <a:ea typeface="Meiryo UI" panose="020B0604030504040204" pitchFamily="50" charset="-128"/>
                <a:cs typeface="PMingLiU"/>
              </a:rPr>
              <a:t>モバイルアプリ</a:t>
            </a:r>
            <a:endParaRPr sz="1400" dirty="0">
              <a:latin typeface="Meiryo UI" panose="020B0604030504040204" pitchFamily="50" charset="-128"/>
              <a:ea typeface="Meiryo UI" panose="020B0604030504040204" pitchFamily="50" charset="-128"/>
              <a:cs typeface="PMingLiU"/>
            </a:endParaRPr>
          </a:p>
        </p:txBody>
      </p:sp>
      <p:sp>
        <p:nvSpPr>
          <p:cNvPr id="176" name="object 115"/>
          <p:cNvSpPr txBox="1"/>
          <p:nvPr/>
        </p:nvSpPr>
        <p:spPr>
          <a:xfrm>
            <a:off x="517460" y="4476624"/>
            <a:ext cx="2233333"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3D</a:t>
            </a:r>
            <a:r>
              <a:rPr lang="ja-JP" altLang="en-US" sz="1400" dirty="0">
                <a:latin typeface="Meiryo UI" panose="020B0604030504040204" pitchFamily="50" charset="-128"/>
                <a:ea typeface="Meiryo UI" panose="020B0604030504040204" pitchFamily="50" charset="-128"/>
                <a:cs typeface="PMingLiU"/>
              </a:rPr>
              <a:t>プリンタ／</a:t>
            </a:r>
            <a:r>
              <a:rPr lang="en-US" altLang="ja-JP" sz="1400" dirty="0">
                <a:latin typeface="Meiryo UI" panose="020B0604030504040204" pitchFamily="50" charset="-128"/>
                <a:ea typeface="Meiryo UI" panose="020B0604030504040204" pitchFamily="50" charset="-128"/>
                <a:cs typeface="PMingLiU"/>
              </a:rPr>
              <a:t>4D</a:t>
            </a:r>
            <a:r>
              <a:rPr lang="ja-JP" altLang="en-US" sz="1400" dirty="0">
                <a:latin typeface="Meiryo UI" panose="020B0604030504040204" pitchFamily="50" charset="-128"/>
                <a:ea typeface="Meiryo UI" panose="020B0604030504040204" pitchFamily="50" charset="-128"/>
                <a:cs typeface="PMingLiU"/>
              </a:rPr>
              <a:t>プリンタ</a:t>
            </a:r>
            <a:endParaRPr sz="1400" dirty="0">
              <a:latin typeface="Meiryo UI" panose="020B0604030504040204" pitchFamily="50" charset="-128"/>
              <a:ea typeface="Meiryo UI" panose="020B0604030504040204" pitchFamily="50" charset="-128"/>
              <a:cs typeface="PMingLiU"/>
            </a:endParaRPr>
          </a:p>
        </p:txBody>
      </p:sp>
      <p:sp>
        <p:nvSpPr>
          <p:cNvPr id="177" name="object 122"/>
          <p:cNvSpPr txBox="1"/>
          <p:nvPr/>
        </p:nvSpPr>
        <p:spPr>
          <a:xfrm>
            <a:off x="517461" y="3358668"/>
            <a:ext cx="1512948" cy="215444"/>
          </a:xfrm>
          <a:prstGeom prst="rect">
            <a:avLst/>
          </a:prstGeom>
        </p:spPr>
        <p:txBody>
          <a:bodyPr vert="horz" wrap="square" lIns="0" tIns="0" rIns="0" bIns="0" rtlCol="0">
            <a:spAutoFit/>
          </a:bodyPr>
          <a:lstStyle/>
          <a:p>
            <a:pPr marL="12700">
              <a:lnSpc>
                <a:spcPct val="100000"/>
              </a:lnSpc>
            </a:pPr>
            <a:r>
              <a:rPr sz="1400" spc="-45" dirty="0" err="1">
                <a:latin typeface="Meiryo UI" panose="020B0604030504040204" pitchFamily="50" charset="-128"/>
                <a:ea typeface="Meiryo UI" panose="020B0604030504040204" pitchFamily="50" charset="-128"/>
                <a:cs typeface="PMingLiU"/>
              </a:rPr>
              <a:t>ク</a:t>
            </a:r>
            <a:r>
              <a:rPr sz="1400" spc="-35" dirty="0" err="1">
                <a:latin typeface="Meiryo UI" panose="020B0604030504040204" pitchFamily="50" charset="-128"/>
                <a:ea typeface="Meiryo UI" panose="020B0604030504040204" pitchFamily="50" charset="-128"/>
                <a:cs typeface="PMingLiU"/>
              </a:rPr>
              <a:t>ラ</a:t>
            </a:r>
            <a:r>
              <a:rPr sz="1400" spc="-85" dirty="0" err="1">
                <a:latin typeface="Meiryo UI" panose="020B0604030504040204" pitchFamily="50" charset="-128"/>
                <a:ea typeface="Meiryo UI" panose="020B0604030504040204" pitchFamily="50" charset="-128"/>
                <a:cs typeface="PMingLiU"/>
              </a:rPr>
              <a:t>ウ</a:t>
            </a:r>
            <a:r>
              <a:rPr sz="1400" spc="-45" dirty="0" err="1">
                <a:latin typeface="Meiryo UI" panose="020B0604030504040204" pitchFamily="50" charset="-128"/>
                <a:ea typeface="Meiryo UI" panose="020B0604030504040204" pitchFamily="50" charset="-128"/>
                <a:cs typeface="PMingLiU"/>
              </a:rPr>
              <a:t>ド</a:t>
            </a:r>
            <a:r>
              <a:rPr lang="ja-JP" altLang="en-US" sz="1400" spc="-45" dirty="0">
                <a:latin typeface="Meiryo UI" panose="020B0604030504040204" pitchFamily="50" charset="-128"/>
                <a:ea typeface="Meiryo UI" panose="020B0604030504040204" pitchFamily="50" charset="-128"/>
                <a:cs typeface="PMingLiU"/>
              </a:rPr>
              <a:t>　データセンタ</a:t>
            </a:r>
            <a:endParaRPr sz="1400" dirty="0">
              <a:latin typeface="Meiryo UI" panose="020B0604030504040204" pitchFamily="50" charset="-128"/>
              <a:ea typeface="Meiryo UI" panose="020B0604030504040204" pitchFamily="50" charset="-128"/>
              <a:cs typeface="PMingLiU"/>
            </a:endParaRPr>
          </a:p>
        </p:txBody>
      </p:sp>
      <p:sp>
        <p:nvSpPr>
          <p:cNvPr id="178" name="object 120"/>
          <p:cNvSpPr txBox="1"/>
          <p:nvPr/>
        </p:nvSpPr>
        <p:spPr>
          <a:xfrm>
            <a:off x="590284" y="4962619"/>
            <a:ext cx="1226680"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モバイルファースト</a:t>
            </a:r>
            <a:endParaRPr sz="1400" dirty="0">
              <a:latin typeface="Meiryo UI" panose="020B0604030504040204" pitchFamily="50" charset="-128"/>
              <a:ea typeface="Meiryo UI" panose="020B0604030504040204" pitchFamily="50" charset="-128"/>
              <a:cs typeface="PMingLiU"/>
            </a:endParaRPr>
          </a:p>
        </p:txBody>
      </p:sp>
      <p:sp>
        <p:nvSpPr>
          <p:cNvPr id="179" name="object 120"/>
          <p:cNvSpPr txBox="1"/>
          <p:nvPr/>
        </p:nvSpPr>
        <p:spPr>
          <a:xfrm>
            <a:off x="1816964" y="3635430"/>
            <a:ext cx="1678241"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パーソナライゼーション</a:t>
            </a:r>
            <a:endParaRPr sz="1400" dirty="0">
              <a:latin typeface="Meiryo UI" panose="020B0604030504040204" pitchFamily="50" charset="-128"/>
              <a:ea typeface="Meiryo UI" panose="020B0604030504040204" pitchFamily="50" charset="-128"/>
              <a:cs typeface="PMingLiU"/>
            </a:endParaRPr>
          </a:p>
        </p:txBody>
      </p:sp>
      <p:sp>
        <p:nvSpPr>
          <p:cNvPr id="180" name="object 115"/>
          <p:cNvSpPr txBox="1"/>
          <p:nvPr/>
        </p:nvSpPr>
        <p:spPr>
          <a:xfrm>
            <a:off x="2217718" y="3281605"/>
            <a:ext cx="1363175"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IoT</a:t>
            </a:r>
            <a:r>
              <a:rPr lang="ja-JP" altLang="en-US" sz="1400" dirty="0">
                <a:latin typeface="Meiryo UI" panose="020B0604030504040204" pitchFamily="50" charset="-128"/>
                <a:ea typeface="Meiryo UI" panose="020B0604030504040204" pitchFamily="50" charset="-128"/>
                <a:cs typeface="PMingLiU"/>
              </a:rPr>
              <a:t>／</a:t>
            </a:r>
            <a:r>
              <a:rPr lang="en-US" altLang="ja-JP" sz="1400" dirty="0">
                <a:latin typeface="Meiryo UI" panose="020B0604030504040204" pitchFamily="50" charset="-128"/>
                <a:ea typeface="Meiryo UI" panose="020B0604030504040204" pitchFamily="50" charset="-128"/>
                <a:cs typeface="PMingLiU"/>
              </a:rPr>
              <a:t>CPS</a:t>
            </a:r>
            <a:endParaRPr sz="1400" dirty="0">
              <a:latin typeface="Meiryo UI" panose="020B0604030504040204" pitchFamily="50" charset="-128"/>
              <a:ea typeface="Meiryo UI" panose="020B0604030504040204" pitchFamily="50" charset="-128"/>
              <a:cs typeface="PMingLiU"/>
            </a:endParaRPr>
          </a:p>
        </p:txBody>
      </p:sp>
      <p:sp>
        <p:nvSpPr>
          <p:cNvPr id="181" name="object 108"/>
          <p:cNvSpPr txBox="1"/>
          <p:nvPr/>
        </p:nvSpPr>
        <p:spPr>
          <a:xfrm>
            <a:off x="383144" y="2437710"/>
            <a:ext cx="962747" cy="215444"/>
          </a:xfrm>
          <a:prstGeom prst="rect">
            <a:avLst/>
          </a:prstGeom>
        </p:spPr>
        <p:txBody>
          <a:bodyPr vert="horz" wrap="square" lIns="0" tIns="0" rIns="0" bIns="0" rtlCol="0">
            <a:spAutoFit/>
          </a:bodyPr>
          <a:lstStyle/>
          <a:p>
            <a:pPr marL="12700">
              <a:lnSpc>
                <a:spcPct val="100000"/>
              </a:lnSpc>
            </a:pPr>
            <a:r>
              <a:rPr lang="ja-JP" altLang="en-US" sz="1400" spc="15" dirty="0">
                <a:latin typeface="Meiryo UI" panose="020B0604030504040204" pitchFamily="50" charset="-128"/>
                <a:ea typeface="Meiryo UI" panose="020B0604030504040204" pitchFamily="50" charset="-128"/>
                <a:cs typeface="PMingLiU"/>
              </a:rPr>
              <a:t>ロボティクス</a:t>
            </a:r>
            <a:endParaRPr sz="1400" dirty="0">
              <a:latin typeface="Meiryo UI" panose="020B0604030504040204" pitchFamily="50" charset="-128"/>
              <a:ea typeface="Meiryo UI" panose="020B0604030504040204" pitchFamily="50" charset="-128"/>
              <a:cs typeface="PMingLiU"/>
            </a:endParaRPr>
          </a:p>
        </p:txBody>
      </p:sp>
      <p:sp>
        <p:nvSpPr>
          <p:cNvPr id="160" name="object 112"/>
          <p:cNvSpPr txBox="1"/>
          <p:nvPr/>
        </p:nvSpPr>
        <p:spPr>
          <a:xfrm>
            <a:off x="907116" y="5994536"/>
            <a:ext cx="1645922" cy="215444"/>
          </a:xfrm>
          <a:prstGeom prst="rect">
            <a:avLst/>
          </a:prstGeom>
        </p:spPr>
        <p:txBody>
          <a:bodyPr vert="horz" wrap="square" lIns="0" tIns="0" rIns="0" bIns="0" rtlCol="0">
            <a:spAutoFit/>
          </a:bodyPr>
          <a:lstStyle/>
          <a:p>
            <a:pPr marL="12700">
              <a:lnSpc>
                <a:spcPct val="100000"/>
              </a:lnSpc>
            </a:pPr>
            <a:r>
              <a:rPr lang="en-US" altLang="ja-JP" sz="1400" spc="110" dirty="0">
                <a:latin typeface="Meiryo UI" panose="020B0604030504040204" pitchFamily="50" charset="-128"/>
                <a:ea typeface="Meiryo UI" panose="020B0604030504040204" pitchFamily="50" charset="-128"/>
                <a:cs typeface="Calibri"/>
              </a:rPr>
              <a:t>AR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VR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MR</a:t>
            </a:r>
            <a:endParaRPr sz="1400" dirty="0">
              <a:latin typeface="Meiryo UI" panose="020B0604030504040204" pitchFamily="50" charset="-128"/>
              <a:ea typeface="Meiryo UI" panose="020B0604030504040204" pitchFamily="50" charset="-128"/>
              <a:cs typeface="Calibri"/>
            </a:endParaRPr>
          </a:p>
        </p:txBody>
      </p:sp>
      <p:sp>
        <p:nvSpPr>
          <p:cNvPr id="2" name="テキスト ボックス 1"/>
          <p:cNvSpPr txBox="1"/>
          <p:nvPr/>
        </p:nvSpPr>
        <p:spPr>
          <a:xfrm>
            <a:off x="1772258" y="295843"/>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様々な技術を収斂し、更に破壊的テクノロジーが生まれる</a:t>
            </a:r>
          </a:p>
        </p:txBody>
      </p:sp>
      <p:sp>
        <p:nvSpPr>
          <p:cNvPr id="173" name="object 124"/>
          <p:cNvSpPr txBox="1"/>
          <p:nvPr/>
        </p:nvSpPr>
        <p:spPr>
          <a:xfrm>
            <a:off x="6110452" y="2463170"/>
            <a:ext cx="764273" cy="215444"/>
          </a:xfrm>
          <a:prstGeom prst="rect">
            <a:avLst/>
          </a:prstGeom>
        </p:spPr>
        <p:txBody>
          <a:bodyPr vert="horz" wrap="square" lIns="0" tIns="0" rIns="0" bIns="0" rtlCol="0">
            <a:spAutoFit/>
          </a:bodyPr>
          <a:lstStyle/>
          <a:p>
            <a:pPr marL="12700">
              <a:lnSpc>
                <a:spcPct val="100000"/>
              </a:lnSpc>
            </a:pPr>
            <a:r>
              <a:rPr lang="ja-JP" altLang="en-US" sz="1400" spc="-10" dirty="0">
                <a:latin typeface="Meiryo UI" panose="020B0604030504040204" pitchFamily="50" charset="-128"/>
                <a:ea typeface="Meiryo UI" panose="020B0604030504040204" pitchFamily="50" charset="-128"/>
                <a:cs typeface="PMingLiU"/>
              </a:rPr>
              <a:t>自律運転</a:t>
            </a:r>
            <a:endParaRPr sz="1400" dirty="0">
              <a:latin typeface="Meiryo UI" panose="020B0604030504040204" pitchFamily="50" charset="-128"/>
              <a:ea typeface="Meiryo UI" panose="020B0604030504040204" pitchFamily="50" charset="-128"/>
              <a:cs typeface="PMingLiU"/>
            </a:endParaRPr>
          </a:p>
        </p:txBody>
      </p:sp>
      <p:sp>
        <p:nvSpPr>
          <p:cNvPr id="3" name="角丸四角形吹き出し 2"/>
          <p:cNvSpPr/>
          <p:nvPr/>
        </p:nvSpPr>
        <p:spPr>
          <a:xfrm>
            <a:off x="8628081" y="5287514"/>
            <a:ext cx="3236028" cy="1042587"/>
          </a:xfrm>
          <a:prstGeom prst="wedgeRoundRectCallout">
            <a:avLst>
              <a:gd name="adj1" fmla="val -12123"/>
              <a:gd name="adj2" fmla="val -133533"/>
              <a:gd name="adj3" fmla="val 16667"/>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例えば仮想通貨</a:t>
            </a:r>
            <a:r>
              <a:rPr kumimoji="1" lang="ja-JP" altLang="en-US" sz="1200" dirty="0">
                <a:solidFill>
                  <a:schemeClr val="tx1"/>
                </a:solidFill>
                <a:latin typeface="Meiryo UI" panose="020B0604030504040204" pitchFamily="50" charset="-128"/>
                <a:ea typeface="Meiryo UI" panose="020B0604030504040204" pitchFamily="50" charset="-128"/>
              </a:rPr>
              <a:t>ビットコインは、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①ハッシュ関数</a:t>
            </a:r>
            <a:endParaRPr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	</a:t>
            </a:r>
            <a:r>
              <a:rPr kumimoji="1" lang="ja-JP" altLang="en-US" sz="1200" dirty="0">
                <a:solidFill>
                  <a:schemeClr val="tx1"/>
                </a:solidFill>
                <a:latin typeface="Meiryo UI" panose="020B0604030504040204" pitchFamily="50" charset="-128"/>
                <a:ea typeface="Meiryo UI" panose="020B0604030504040204" pitchFamily="50" charset="-128"/>
              </a:rPr>
              <a:t>②公開鍵暗号</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③分散型ネットワーク技術</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と言う枯れた技術を巧みに組み合わせている。</a:t>
            </a:r>
          </a:p>
        </p:txBody>
      </p:sp>
      <p:sp>
        <p:nvSpPr>
          <p:cNvPr id="174" name="object 112"/>
          <p:cNvSpPr txBox="1"/>
          <p:nvPr/>
        </p:nvSpPr>
        <p:spPr>
          <a:xfrm>
            <a:off x="2572236" y="6008535"/>
            <a:ext cx="754114"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Calibri"/>
              </a:rPr>
              <a:t>脳科学</a:t>
            </a:r>
            <a:endParaRPr sz="1400" dirty="0">
              <a:latin typeface="Meiryo UI" panose="020B0604030504040204" pitchFamily="50" charset="-128"/>
              <a:ea typeface="Meiryo UI" panose="020B0604030504040204" pitchFamily="50" charset="-128"/>
              <a:cs typeface="Calibri"/>
            </a:endParaRPr>
          </a:p>
        </p:txBody>
      </p:sp>
      <p:sp>
        <p:nvSpPr>
          <p:cNvPr id="4" name="左中かっこ 3"/>
          <p:cNvSpPr/>
          <p:nvPr/>
        </p:nvSpPr>
        <p:spPr>
          <a:xfrm>
            <a:off x="9320720" y="5595350"/>
            <a:ext cx="325708" cy="426913"/>
          </a:xfrm>
          <a:prstGeom prst="leftBrace">
            <a:avLst>
              <a:gd name="adj1" fmla="val 2504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 name="直線矢印コネクタ 5"/>
          <p:cNvCxnSpPr/>
          <p:nvPr/>
        </p:nvCxnSpPr>
        <p:spPr>
          <a:xfrm flipH="1" flipV="1">
            <a:off x="8120743" y="5816774"/>
            <a:ext cx="108215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593892" y="5566233"/>
            <a:ext cx="2599248" cy="461665"/>
          </a:xfrm>
          <a:prstGeom prst="rect">
            <a:avLst/>
          </a:prstGeom>
          <a:noFill/>
        </p:spPr>
        <p:txBody>
          <a:bodyPr wrap="square" rtlCol="0">
            <a:spAutoFit/>
          </a:bodyPr>
          <a:lstStyle/>
          <a:p>
            <a:pPr algn="r"/>
            <a:r>
              <a:rPr kumimoji="1" lang="ja-JP" altLang="en-US" sz="2400" b="1" dirty="0">
                <a:latin typeface="Meiryo UI" panose="020B0604030504040204" pitchFamily="50" charset="-128"/>
                <a:ea typeface="Meiryo UI" panose="020B0604030504040204" pitchFamily="50" charset="-128"/>
              </a:rPr>
              <a:t>ブロックチェーン</a:t>
            </a:r>
          </a:p>
        </p:txBody>
      </p:sp>
    </p:spTree>
    <p:extLst>
      <p:ext uri="{BB962C8B-B14F-4D97-AF65-F5344CB8AC3E}">
        <p14:creationId xmlns:p14="http://schemas.microsoft.com/office/powerpoint/2010/main" val="1699189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6" y="161331"/>
            <a:ext cx="11156315" cy="6545382"/>
          </a:xfrm>
          <a:prstGeom prst="rect">
            <a:avLst/>
          </a:prstGeom>
        </p:spPr>
        <p:txBody>
          <a:bodyPr vert="horz" wrap="square" lIns="0" tIns="12700" rIns="0" bIns="0" rtlCol="0">
            <a:spAutoFit/>
          </a:bodyPr>
          <a:lstStyle/>
          <a:p>
            <a:pPr marL="2200275">
              <a:lnSpc>
                <a:spcPct val="100000"/>
              </a:lnSpc>
              <a:spcBef>
                <a:spcPts val="100"/>
              </a:spcBef>
            </a:pPr>
            <a:r>
              <a:rPr lang="ja-JP" altLang="en-US" sz="3200" b="1" spc="-15" dirty="0">
                <a:solidFill>
                  <a:srgbClr val="231F20"/>
                </a:solidFill>
                <a:latin typeface="Amasis MT Pro Medium" panose="02040604050005020304" pitchFamily="18" charset="0"/>
                <a:cs typeface="Segoe UI"/>
              </a:rPr>
              <a:t>　　　</a:t>
            </a:r>
            <a:r>
              <a:rPr lang="en-US" altLang="ja-JP" sz="3200" b="1" spc="-15" dirty="0">
                <a:solidFill>
                  <a:srgbClr val="231F20"/>
                </a:solidFill>
                <a:latin typeface="Amasis MT Pro Medium" panose="02040604050005020304" pitchFamily="18" charset="0"/>
                <a:cs typeface="Segoe UI"/>
              </a:rPr>
              <a:t>Transformer</a:t>
            </a:r>
            <a:r>
              <a:rPr sz="3200" b="1" spc="-15" dirty="0">
                <a:solidFill>
                  <a:srgbClr val="231F20"/>
                </a:solidFill>
                <a:latin typeface="Amasis MT Pro Medium" panose="02040604050005020304" pitchFamily="18" charset="0"/>
                <a:cs typeface="Microsoft JhengHei"/>
              </a:rPr>
              <a:t>の</a:t>
            </a:r>
            <a:r>
              <a:rPr lang="ja-JP" altLang="en-US" sz="3200" b="1" spc="-15" dirty="0">
                <a:solidFill>
                  <a:srgbClr val="231F20"/>
                </a:solidFill>
                <a:latin typeface="Amasis MT Pro Medium" panose="02040604050005020304" pitchFamily="18" charset="0"/>
                <a:cs typeface="Microsoft JhengHei"/>
              </a:rPr>
              <a:t>性能改善（１）</a:t>
            </a:r>
            <a:endParaRPr sz="3200" dirty="0">
              <a:latin typeface="Amasis MT Pro Medium" panose="02040604050005020304" pitchFamily="18" charset="0"/>
              <a:cs typeface="Microsoft JhengHei"/>
            </a:endParaRPr>
          </a:p>
          <a:p>
            <a:pPr marL="355600" indent="-342900">
              <a:lnSpc>
                <a:spcPct val="100000"/>
              </a:lnSpc>
              <a:spcBef>
                <a:spcPts val="2285"/>
              </a:spcBef>
              <a:buFont typeface="Arial"/>
              <a:buChar char="•"/>
              <a:tabLst>
                <a:tab pos="354965" algn="l"/>
                <a:tab pos="355600" algn="l"/>
              </a:tabLst>
            </a:pPr>
            <a:r>
              <a:rPr sz="3200" b="1" spc="-10" dirty="0">
                <a:solidFill>
                  <a:srgbClr val="231F20"/>
                </a:solidFill>
                <a:latin typeface="Amasis MT Pro Medium" panose="02040604050005020304" pitchFamily="18" charset="0"/>
                <a:cs typeface="Segoe UI"/>
              </a:rPr>
              <a:t>Transparent</a:t>
            </a:r>
            <a:r>
              <a:rPr sz="3200" b="1" spc="-6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Attention</a:t>
            </a:r>
            <a:r>
              <a:rPr sz="3200" b="1" spc="-6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[Bapna+,</a:t>
            </a:r>
            <a:r>
              <a:rPr sz="3200" b="1" spc="-10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EMNLP</a:t>
            </a:r>
            <a:r>
              <a:rPr sz="3200" b="1" spc="-7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2018]</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Evolved</a:t>
            </a:r>
            <a:r>
              <a:rPr sz="3200" b="1" spc="-7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Transformer</a:t>
            </a:r>
            <a:r>
              <a:rPr sz="3200" b="1" spc="-6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[So+,</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ICML</a:t>
            </a:r>
            <a:r>
              <a:rPr sz="3200" b="1" spc="-10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Synthesizer</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variants</a:t>
            </a:r>
            <a:r>
              <a:rPr sz="3200" b="1" spc="-95" dirty="0">
                <a:solidFill>
                  <a:srgbClr val="231F20"/>
                </a:solidFill>
                <a:latin typeface="Amasis MT Pro Medium" panose="02040604050005020304" pitchFamily="18" charset="0"/>
                <a:cs typeface="Segoe UI"/>
              </a:rPr>
              <a:t> </a:t>
            </a:r>
            <a:r>
              <a:rPr sz="3200" b="1" spc="-20" dirty="0">
                <a:solidFill>
                  <a:srgbClr val="231F20"/>
                </a:solidFill>
                <a:latin typeface="Amasis MT Pro Medium" panose="02040604050005020304" pitchFamily="18" charset="0"/>
                <a:cs typeface="Segoe UI"/>
              </a:rPr>
              <a:t>[Tay+,</a:t>
            </a:r>
            <a:r>
              <a:rPr sz="3200" b="1" spc="-10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2020]</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Funnel</a:t>
            </a:r>
            <a:r>
              <a:rPr sz="3200" b="1" spc="-6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[Dai+,</a:t>
            </a:r>
            <a:r>
              <a:rPr sz="3200" b="1" spc="-4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NeurIPS</a:t>
            </a:r>
            <a:r>
              <a:rPr sz="3200" b="1" spc="-5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2020]</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Lightweight</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and</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Dynamic</a:t>
            </a:r>
            <a:r>
              <a:rPr sz="3200" b="1" spc="-3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convolution</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[Wu+,</a:t>
            </a:r>
            <a:r>
              <a:rPr sz="3200" b="1" spc="-3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marR="960119"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Mixture</a:t>
            </a:r>
            <a:r>
              <a:rPr sz="3200" b="1" spc="-5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of</a:t>
            </a:r>
            <a:r>
              <a:rPr sz="3200" b="1" spc="-5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Experts</a:t>
            </a:r>
            <a:r>
              <a:rPr sz="3200" b="1" spc="-4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2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[Shazeer+,</a:t>
            </a:r>
            <a:r>
              <a:rPr sz="3200" b="1" spc="-4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NeurIPS </a:t>
            </a:r>
            <a:r>
              <a:rPr sz="3200" b="1" dirty="0">
                <a:solidFill>
                  <a:srgbClr val="231F20"/>
                </a:solidFill>
                <a:latin typeface="Amasis MT Pro Medium" panose="02040604050005020304" pitchFamily="18" charset="0"/>
                <a:cs typeface="Segoe UI"/>
              </a:rPr>
              <a:t>2018][Lepikhin+,</a:t>
            </a:r>
            <a:r>
              <a:rPr sz="3200" b="1" spc="-3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a:t>
            </a:r>
            <a:r>
              <a:rPr sz="3200" b="1" spc="-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2021]</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Switch</a:t>
            </a:r>
            <a:r>
              <a:rPr sz="3200" b="1" spc="-5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5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[Fedus+,</a:t>
            </a:r>
            <a:r>
              <a:rPr sz="3200" b="1" spc="-5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2021]</a:t>
            </a:r>
            <a:endParaRPr sz="3200" dirty="0">
              <a:latin typeface="Amasis MT Pro Medium" panose="02040604050005020304" pitchFamily="18" charset="0"/>
              <a:cs typeface="Segoe UI"/>
            </a:endParaRPr>
          </a:p>
          <a:p>
            <a:pPr marL="355600"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Product</a:t>
            </a:r>
            <a:r>
              <a:rPr sz="3200" b="1" spc="1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Key</a:t>
            </a:r>
            <a:r>
              <a:rPr sz="3200" b="1" spc="1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Memory</a:t>
            </a:r>
            <a:r>
              <a:rPr sz="3200" b="1" spc="2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[Lample+,</a:t>
            </a:r>
            <a:r>
              <a:rPr sz="3200" b="1" spc="1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NeurIPS</a:t>
            </a:r>
            <a:r>
              <a:rPr sz="3200" b="1" spc="1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Universal</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Transformer</a:t>
            </a:r>
            <a:r>
              <a:rPr sz="3200" b="1" spc="-4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[Dehghani+,</a:t>
            </a:r>
            <a:r>
              <a:rPr sz="3200" b="1" spc="-7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a:t>
            </a:r>
            <a:r>
              <a:rPr sz="3200" b="1" spc="-7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6" y="161331"/>
            <a:ext cx="11156315" cy="6545382"/>
          </a:xfrm>
          <a:prstGeom prst="rect">
            <a:avLst/>
          </a:prstGeom>
        </p:spPr>
        <p:txBody>
          <a:bodyPr vert="horz" wrap="square" lIns="0" tIns="12700" rIns="0" bIns="0" rtlCol="0">
            <a:spAutoFit/>
          </a:bodyPr>
          <a:lstStyle/>
          <a:p>
            <a:pPr marL="2200275">
              <a:spcBef>
                <a:spcPts val="100"/>
              </a:spcBef>
            </a:pPr>
            <a:r>
              <a:rPr lang="en-US" altLang="ja-JP" sz="3200" b="1" spc="-15" dirty="0">
                <a:solidFill>
                  <a:srgbClr val="231F20"/>
                </a:solidFill>
                <a:latin typeface="Amasis MT Pro Medium" panose="02040604050005020304" pitchFamily="18" charset="0"/>
                <a:cs typeface="Segoe UI"/>
              </a:rPr>
              <a:t>Transformer</a:t>
            </a:r>
            <a:r>
              <a:rPr lang="ja-JP" altLang="en-US" sz="3200" b="1" spc="-15" dirty="0">
                <a:solidFill>
                  <a:srgbClr val="231F20"/>
                </a:solidFill>
                <a:latin typeface="Amasis MT Pro Medium" panose="02040604050005020304" pitchFamily="18" charset="0"/>
                <a:cs typeface="Microsoft JhengHei"/>
              </a:rPr>
              <a:t>の性能改善（２）</a:t>
            </a:r>
            <a:endParaRPr lang="ja-JP" altLang="en-US" sz="3200" dirty="0">
              <a:latin typeface="Amasis MT Pro Medium" panose="02040604050005020304" pitchFamily="18" charset="0"/>
              <a:cs typeface="Microsoft JhengHei"/>
            </a:endParaRPr>
          </a:p>
          <a:p>
            <a:pPr marL="355600" indent="-342900">
              <a:lnSpc>
                <a:spcPct val="100000"/>
              </a:lnSpc>
              <a:spcBef>
                <a:spcPts val="2285"/>
              </a:spcBef>
              <a:buFont typeface="Arial"/>
              <a:buChar char="•"/>
              <a:tabLst>
                <a:tab pos="354965" algn="l"/>
                <a:tab pos="355600" algn="l"/>
              </a:tabLst>
            </a:pPr>
            <a:r>
              <a:rPr lang="en-US" sz="3200" b="1" spc="-10" dirty="0">
                <a:solidFill>
                  <a:srgbClr val="231F20"/>
                </a:solidFill>
                <a:latin typeface="Amasis MT Pro Medium" panose="02040604050005020304" pitchFamily="18" charset="0"/>
                <a:cs typeface="Segoe UI"/>
              </a:rPr>
              <a:t>Transparent</a:t>
            </a:r>
            <a:r>
              <a:rPr lang="en-US" sz="3200" b="1" spc="-65" dirty="0">
                <a:solidFill>
                  <a:srgbClr val="231F20"/>
                </a:solidFill>
                <a:latin typeface="Amasis MT Pro Medium" panose="02040604050005020304" pitchFamily="18" charset="0"/>
                <a:cs typeface="Segoe UI"/>
              </a:rPr>
              <a:t> </a:t>
            </a:r>
            <a:r>
              <a:rPr lang="en-US" sz="3200" b="1" dirty="0">
                <a:solidFill>
                  <a:srgbClr val="231F20"/>
                </a:solidFill>
                <a:latin typeface="Amasis MT Pro Medium" panose="02040604050005020304" pitchFamily="18" charset="0"/>
                <a:cs typeface="Segoe UI"/>
              </a:rPr>
              <a:t>Attention</a:t>
            </a:r>
            <a:r>
              <a:rPr lang="en-US" sz="3200" b="1" spc="-60" dirty="0">
                <a:solidFill>
                  <a:srgbClr val="231F20"/>
                </a:solidFill>
                <a:latin typeface="Amasis MT Pro Medium" panose="02040604050005020304" pitchFamily="18" charset="0"/>
                <a:cs typeface="Segoe UI"/>
              </a:rPr>
              <a:t> </a:t>
            </a:r>
            <a:r>
              <a:rPr lang="en-US" sz="3200" b="1" dirty="0">
                <a:solidFill>
                  <a:srgbClr val="231F20"/>
                </a:solidFill>
                <a:latin typeface="Amasis MT Pro Medium" panose="02040604050005020304" pitchFamily="18" charset="0"/>
                <a:cs typeface="Segoe UI"/>
              </a:rPr>
              <a:t>[</a:t>
            </a:r>
            <a:r>
              <a:rPr lang="en-US" sz="3200" b="1" dirty="0" err="1">
                <a:solidFill>
                  <a:srgbClr val="231F20"/>
                </a:solidFill>
                <a:latin typeface="Amasis MT Pro Medium" panose="02040604050005020304" pitchFamily="18" charset="0"/>
                <a:cs typeface="Segoe UI"/>
              </a:rPr>
              <a:t>Bapna</a:t>
            </a:r>
            <a:r>
              <a:rPr lang="en-US" sz="3200" b="1" dirty="0">
                <a:solidFill>
                  <a:srgbClr val="231F20"/>
                </a:solidFill>
                <a:latin typeface="Amasis MT Pro Medium" panose="02040604050005020304" pitchFamily="18" charset="0"/>
                <a:cs typeface="Segoe UI"/>
              </a:rPr>
              <a:t>+,</a:t>
            </a:r>
            <a:r>
              <a:rPr lang="en-US" sz="3200" b="1" spc="-100" dirty="0">
                <a:solidFill>
                  <a:srgbClr val="231F20"/>
                </a:solidFill>
                <a:latin typeface="Amasis MT Pro Medium" panose="02040604050005020304" pitchFamily="18" charset="0"/>
                <a:cs typeface="Segoe UI"/>
              </a:rPr>
              <a:t> </a:t>
            </a:r>
            <a:r>
              <a:rPr lang="en-US" sz="3200" b="1" dirty="0">
                <a:solidFill>
                  <a:srgbClr val="231F20"/>
                </a:solidFill>
                <a:latin typeface="Amasis MT Pro Medium" panose="02040604050005020304" pitchFamily="18" charset="0"/>
                <a:cs typeface="Segoe UI"/>
              </a:rPr>
              <a:t>EMNLP</a:t>
            </a:r>
            <a:r>
              <a:rPr lang="en-US" sz="3200" b="1" spc="-75" dirty="0">
                <a:solidFill>
                  <a:srgbClr val="231F20"/>
                </a:solidFill>
                <a:latin typeface="Amasis MT Pro Medium" panose="02040604050005020304" pitchFamily="18" charset="0"/>
                <a:cs typeface="Segoe UI"/>
              </a:rPr>
              <a:t> </a:t>
            </a:r>
            <a:r>
              <a:rPr lang="en-US" sz="3200" b="1" spc="-10" dirty="0">
                <a:solidFill>
                  <a:srgbClr val="231F20"/>
                </a:solidFill>
                <a:latin typeface="Amasis MT Pro Medium" panose="02040604050005020304" pitchFamily="18" charset="0"/>
                <a:cs typeface="Segoe UI"/>
              </a:rPr>
              <a:t>2018]</a:t>
            </a:r>
            <a:endParaRPr lang="en-US"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Evolved</a:t>
            </a:r>
            <a:r>
              <a:rPr sz="3200" b="1" spc="-7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Transformer</a:t>
            </a:r>
            <a:r>
              <a:rPr sz="3200" b="1" spc="-6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[So+,</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ICML</a:t>
            </a:r>
            <a:r>
              <a:rPr sz="3200" b="1" spc="-10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Synthesizer</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variants</a:t>
            </a:r>
            <a:r>
              <a:rPr sz="3200" b="1" spc="-95" dirty="0">
                <a:solidFill>
                  <a:srgbClr val="231F20"/>
                </a:solidFill>
                <a:latin typeface="Amasis MT Pro Medium" panose="02040604050005020304" pitchFamily="18" charset="0"/>
                <a:cs typeface="Segoe UI"/>
              </a:rPr>
              <a:t> </a:t>
            </a:r>
            <a:r>
              <a:rPr sz="3200" b="1" spc="-20" dirty="0">
                <a:solidFill>
                  <a:srgbClr val="231F20"/>
                </a:solidFill>
                <a:latin typeface="Amasis MT Pro Medium" panose="02040604050005020304" pitchFamily="18" charset="0"/>
                <a:cs typeface="Segoe UI"/>
              </a:rPr>
              <a:t>[Tay+,</a:t>
            </a:r>
            <a:r>
              <a:rPr sz="3200" b="1" spc="-10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2020]</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Funnel</a:t>
            </a:r>
            <a:r>
              <a:rPr sz="3200" b="1" spc="-6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[Dai+,</a:t>
            </a:r>
            <a:r>
              <a:rPr sz="3200" b="1" spc="-4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NeurIPS</a:t>
            </a:r>
            <a:r>
              <a:rPr sz="3200" b="1" spc="-5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2020]</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Lightweight</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and</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Dynamic</a:t>
            </a:r>
            <a:r>
              <a:rPr sz="3200" b="1" spc="-3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convolution</a:t>
            </a:r>
            <a:r>
              <a:rPr sz="3200" b="1" spc="-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[Wu+,</a:t>
            </a:r>
            <a:r>
              <a:rPr sz="3200" b="1" spc="-3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marR="960119"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Mixture</a:t>
            </a:r>
            <a:r>
              <a:rPr sz="3200" b="1" spc="-5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of</a:t>
            </a:r>
            <a:r>
              <a:rPr sz="3200" b="1" spc="-5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Experts</a:t>
            </a:r>
            <a:r>
              <a:rPr sz="3200" b="1" spc="-4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2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[Shazeer+,</a:t>
            </a:r>
            <a:r>
              <a:rPr sz="3200" b="1" spc="-4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NeurIPS </a:t>
            </a:r>
            <a:r>
              <a:rPr sz="3200" b="1" dirty="0">
                <a:solidFill>
                  <a:srgbClr val="231F20"/>
                </a:solidFill>
                <a:latin typeface="Amasis MT Pro Medium" panose="02040604050005020304" pitchFamily="18" charset="0"/>
                <a:cs typeface="Segoe UI"/>
              </a:rPr>
              <a:t>2018][Lepikhin+,</a:t>
            </a:r>
            <a:r>
              <a:rPr sz="3200" b="1" spc="-3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a:t>
            </a:r>
            <a:r>
              <a:rPr sz="3200" b="1" spc="-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2021]</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Switch</a:t>
            </a:r>
            <a:r>
              <a:rPr sz="3200" b="1" spc="-5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Transformer</a:t>
            </a:r>
            <a:r>
              <a:rPr sz="3200" b="1" spc="-5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[Fedus+,</a:t>
            </a:r>
            <a:r>
              <a:rPr sz="3200" b="1" spc="-5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2021]</a:t>
            </a:r>
            <a:endParaRPr sz="3200" dirty="0">
              <a:latin typeface="Amasis MT Pro Medium" panose="02040604050005020304" pitchFamily="18" charset="0"/>
              <a:cs typeface="Segoe UI"/>
            </a:endParaRPr>
          </a:p>
          <a:p>
            <a:pPr marL="355600" indent="-342900">
              <a:lnSpc>
                <a:spcPct val="100000"/>
              </a:lnSpc>
              <a:spcBef>
                <a:spcPts val="765"/>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Product</a:t>
            </a:r>
            <a:r>
              <a:rPr sz="3200" b="1" spc="1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Key</a:t>
            </a:r>
            <a:r>
              <a:rPr sz="3200" b="1" spc="1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Memory</a:t>
            </a:r>
            <a:r>
              <a:rPr sz="3200" b="1" spc="2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[Lample+,</a:t>
            </a:r>
            <a:r>
              <a:rPr sz="3200" b="1" spc="1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NeurIPS</a:t>
            </a:r>
            <a:r>
              <a:rPr sz="3200" b="1" spc="10"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a:p>
            <a:pPr marL="355600" indent="-342900">
              <a:lnSpc>
                <a:spcPct val="100000"/>
              </a:lnSpc>
              <a:spcBef>
                <a:spcPts val="770"/>
              </a:spcBef>
              <a:buFont typeface="Arial"/>
              <a:buChar char="•"/>
              <a:tabLst>
                <a:tab pos="354965" algn="l"/>
                <a:tab pos="355600" algn="l"/>
              </a:tabLst>
            </a:pPr>
            <a:r>
              <a:rPr sz="3200" b="1" dirty="0">
                <a:solidFill>
                  <a:srgbClr val="231F20"/>
                </a:solidFill>
                <a:latin typeface="Amasis MT Pro Medium" panose="02040604050005020304" pitchFamily="18" charset="0"/>
                <a:cs typeface="Segoe UI"/>
              </a:rPr>
              <a:t>Universal</a:t>
            </a:r>
            <a:r>
              <a:rPr sz="3200" b="1" spc="-8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Transformer</a:t>
            </a:r>
            <a:r>
              <a:rPr sz="3200" b="1" spc="-40"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[Dehghani+,</a:t>
            </a:r>
            <a:r>
              <a:rPr sz="3200" b="1" spc="-75" dirty="0">
                <a:solidFill>
                  <a:srgbClr val="231F20"/>
                </a:solidFill>
                <a:latin typeface="Amasis MT Pro Medium" panose="02040604050005020304" pitchFamily="18" charset="0"/>
                <a:cs typeface="Segoe UI"/>
              </a:rPr>
              <a:t> </a:t>
            </a:r>
            <a:r>
              <a:rPr sz="3200" b="1" dirty="0">
                <a:solidFill>
                  <a:srgbClr val="231F20"/>
                </a:solidFill>
                <a:latin typeface="Amasis MT Pro Medium" panose="02040604050005020304" pitchFamily="18" charset="0"/>
                <a:cs typeface="Segoe UI"/>
              </a:rPr>
              <a:t>ICLR</a:t>
            </a:r>
            <a:r>
              <a:rPr sz="3200" b="1" spc="-75" dirty="0">
                <a:solidFill>
                  <a:srgbClr val="231F20"/>
                </a:solidFill>
                <a:latin typeface="Amasis MT Pro Medium" panose="02040604050005020304" pitchFamily="18" charset="0"/>
                <a:cs typeface="Segoe UI"/>
              </a:rPr>
              <a:t> </a:t>
            </a:r>
            <a:r>
              <a:rPr sz="3200" b="1" spc="-10" dirty="0">
                <a:solidFill>
                  <a:srgbClr val="231F20"/>
                </a:solidFill>
                <a:latin typeface="Amasis MT Pro Medium" panose="02040604050005020304" pitchFamily="18" charset="0"/>
                <a:cs typeface="Segoe UI"/>
              </a:rPr>
              <a:t>2019]</a:t>
            </a:r>
            <a:endParaRPr sz="3200" dirty="0">
              <a:latin typeface="Amasis MT Pro Medium" panose="02040604050005020304" pitchFamily="18" charset="0"/>
              <a:cs typeface="Segoe U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7900" y="174783"/>
            <a:ext cx="6232474" cy="759823"/>
          </a:xfrm>
          <a:prstGeom prst="rect">
            <a:avLst/>
          </a:prstGeom>
        </p:spPr>
        <p:txBody>
          <a:bodyPr vert="horz" wrap="square" lIns="0" tIns="264795" rIns="0" bIns="0" rtlCol="0">
            <a:spAutoFit/>
          </a:bodyPr>
          <a:lstStyle/>
          <a:p>
            <a:pPr algn="ctr">
              <a:lnSpc>
                <a:spcPct val="100000"/>
              </a:lnSpc>
              <a:spcBef>
                <a:spcPts val="2085"/>
              </a:spcBef>
            </a:pPr>
            <a:r>
              <a:rPr lang="ja-JP" altLang="en-US" sz="3200" b="1" spc="-15" dirty="0">
                <a:solidFill>
                  <a:srgbClr val="231F20"/>
                </a:solidFill>
                <a:latin typeface="Amasis MT Pro Medium" panose="02040604050005020304" pitchFamily="18" charset="0"/>
                <a:cs typeface="Microsoft JhengHei"/>
              </a:rPr>
              <a:t>いろんな</a:t>
            </a:r>
            <a:r>
              <a:rPr lang="en-US" altLang="ja-JP" sz="3200" b="1" spc="-15" dirty="0">
                <a:solidFill>
                  <a:srgbClr val="231F20"/>
                </a:solidFill>
                <a:latin typeface="Amasis MT Pro Medium" panose="02040604050005020304" pitchFamily="18" charset="0"/>
                <a:cs typeface="Microsoft JhengHei"/>
              </a:rPr>
              <a:t>Transformer</a:t>
            </a:r>
            <a:r>
              <a:rPr lang="ja-JP" altLang="en-US" sz="3200" b="1" spc="-15" dirty="0">
                <a:solidFill>
                  <a:srgbClr val="231F20"/>
                </a:solidFill>
                <a:latin typeface="Amasis MT Pro Medium" panose="02040604050005020304" pitchFamily="18" charset="0"/>
                <a:cs typeface="Microsoft JhengHei"/>
              </a:rPr>
              <a:t>の性能比較</a:t>
            </a:r>
            <a:endParaRPr sz="3200" dirty="0">
              <a:latin typeface="Amasis MT Pro Medium" panose="02040604050005020304" pitchFamily="18" charset="0"/>
              <a:cs typeface="Microsoft JhengHei"/>
            </a:endParaRPr>
          </a:p>
        </p:txBody>
      </p:sp>
      <p:pic>
        <p:nvPicPr>
          <p:cNvPr id="3" name="object 3"/>
          <p:cNvPicPr/>
          <p:nvPr/>
        </p:nvPicPr>
        <p:blipFill>
          <a:blip r:embed="rId2" cstate="print"/>
          <a:stretch>
            <a:fillRect/>
          </a:stretch>
        </p:blipFill>
        <p:spPr>
          <a:xfrm>
            <a:off x="0" y="1216023"/>
            <a:ext cx="12182826" cy="3776472"/>
          </a:xfrm>
          <a:prstGeom prst="rect">
            <a:avLst/>
          </a:prstGeom>
        </p:spPr>
      </p:pic>
      <p:sp>
        <p:nvSpPr>
          <p:cNvPr id="9" name="テキスト ボックス 8">
            <a:extLst>
              <a:ext uri="{FF2B5EF4-FFF2-40B4-BE49-F238E27FC236}">
                <a16:creationId xmlns:a16="http://schemas.microsoft.com/office/drawing/2014/main" id="{3EE00EC1-566E-4AD7-8950-66571A682B0A}"/>
              </a:ext>
            </a:extLst>
          </p:cNvPr>
          <p:cNvSpPr txBox="1"/>
          <p:nvPr/>
        </p:nvSpPr>
        <p:spPr>
          <a:xfrm>
            <a:off x="0" y="5183153"/>
            <a:ext cx="12192000" cy="646331"/>
          </a:xfrm>
          <a:prstGeom prst="rect">
            <a:avLst/>
          </a:prstGeom>
          <a:noFill/>
        </p:spPr>
        <p:txBody>
          <a:bodyPr wrap="square">
            <a:spAutoFit/>
          </a:bodyPr>
          <a:lstStyle/>
          <a:p>
            <a:r>
              <a:rPr lang="en-US" altLang="ja-JP" dirty="0">
                <a:latin typeface="Amasis MT Pro Light" panose="02040304050005020304" pitchFamily="18" charset="0"/>
              </a:rPr>
              <a:t>One possible explanation for this is that the originally- proposed Transformer architecture was near-perfect, and there wasn't much that could be done to improve it.</a:t>
            </a:r>
          </a:p>
        </p:txBody>
      </p:sp>
      <p:sp>
        <p:nvSpPr>
          <p:cNvPr id="10" name="テキスト ボックス 9">
            <a:extLst>
              <a:ext uri="{FF2B5EF4-FFF2-40B4-BE49-F238E27FC236}">
                <a16:creationId xmlns:a16="http://schemas.microsoft.com/office/drawing/2014/main" id="{B0FAABD8-5EEF-40BC-9DDB-B8F9B0AA3832}"/>
              </a:ext>
            </a:extLst>
          </p:cNvPr>
          <p:cNvSpPr txBox="1"/>
          <p:nvPr/>
        </p:nvSpPr>
        <p:spPr>
          <a:xfrm>
            <a:off x="162368" y="5880760"/>
            <a:ext cx="11823906" cy="707886"/>
          </a:xfrm>
          <a:prstGeom prst="rect">
            <a:avLst/>
          </a:prstGeom>
          <a:noFill/>
        </p:spPr>
        <p:txBody>
          <a:bodyPr wrap="square" rtlCol="0">
            <a:spAutoFit/>
          </a:bodyPr>
          <a:lstStyle/>
          <a:p>
            <a:r>
              <a:rPr kumimoji="1" lang="ja-JP" altLang="en-US" sz="2000" dirty="0">
                <a:latin typeface="HGS明朝E" panose="02020900000000000000" pitchFamily="18" charset="-128"/>
                <a:ea typeface="HGS明朝E" panose="02020900000000000000" pitchFamily="18" charset="-128"/>
                <a:cs typeface="LilyUPC" panose="020B0604020202020204" pitchFamily="34" charset="-34"/>
              </a:rPr>
              <a:t>いろんなトランスフォーマーが登場しているが、基本構造は殆ど同じで小さな改善にとどまっている。</a:t>
            </a:r>
            <a:endParaRPr kumimoji="1" lang="en-US" altLang="ja-JP" sz="2000" dirty="0">
              <a:latin typeface="HGS明朝E" panose="02020900000000000000" pitchFamily="18" charset="-128"/>
              <a:ea typeface="HGS明朝E" panose="02020900000000000000" pitchFamily="18" charset="-128"/>
              <a:cs typeface="LilyUPC" panose="020B0604020202020204" pitchFamily="34" charset="-34"/>
            </a:endParaRPr>
          </a:p>
          <a:p>
            <a:r>
              <a:rPr kumimoji="1" lang="ja-JP" altLang="en-US" sz="2000" dirty="0">
                <a:latin typeface="HGS明朝E" panose="02020900000000000000" pitchFamily="18" charset="-128"/>
                <a:ea typeface="HGS明朝E" panose="02020900000000000000" pitchFamily="18" charset="-128"/>
                <a:cs typeface="LilyUPC" panose="020B0604020202020204" pitchFamily="34" charset="-34"/>
              </a:rPr>
              <a:t>その証拠に基本的なソースコードが同じ。最初のトランスフォーマーは殆ど完璧な形で登場した。</a:t>
            </a:r>
          </a:p>
        </p:txBody>
      </p:sp>
      <p:sp>
        <p:nvSpPr>
          <p:cNvPr id="4" name="四角形: 角を丸くする 3">
            <a:extLst>
              <a:ext uri="{FF2B5EF4-FFF2-40B4-BE49-F238E27FC236}">
                <a16:creationId xmlns:a16="http://schemas.microsoft.com/office/drawing/2014/main" id="{22D45FBD-39B8-4085-84FF-7483A0D6F59B}"/>
              </a:ext>
            </a:extLst>
          </p:cNvPr>
          <p:cNvSpPr/>
          <p:nvPr/>
        </p:nvSpPr>
        <p:spPr>
          <a:xfrm>
            <a:off x="10827522" y="1033780"/>
            <a:ext cx="1239140" cy="4025330"/>
          </a:xfrm>
          <a:prstGeom prst="roundRect">
            <a:avLst>
              <a:gd name="adj" fmla="val 977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ソース画像を表示">
            <a:extLst>
              <a:ext uri="{FF2B5EF4-FFF2-40B4-BE49-F238E27FC236}">
                <a16:creationId xmlns:a16="http://schemas.microsoft.com/office/drawing/2014/main" id="{FA16C29C-273C-40F9-9DE2-62C438B34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079" y="1727911"/>
            <a:ext cx="5715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2209079" y="146619"/>
            <a:ext cx="7773859" cy="584775"/>
          </a:xfrm>
          <a:prstGeom prst="rect">
            <a:avLst/>
          </a:prstGeom>
        </p:spPr>
        <p:txBody>
          <a:bodyPr wrap="none">
            <a:spAutoFit/>
          </a:bodyPr>
          <a:lstStyle/>
          <a:p>
            <a:pPr algn="dist"/>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全盛にあってパーセプトロン</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p>
        </p:txBody>
      </p:sp>
      <p:sp>
        <p:nvSpPr>
          <p:cNvPr id="6" name="テキスト ボックス 5">
            <a:extLst>
              <a:ext uri="{FF2B5EF4-FFF2-40B4-BE49-F238E27FC236}">
                <a16:creationId xmlns:a16="http://schemas.microsoft.com/office/drawing/2014/main" id="{D2DF798B-2683-4015-8F0D-E70B9AE646D6}"/>
              </a:ext>
            </a:extLst>
          </p:cNvPr>
          <p:cNvSpPr txBox="1"/>
          <p:nvPr/>
        </p:nvSpPr>
        <p:spPr>
          <a:xfrm>
            <a:off x="384380" y="939089"/>
            <a:ext cx="11485728" cy="307777"/>
          </a:xfrm>
          <a:prstGeom prst="rect">
            <a:avLst/>
          </a:prstGeom>
          <a:noFill/>
        </p:spPr>
        <p:txBody>
          <a:bodyPr wrap="square">
            <a:spAutoFit/>
          </a:bodyPr>
          <a:lstStyle/>
          <a:p>
            <a:pPr algn="l" fontAlgn="base"/>
            <a:r>
              <a:rPr lang="ja-JP" altLang="en-US" sz="1400" b="0" i="0" dirty="0">
                <a:effectLst/>
                <a:latin typeface="BIZ UDPゴシック" panose="020B0400000000000000" pitchFamily="50" charset="-128"/>
                <a:ea typeface="BIZ UDPゴシック" panose="020B0400000000000000" pitchFamily="50" charset="-128"/>
              </a:rPr>
              <a:t>最近、パーセプトロンの研究が注目されている。人工知能草創期の</a:t>
            </a:r>
            <a:r>
              <a:rPr lang="en-US" altLang="ja-JP" sz="1400" b="0" i="0" dirty="0">
                <a:effectLst/>
                <a:latin typeface="BIZ UDPゴシック" panose="020B0400000000000000" pitchFamily="50" charset="-128"/>
                <a:ea typeface="BIZ UDPゴシック" panose="020B0400000000000000" pitchFamily="50" charset="-128"/>
              </a:rPr>
              <a:t>1950</a:t>
            </a:r>
            <a:r>
              <a:rPr lang="ja-JP" altLang="en-US" sz="1400" b="0" i="0" dirty="0">
                <a:effectLst/>
                <a:latin typeface="BIZ UDPゴシック" panose="020B0400000000000000" pitchFamily="50" charset="-128"/>
                <a:ea typeface="BIZ UDPゴシック" panose="020B0400000000000000" pitchFamily="50" charset="-128"/>
              </a:rPr>
              <a:t>年代に登場した元祖ニューラルネットワークとも言えるモデル。</a:t>
            </a:r>
            <a:endParaRPr lang="en-US" altLang="ja-JP" sz="1400" b="0" i="0" dirty="0">
              <a:effectLst/>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F81B3EE-F79C-4E6A-AE95-987650AB887B}"/>
              </a:ext>
            </a:extLst>
          </p:cNvPr>
          <p:cNvSpPr txBox="1"/>
          <p:nvPr/>
        </p:nvSpPr>
        <p:spPr>
          <a:xfrm>
            <a:off x="670396" y="6018378"/>
            <a:ext cx="11259979" cy="738664"/>
          </a:xfrm>
          <a:prstGeom prst="rect">
            <a:avLst/>
          </a:prstGeom>
          <a:noFill/>
        </p:spPr>
        <p:txBody>
          <a:bodyPr wrap="square">
            <a:spAutoFit/>
          </a:bodyPr>
          <a:lstStyle/>
          <a:p>
            <a:pPr algn="l" fontAlgn="base"/>
            <a:r>
              <a:rPr lang="en-US" altLang="ja-JP" sz="1400" b="1" i="0" dirty="0">
                <a:effectLst/>
                <a:latin typeface="BIZ UDPゴシック" panose="020B0400000000000000" pitchFamily="50" charset="-128"/>
                <a:ea typeface="BIZ UDPゴシック" panose="020B0400000000000000" pitchFamily="50" charset="-128"/>
              </a:rPr>
              <a:t>CNN</a:t>
            </a:r>
            <a:r>
              <a:rPr lang="ja-JP" altLang="en-US" sz="1400" b="1" i="0" dirty="0">
                <a:effectLst/>
                <a:latin typeface="BIZ UDPゴシック" panose="020B0400000000000000" pitchFamily="50" charset="-128"/>
                <a:ea typeface="BIZ UDPゴシック" panose="020B0400000000000000" pitchFamily="50" charset="-128"/>
              </a:rPr>
              <a:t>も注意機構もなし 全結合層だけで画像分類する</a:t>
            </a:r>
            <a:r>
              <a:rPr lang="en-US" altLang="ja-JP" sz="1400" b="1" i="0" dirty="0">
                <a:effectLst/>
                <a:latin typeface="BIZ UDPゴシック" panose="020B0400000000000000" pitchFamily="50" charset="-128"/>
                <a:ea typeface="BIZ UDPゴシック" panose="020B0400000000000000" pitchFamily="50" charset="-128"/>
              </a:rPr>
              <a:t>MLP-Mixer</a:t>
            </a:r>
            <a:r>
              <a:rPr lang="ja-JP" altLang="en-US" sz="1400" b="1" i="0" dirty="0">
                <a:effectLst/>
                <a:latin typeface="BIZ UDPゴシック" panose="020B0400000000000000" pitchFamily="50" charset="-128"/>
                <a:ea typeface="BIZ UDPゴシック" panose="020B0400000000000000" pitchFamily="50" charset="-128"/>
              </a:rPr>
              <a:t>の衝撃</a:t>
            </a:r>
            <a:r>
              <a:rPr lang="en-US" altLang="ja-JP" sz="1400" b="0" i="0" dirty="0">
                <a:effectLst/>
                <a:latin typeface="BIZ UDPゴシック" panose="020B0400000000000000" pitchFamily="50" charset="-128"/>
                <a:ea typeface="BIZ UDPゴシック" panose="020B0400000000000000" pitchFamily="50" charset="-128"/>
              </a:rPr>
              <a:t>(</a:t>
            </a:r>
            <a:r>
              <a:rPr lang="en-US" altLang="ja-JP" sz="1400" b="0" i="0" u="none" strike="noStrike" dirty="0" err="1">
                <a:solidFill>
                  <a:srgbClr val="0563C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Tolstikhin</a:t>
            </a:r>
            <a:r>
              <a:rPr lang="en-US" altLang="ja-JP" sz="1400" b="0" i="0" u="none" strike="noStrike" dirty="0">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 et al., 2021.</a:t>
            </a:r>
            <a:r>
              <a:rPr lang="en-US" altLang="ja-JP" sz="1400" b="0" i="0" dirty="0">
                <a:effectLst/>
                <a:latin typeface="BIZ UDPゴシック" panose="020B0400000000000000" pitchFamily="50" charset="-128"/>
                <a:ea typeface="BIZ UDPゴシック" panose="020B0400000000000000" pitchFamily="50" charset="-128"/>
              </a:rPr>
              <a:t>)</a:t>
            </a:r>
            <a:endParaRPr lang="en-US" altLang="ja-JP" sz="1400" b="1" i="0" dirty="0">
              <a:effectLst/>
              <a:latin typeface="BIZ UDPゴシック" panose="020B0400000000000000" pitchFamily="50" charset="-128"/>
              <a:ea typeface="BIZ UDPゴシック" panose="020B0400000000000000" pitchFamily="50" charset="-128"/>
            </a:endParaRPr>
          </a:p>
          <a:p>
            <a:pPr algn="l" fontAlgn="base"/>
            <a:r>
              <a:rPr lang="ja-JP" altLang="en-US" sz="1400" b="0" i="0" dirty="0">
                <a:effectLst/>
                <a:latin typeface="BIZ UDPゴシック" panose="020B0400000000000000" pitchFamily="50" charset="-128"/>
                <a:ea typeface="BIZ UDPゴシック" panose="020B0400000000000000" pitchFamily="50" charset="-128"/>
              </a:rPr>
              <a:t>畳み込み層やトランスフォーマーのような自己注意機構も使わず、多層パーセプトロンだけで高精度な画像分類を実現する「</a:t>
            </a:r>
            <a:r>
              <a:rPr lang="en-US" altLang="ja-JP" sz="1400" b="0" i="0" dirty="0">
                <a:effectLst/>
                <a:latin typeface="BIZ UDPゴシック" panose="020B0400000000000000" pitchFamily="50" charset="-128"/>
                <a:ea typeface="BIZ UDPゴシック" panose="020B0400000000000000" pitchFamily="50" charset="-128"/>
              </a:rPr>
              <a:t>MLP-Mixer</a:t>
            </a:r>
            <a:r>
              <a:rPr lang="ja-JP" altLang="en-US" sz="1400" b="0" i="0" dirty="0">
                <a:effectLst/>
                <a:latin typeface="BIZ UDPゴシック" panose="020B0400000000000000" pitchFamily="50" charset="-128"/>
                <a:ea typeface="BIZ UDPゴシック" panose="020B0400000000000000" pitchFamily="50" charset="-128"/>
              </a:rPr>
              <a:t>」。</a:t>
            </a:r>
            <a:endParaRPr lang="en-US" altLang="ja-JP" sz="1400" b="0" i="0" dirty="0">
              <a:effectLst/>
              <a:latin typeface="BIZ UDPゴシック" panose="020B0400000000000000" pitchFamily="50" charset="-128"/>
              <a:ea typeface="BIZ UDPゴシック" panose="020B0400000000000000" pitchFamily="50" charset="-128"/>
            </a:endParaRPr>
          </a:p>
          <a:p>
            <a:pPr algn="l" fontAlgn="base"/>
            <a:r>
              <a:rPr lang="en-US" altLang="ja-JP" sz="1400" b="0" i="0" dirty="0">
                <a:effectLst/>
                <a:latin typeface="BIZ UDPゴシック" panose="020B0400000000000000" pitchFamily="50" charset="-128"/>
                <a:ea typeface="BIZ UDPゴシック" panose="020B0400000000000000" pitchFamily="50" charset="-128"/>
              </a:rPr>
              <a:t>Google Research </a:t>
            </a:r>
            <a:r>
              <a:rPr lang="ja-JP" altLang="en-US" sz="1400" b="0" i="0" dirty="0">
                <a:effectLst/>
                <a:latin typeface="BIZ UDPゴシック" panose="020B0400000000000000" pitchFamily="50" charset="-128"/>
                <a:ea typeface="BIZ UDPゴシック" panose="020B0400000000000000" pitchFamily="50" charset="-128"/>
              </a:rPr>
              <a:t>から発表されたこちらの論文、業界内でちょっとした衝撃が走りました。</a:t>
            </a:r>
          </a:p>
        </p:txBody>
      </p:sp>
      <p:pic>
        <p:nvPicPr>
          <p:cNvPr id="9" name="Picture 3" descr="neuron">
            <a:extLst>
              <a:ext uri="{FF2B5EF4-FFF2-40B4-BE49-F238E27FC236}">
                <a16:creationId xmlns:a16="http://schemas.microsoft.com/office/drawing/2014/main" id="{CC3AE4E5-B95A-4EFB-8794-9D2F87720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2" y="2052900"/>
            <a:ext cx="6259084" cy="333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2110C948-BC83-4698-BE06-95843DC52F49}"/>
              </a:ext>
            </a:extLst>
          </p:cNvPr>
          <p:cNvSpPr txBox="1"/>
          <p:nvPr/>
        </p:nvSpPr>
        <p:spPr>
          <a:xfrm rot="1776744">
            <a:off x="8278052" y="2835222"/>
            <a:ext cx="3255948" cy="338554"/>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ニューロンを数理モデル化</a:t>
            </a:r>
          </a:p>
        </p:txBody>
      </p:sp>
    </p:spTree>
    <p:extLst>
      <p:ext uri="{BB962C8B-B14F-4D97-AF65-F5344CB8AC3E}">
        <p14:creationId xmlns:p14="http://schemas.microsoft.com/office/powerpoint/2010/main" val="178343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615873" y="146619"/>
            <a:ext cx="8960273" cy="584775"/>
          </a:xfrm>
          <a:prstGeom prst="rect">
            <a:avLst/>
          </a:prstGeom>
        </p:spPr>
        <p:txBody>
          <a:bodyPr wrap="none">
            <a:spAutoFit/>
          </a:bodyPr>
          <a:lstStyle/>
          <a:p>
            <a:pPr algn="dist"/>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を超えたパーセプトロン</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MLP-Mixer</a:t>
            </a:r>
          </a:p>
        </p:txBody>
      </p:sp>
      <p:sp>
        <p:nvSpPr>
          <p:cNvPr id="6" name="テキスト ボックス 5">
            <a:extLst>
              <a:ext uri="{FF2B5EF4-FFF2-40B4-BE49-F238E27FC236}">
                <a16:creationId xmlns:a16="http://schemas.microsoft.com/office/drawing/2014/main" id="{D2DF798B-2683-4015-8F0D-E70B9AE646D6}"/>
              </a:ext>
            </a:extLst>
          </p:cNvPr>
          <p:cNvSpPr txBox="1"/>
          <p:nvPr/>
        </p:nvSpPr>
        <p:spPr>
          <a:xfrm>
            <a:off x="215277" y="4303520"/>
            <a:ext cx="11629194" cy="2015936"/>
          </a:xfrm>
          <a:prstGeom prst="rect">
            <a:avLst/>
          </a:prstGeom>
          <a:noFill/>
        </p:spPr>
        <p:txBody>
          <a:bodyPr wrap="square">
            <a:spAutoFit/>
          </a:bodyPr>
          <a:lstStyle/>
          <a:p>
            <a:pPr algn="l" fontAlgn="base"/>
            <a:r>
              <a:rPr lang="ja-JP" altLang="en-US" b="1" i="0" dirty="0">
                <a:effectLst/>
                <a:latin typeface="BIZ UDPゴシック" panose="020B0400000000000000" pitchFamily="50" charset="-128"/>
                <a:ea typeface="BIZ UDPゴシック" panose="020B0400000000000000" pitchFamily="50" charset="-128"/>
              </a:rPr>
              <a:t>画像分類において、トランスフォーマー超えを達成した </a:t>
            </a:r>
            <a:r>
              <a:rPr lang="en-US" altLang="ja-JP" b="1" i="0" dirty="0" err="1">
                <a:effectLst/>
                <a:latin typeface="BIZ UDPゴシック" panose="020B0400000000000000" pitchFamily="50" charset="-128"/>
                <a:ea typeface="BIZ UDPゴシック" panose="020B0400000000000000" pitchFamily="50" charset="-128"/>
              </a:rPr>
              <a:t>gMLP</a:t>
            </a:r>
            <a:r>
              <a:rPr lang="en-US" altLang="ja-JP" b="1" i="0" dirty="0">
                <a:effectLst/>
                <a:latin typeface="BIZ UDPゴシック" panose="020B0400000000000000" pitchFamily="50" charset="-128"/>
                <a:ea typeface="BIZ UDPゴシック" panose="020B0400000000000000" pitchFamily="50" charset="-128"/>
              </a:rPr>
              <a:t> (</a:t>
            </a:r>
            <a:r>
              <a:rPr lang="en-US" altLang="ja-JP" b="1" i="0" u="none" strike="noStrike" dirty="0">
                <a:effectLst/>
                <a:latin typeface="BIZ UDPゴシック" panose="020B0400000000000000" pitchFamily="50" charset="-128"/>
                <a:ea typeface="BIZ UDPゴシック" panose="020B0400000000000000" pitchFamily="50" charset="-128"/>
                <a:hlinkClick r:id="rId3">
                  <a:extLst>
                    <a:ext uri="{A12FA001-AC4F-418D-AE19-62706E023703}">
                      <ahyp:hlinkClr xmlns:ahyp="http://schemas.microsoft.com/office/drawing/2018/hyperlinkcolor" val="tx"/>
                    </a:ext>
                  </a:extLst>
                </a:hlinkClick>
              </a:rPr>
              <a:t>Liu et al., 2021</a:t>
            </a:r>
            <a:r>
              <a:rPr lang="en-US" altLang="ja-JP" b="1" i="0" dirty="0">
                <a:effectLst/>
                <a:latin typeface="BIZ UDPゴシック" panose="020B0400000000000000" pitchFamily="50" charset="-128"/>
                <a:ea typeface="BIZ UDPゴシック" panose="020B0400000000000000" pitchFamily="50" charset="-128"/>
              </a:rPr>
              <a:t>) </a:t>
            </a:r>
            <a:r>
              <a:rPr lang="ja-JP" altLang="en-US" b="1" i="0" dirty="0">
                <a:effectLst/>
                <a:latin typeface="BIZ UDPゴシック" panose="020B0400000000000000" pitchFamily="50" charset="-128"/>
                <a:ea typeface="BIZ UDPゴシック" panose="020B0400000000000000" pitchFamily="50" charset="-128"/>
              </a:rPr>
              <a:t>など、いろんな</a:t>
            </a:r>
            <a:r>
              <a:rPr lang="en-US" altLang="ja-JP" b="1" i="0" dirty="0">
                <a:effectLst/>
                <a:latin typeface="BIZ UDPゴシック" panose="020B0400000000000000" pitchFamily="50" charset="-128"/>
                <a:ea typeface="BIZ UDPゴシック" panose="020B0400000000000000" pitchFamily="50" charset="-128"/>
              </a:rPr>
              <a:t>MLP </a:t>
            </a:r>
            <a:r>
              <a:rPr lang="ja-JP" altLang="en-US" b="1" i="0" dirty="0">
                <a:effectLst/>
                <a:latin typeface="BIZ UDPゴシック" panose="020B0400000000000000" pitchFamily="50" charset="-128"/>
                <a:ea typeface="BIZ UDPゴシック" panose="020B0400000000000000" pitchFamily="50" charset="-128"/>
              </a:rPr>
              <a:t>モデルが提案されている。</a:t>
            </a:r>
            <a:r>
              <a:rPr lang="en-US" altLang="ja-JP" b="1" i="0" dirty="0">
                <a:effectLst/>
                <a:latin typeface="BIZ UDPゴシック" panose="020B0400000000000000" pitchFamily="50" charset="-128"/>
                <a:ea typeface="BIZ UDPゴシック" panose="020B0400000000000000" pitchFamily="50" charset="-128"/>
              </a:rPr>
              <a:t>Facebook (Meta) AI </a:t>
            </a:r>
            <a:r>
              <a:rPr lang="ja-JP" altLang="en-US" b="1" i="0" dirty="0">
                <a:effectLst/>
                <a:latin typeface="BIZ UDPゴシック" panose="020B0400000000000000" pitchFamily="50" charset="-128"/>
                <a:ea typeface="BIZ UDPゴシック" panose="020B0400000000000000" pitchFamily="50" charset="-128"/>
              </a:rPr>
              <a:t>から発表された </a:t>
            </a:r>
            <a:r>
              <a:rPr lang="en-US" altLang="ja-JP" b="1" i="0" dirty="0" err="1">
                <a:effectLst/>
                <a:latin typeface="BIZ UDPゴシック" panose="020B0400000000000000" pitchFamily="50" charset="-128"/>
                <a:ea typeface="BIZ UDPゴシック" panose="020B0400000000000000" pitchFamily="50" charset="-128"/>
              </a:rPr>
              <a:t>ResMLP</a:t>
            </a:r>
            <a:r>
              <a:rPr lang="en-US" altLang="ja-JP" b="1" i="0" dirty="0">
                <a:effectLst/>
                <a:latin typeface="BIZ UDPゴシック" panose="020B0400000000000000" pitchFamily="50" charset="-128"/>
                <a:ea typeface="BIZ UDPゴシック" panose="020B0400000000000000" pitchFamily="50" charset="-128"/>
              </a:rPr>
              <a:t> (</a:t>
            </a:r>
            <a:r>
              <a:rPr lang="en-US" altLang="ja-JP" b="1" i="0" u="none" strike="noStrike" dirty="0" err="1">
                <a:solidFill>
                  <a:srgbClr val="0563C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Touvron</a:t>
            </a:r>
            <a:r>
              <a:rPr lang="en-US" altLang="ja-JP" b="1" i="0" u="none" strike="noStrike" dirty="0">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 et al., 2021</a:t>
            </a:r>
            <a:r>
              <a:rPr lang="en-US" altLang="ja-JP" b="1" i="0" dirty="0">
                <a:effectLst/>
                <a:latin typeface="BIZ UDPゴシック" panose="020B0400000000000000" pitchFamily="50" charset="-128"/>
                <a:ea typeface="BIZ UDPゴシック" panose="020B0400000000000000" pitchFamily="50" charset="-128"/>
              </a:rPr>
              <a:t>) </a:t>
            </a:r>
            <a:r>
              <a:rPr lang="ja-JP" altLang="en-US" b="1" i="0" dirty="0">
                <a:effectLst/>
                <a:latin typeface="BIZ UDPゴシック" panose="020B0400000000000000" pitchFamily="50" charset="-128"/>
                <a:ea typeface="BIZ UDPゴシック" panose="020B0400000000000000" pitchFamily="50" charset="-128"/>
              </a:rPr>
              <a:t>や、</a:t>
            </a:r>
            <a:r>
              <a:rPr lang="en-US" altLang="ja-JP" b="1" i="0" dirty="0" err="1">
                <a:effectLst/>
                <a:latin typeface="BIZ UDPゴシック" panose="020B0400000000000000" pitchFamily="50" charset="-128"/>
                <a:ea typeface="BIZ UDPゴシック" panose="020B0400000000000000" pitchFamily="50" charset="-128"/>
              </a:rPr>
              <a:t>RepMLP</a:t>
            </a:r>
            <a:r>
              <a:rPr lang="en-US" altLang="ja-JP" b="1" i="0" dirty="0">
                <a:effectLst/>
                <a:latin typeface="BIZ UDPゴシック" panose="020B0400000000000000" pitchFamily="50" charset="-128"/>
                <a:ea typeface="BIZ UDPゴシック" panose="020B0400000000000000" pitchFamily="50" charset="-128"/>
              </a:rPr>
              <a:t> (</a:t>
            </a:r>
            <a:r>
              <a:rPr lang="en-US" altLang="ja-JP" b="1" i="0" u="none" strike="noStrike" dirty="0">
                <a:effectLst/>
                <a:latin typeface="BIZ UDPゴシック" panose="020B0400000000000000" pitchFamily="50" charset="-128"/>
                <a:ea typeface="BIZ UDPゴシック" panose="020B0400000000000000" pitchFamily="50" charset="-128"/>
                <a:hlinkClick r:id="rId5">
                  <a:extLst>
                    <a:ext uri="{A12FA001-AC4F-418D-AE19-62706E023703}">
                      <ahyp:hlinkClr xmlns:ahyp="http://schemas.microsoft.com/office/drawing/2018/hyperlinkcolor" val="tx"/>
                    </a:ext>
                  </a:extLst>
                </a:hlinkClick>
              </a:rPr>
              <a:t>Ding et al., 2021</a:t>
            </a:r>
            <a:r>
              <a:rPr lang="en-US" altLang="ja-JP" b="1" i="0" dirty="0">
                <a:effectLst/>
                <a:latin typeface="BIZ UDPゴシック" panose="020B0400000000000000" pitchFamily="50" charset="-128"/>
                <a:ea typeface="BIZ UDPゴシック" panose="020B0400000000000000" pitchFamily="50" charset="-128"/>
              </a:rPr>
              <a:t>) </a:t>
            </a:r>
            <a:r>
              <a:rPr lang="ja-JP" altLang="en-US" b="1" i="0" dirty="0">
                <a:effectLst/>
                <a:latin typeface="BIZ UDPゴシック" panose="020B0400000000000000" pitchFamily="50" charset="-128"/>
                <a:ea typeface="BIZ UDPゴシック" panose="020B0400000000000000" pitchFamily="50" charset="-128"/>
              </a:rPr>
              <a:t>など。</a:t>
            </a:r>
            <a:endParaRPr lang="en-US" altLang="ja-JP" b="1" i="0" dirty="0">
              <a:effectLst/>
              <a:latin typeface="BIZ UDPゴシック" panose="020B0400000000000000" pitchFamily="50" charset="-128"/>
              <a:ea typeface="BIZ UDPゴシック" panose="020B0400000000000000" pitchFamily="50" charset="-128"/>
            </a:endParaRPr>
          </a:p>
          <a:p>
            <a:pPr algn="l" fontAlgn="base"/>
            <a:endParaRPr lang="ja-JP" altLang="en-US" sz="1600" b="0" i="0" dirty="0">
              <a:effectLst/>
              <a:latin typeface="BIZ UDPゴシック" panose="020B0400000000000000" pitchFamily="50" charset="-128"/>
              <a:ea typeface="BIZ UDPゴシック" panose="020B0400000000000000" pitchFamily="50" charset="-128"/>
            </a:endParaRPr>
          </a:p>
          <a:p>
            <a:pPr algn="l" fontAlgn="base"/>
            <a:r>
              <a:rPr lang="ja-JP" altLang="en-US" sz="1100" b="0" i="0" dirty="0">
                <a:effectLst/>
                <a:latin typeface="BIZ UDPゴシック" panose="020B0400000000000000" pitchFamily="50" charset="-128"/>
                <a:ea typeface="BIZ UDPゴシック" panose="020B0400000000000000" pitchFamily="50" charset="-128"/>
              </a:rPr>
              <a:t>「ついにトランスフォーマーを超えるか！」と、注目されたが、汎用性の高いトランスフォーマーを置き換えるまでには至っていない。</a:t>
            </a:r>
            <a:endParaRPr lang="en-US" altLang="ja-JP" sz="1100" b="0" i="0" dirty="0">
              <a:effectLst/>
              <a:latin typeface="BIZ UDPゴシック" panose="020B0400000000000000" pitchFamily="50" charset="-128"/>
              <a:ea typeface="BIZ UDPゴシック" panose="020B0400000000000000" pitchFamily="50" charset="-128"/>
            </a:endParaRPr>
          </a:p>
          <a:p>
            <a:pPr algn="l" fontAlgn="base"/>
            <a:r>
              <a:rPr lang="ja-JP" altLang="en-US" sz="1100" b="0" i="0" dirty="0">
                <a:effectLst/>
                <a:latin typeface="BIZ UDPゴシック" panose="020B0400000000000000" pitchFamily="50" charset="-128"/>
                <a:ea typeface="BIZ UDPゴシック" panose="020B0400000000000000" pitchFamily="50" charset="-128"/>
              </a:rPr>
              <a:t>最近発表された「新しいパラダイムシフトの準備はできているか」と題された</a:t>
            </a:r>
            <a:r>
              <a:rPr lang="en-US" altLang="ja-JP" sz="1100" b="0" i="0" dirty="0">
                <a:effectLst/>
                <a:latin typeface="BIZ UDPゴシック" panose="020B0400000000000000" pitchFamily="50" charset="-128"/>
                <a:ea typeface="BIZ UDPゴシック" panose="020B0400000000000000" pitchFamily="50" charset="-128"/>
              </a:rPr>
              <a:t>MLP </a:t>
            </a:r>
            <a:r>
              <a:rPr lang="ja-JP" altLang="en-US" sz="1100" b="0" i="0" dirty="0">
                <a:effectLst/>
                <a:latin typeface="BIZ UDPゴシック" panose="020B0400000000000000" pitchFamily="50" charset="-128"/>
                <a:ea typeface="BIZ UDPゴシック" panose="020B0400000000000000" pitchFamily="50" charset="-128"/>
              </a:rPr>
              <a:t>のサーベイ論文 </a:t>
            </a:r>
            <a:r>
              <a:rPr lang="en-US" altLang="ja-JP" sz="1100" b="0" i="0" dirty="0">
                <a:effectLst/>
                <a:latin typeface="BIZ UDPゴシック" panose="020B0400000000000000" pitchFamily="50" charset="-128"/>
                <a:ea typeface="BIZ UDPゴシック" panose="020B0400000000000000" pitchFamily="50" charset="-128"/>
              </a:rPr>
              <a:t>(</a:t>
            </a:r>
            <a:r>
              <a:rPr lang="en-US" altLang="ja-JP" sz="1100" b="0" i="0" u="none" strike="noStrike" dirty="0">
                <a:effectLst/>
                <a:latin typeface="BIZ UDPゴシック" panose="020B0400000000000000" pitchFamily="50" charset="-128"/>
                <a:ea typeface="BIZ UDPゴシック" panose="020B0400000000000000" pitchFamily="50" charset="-128"/>
                <a:hlinkClick r:id="rId6">
                  <a:extLst>
                    <a:ext uri="{A12FA001-AC4F-418D-AE19-62706E023703}">
                      <ahyp:hlinkClr xmlns:ahyp="http://schemas.microsoft.com/office/drawing/2018/hyperlinkcolor" val="tx"/>
                    </a:ext>
                  </a:extLst>
                </a:hlinkClick>
              </a:rPr>
              <a:t>Liu et al., 2021</a:t>
            </a:r>
            <a:r>
              <a:rPr lang="en-US" altLang="ja-JP" sz="1100" b="0" i="0" dirty="0">
                <a:effectLst/>
                <a:latin typeface="BIZ UDPゴシック" panose="020B0400000000000000" pitchFamily="50" charset="-128"/>
                <a:ea typeface="BIZ UDPゴシック" panose="020B0400000000000000" pitchFamily="50" charset="-128"/>
              </a:rPr>
              <a:t>) </a:t>
            </a:r>
            <a:r>
              <a:rPr lang="ja-JP" altLang="en-US" sz="1100" b="0" i="0" dirty="0">
                <a:effectLst/>
                <a:latin typeface="BIZ UDPゴシック" panose="020B0400000000000000" pitchFamily="50" charset="-128"/>
                <a:ea typeface="BIZ UDPゴシック" panose="020B0400000000000000" pitchFamily="50" charset="-128"/>
              </a:rPr>
              <a:t>を参照。</a:t>
            </a:r>
            <a:endParaRPr lang="en-US" altLang="ja-JP" sz="1100" b="0" i="0" dirty="0">
              <a:effectLst/>
              <a:latin typeface="BIZ UDPゴシック" panose="020B0400000000000000" pitchFamily="50" charset="-128"/>
              <a:ea typeface="BIZ UDPゴシック" panose="020B0400000000000000" pitchFamily="50" charset="-128"/>
            </a:endParaRPr>
          </a:p>
          <a:p>
            <a:pPr algn="l" fontAlgn="base"/>
            <a:endParaRPr lang="en-US" altLang="ja-JP" sz="1100" dirty="0">
              <a:latin typeface="BIZ UDPゴシック" panose="020B0400000000000000" pitchFamily="50" charset="-128"/>
              <a:ea typeface="BIZ UDPゴシック" panose="020B0400000000000000" pitchFamily="50" charset="-128"/>
            </a:endParaRPr>
          </a:p>
          <a:p>
            <a:pPr algn="l" fontAlgn="base"/>
            <a:r>
              <a:rPr lang="ja-JP" altLang="en-US" sz="1100" b="0" i="0" dirty="0">
                <a:effectLst/>
                <a:latin typeface="BIZ UDPゴシック" panose="020B0400000000000000" pitchFamily="50" charset="-128"/>
                <a:ea typeface="BIZ UDPゴシック" panose="020B0400000000000000" pitchFamily="50" charset="-128"/>
              </a:rPr>
              <a:t>●パーセプトロン</a:t>
            </a:r>
            <a:r>
              <a:rPr lang="en-US" altLang="ja-JP" sz="1100" b="0" i="0" dirty="0">
                <a:effectLst/>
                <a:latin typeface="BIZ UDPゴシック" panose="020B0400000000000000" pitchFamily="50" charset="-128"/>
                <a:ea typeface="BIZ UDPゴシック" panose="020B0400000000000000" pitchFamily="50" charset="-128"/>
              </a:rPr>
              <a:t>MLP-Mixer</a:t>
            </a:r>
            <a:r>
              <a:rPr lang="ja-JP" altLang="en-US" sz="1100" b="0" i="0" dirty="0">
                <a:effectLst/>
                <a:latin typeface="BIZ UDPゴシック" panose="020B0400000000000000" pitchFamily="50" charset="-128"/>
                <a:ea typeface="BIZ UDPゴシック" panose="020B0400000000000000" pitchFamily="50" charset="-128"/>
              </a:rPr>
              <a:t>と</a:t>
            </a:r>
            <a:r>
              <a:rPr lang="en-US" altLang="ja-JP" sz="1100" b="0" i="0" dirty="0">
                <a:effectLst/>
                <a:latin typeface="BIZ UDPゴシック" panose="020B0400000000000000" pitchFamily="50" charset="-128"/>
                <a:ea typeface="BIZ UDPゴシック" panose="020B0400000000000000" pitchFamily="50" charset="-128"/>
              </a:rPr>
              <a:t>Transformer</a:t>
            </a:r>
            <a:r>
              <a:rPr lang="ja-JP" altLang="en-US" sz="1100" dirty="0">
                <a:latin typeface="BIZ UDPゴシック" panose="020B0400000000000000" pitchFamily="50" charset="-128"/>
                <a:ea typeface="BIZ UDPゴシック" panose="020B0400000000000000" pitchFamily="50" charset="-128"/>
              </a:rPr>
              <a:t>の違いは、</a:t>
            </a:r>
            <a:r>
              <a:rPr lang="en-US" altLang="ja-JP" sz="1100" dirty="0">
                <a:latin typeface="BIZ UDPゴシック" panose="020B0400000000000000" pitchFamily="50" charset="-128"/>
                <a:ea typeface="BIZ UDPゴシック" panose="020B0400000000000000" pitchFamily="50" charset="-128"/>
              </a:rPr>
              <a:t>Token Mixing</a:t>
            </a:r>
            <a:r>
              <a:rPr lang="ja-JP" altLang="en-US" sz="1100" dirty="0">
                <a:latin typeface="BIZ UDPゴシック" panose="020B0400000000000000" pitchFamily="50" charset="-128"/>
                <a:ea typeface="BIZ UDPゴシック" panose="020B0400000000000000" pitchFamily="50" charset="-128"/>
              </a:rPr>
              <a:t>の部分。</a:t>
            </a:r>
            <a:endParaRPr lang="en-US" altLang="ja-JP" sz="1100" dirty="0">
              <a:latin typeface="BIZ UDPゴシック" panose="020B0400000000000000" pitchFamily="50" charset="-128"/>
              <a:ea typeface="BIZ UDPゴシック" panose="020B0400000000000000" pitchFamily="50" charset="-128"/>
            </a:endParaRPr>
          </a:p>
          <a:p>
            <a:pPr algn="l" fontAlgn="base"/>
            <a:r>
              <a:rPr lang="ja-JP" altLang="en-US" sz="1100" dirty="0">
                <a:latin typeface="BIZ UDPゴシック" panose="020B0400000000000000" pitchFamily="50" charset="-128"/>
                <a:ea typeface="BIZ UDPゴシック" panose="020B0400000000000000" pitchFamily="50" charset="-128"/>
              </a:rPr>
              <a:t>●入力ベクトルを混ぜて変換するのか、しないのかの違い。</a:t>
            </a:r>
            <a:endParaRPr lang="ja-JP" altLang="en-US" sz="1100" b="0" i="0" dirty="0">
              <a:effectLst/>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F81B3EE-F79C-4E6A-AE95-987650AB887B}"/>
              </a:ext>
            </a:extLst>
          </p:cNvPr>
          <p:cNvSpPr txBox="1"/>
          <p:nvPr/>
        </p:nvSpPr>
        <p:spPr>
          <a:xfrm>
            <a:off x="624825" y="923105"/>
            <a:ext cx="11117095" cy="738664"/>
          </a:xfrm>
          <a:prstGeom prst="rect">
            <a:avLst/>
          </a:prstGeom>
          <a:noFill/>
        </p:spPr>
        <p:txBody>
          <a:bodyPr wrap="square">
            <a:spAutoFit/>
          </a:bodyPr>
          <a:lstStyle/>
          <a:p>
            <a:pPr algn="l" fontAlgn="base"/>
            <a:r>
              <a:rPr lang="en-US" altLang="ja-JP" sz="1400" b="1" i="0" dirty="0">
                <a:effectLst/>
                <a:latin typeface="BIZ UDPゴシック" panose="020B0400000000000000" pitchFamily="50" charset="-128"/>
                <a:ea typeface="BIZ UDPゴシック" panose="020B0400000000000000" pitchFamily="50" charset="-128"/>
              </a:rPr>
              <a:t>CNN</a:t>
            </a:r>
            <a:r>
              <a:rPr lang="ja-JP" altLang="en-US" sz="1400" b="1" i="0" dirty="0">
                <a:effectLst/>
                <a:latin typeface="BIZ UDPゴシック" panose="020B0400000000000000" pitchFamily="50" charset="-128"/>
                <a:ea typeface="BIZ UDPゴシック" panose="020B0400000000000000" pitchFamily="50" charset="-128"/>
              </a:rPr>
              <a:t>も</a:t>
            </a:r>
            <a:r>
              <a:rPr lang="en-US" altLang="ja-JP" sz="1400" b="1" i="0" dirty="0">
                <a:effectLst/>
                <a:latin typeface="BIZ UDPゴシック" panose="020B0400000000000000" pitchFamily="50" charset="-128"/>
                <a:ea typeface="BIZ UDPゴシック" panose="020B0400000000000000" pitchFamily="50" charset="-128"/>
              </a:rPr>
              <a:t>Attention</a:t>
            </a:r>
            <a:r>
              <a:rPr lang="ja-JP" altLang="en-US" sz="1400" b="1" i="0" dirty="0">
                <a:effectLst/>
                <a:latin typeface="BIZ UDPゴシック" panose="020B0400000000000000" pitchFamily="50" charset="-128"/>
                <a:ea typeface="BIZ UDPゴシック" panose="020B0400000000000000" pitchFamily="50" charset="-128"/>
              </a:rPr>
              <a:t>もなし～単なる全結合層だけで画像分類する</a:t>
            </a:r>
            <a:r>
              <a:rPr lang="en-US" altLang="ja-JP" sz="1400" b="1" i="0" dirty="0">
                <a:effectLst/>
                <a:latin typeface="BIZ UDPゴシック" panose="020B0400000000000000" pitchFamily="50" charset="-128"/>
                <a:ea typeface="BIZ UDPゴシック" panose="020B0400000000000000" pitchFamily="50" charset="-128"/>
              </a:rPr>
              <a:t>MLP-Mixer</a:t>
            </a:r>
            <a:r>
              <a:rPr lang="ja-JP" altLang="en-US" sz="1400" b="1" i="0" dirty="0">
                <a:effectLst/>
                <a:latin typeface="BIZ UDPゴシック" panose="020B0400000000000000" pitchFamily="50" charset="-128"/>
                <a:ea typeface="BIZ UDPゴシック" panose="020B0400000000000000" pitchFamily="50" charset="-128"/>
              </a:rPr>
              <a:t>が登場</a:t>
            </a:r>
            <a:endParaRPr lang="en-US" altLang="ja-JP" sz="1400" b="1" i="0" dirty="0">
              <a:effectLst/>
              <a:latin typeface="BIZ UDPゴシック" panose="020B0400000000000000" pitchFamily="50" charset="-128"/>
              <a:ea typeface="BIZ UDPゴシック" panose="020B0400000000000000" pitchFamily="50" charset="-128"/>
            </a:endParaRPr>
          </a:p>
          <a:p>
            <a:pPr algn="l" fontAlgn="base"/>
            <a:r>
              <a:rPr lang="ja-JP" altLang="en-US" sz="1400" b="0" i="0" dirty="0">
                <a:effectLst/>
                <a:latin typeface="BIZ UDPゴシック" panose="020B0400000000000000" pitchFamily="50" charset="-128"/>
                <a:ea typeface="BIZ UDPゴシック" panose="020B0400000000000000" pitchFamily="50" charset="-128"/>
              </a:rPr>
              <a:t>畳み込み層やトランスフォーマーのような</a:t>
            </a:r>
            <a:r>
              <a:rPr lang="en-US" altLang="ja-JP" sz="1400" b="0" i="0" dirty="0">
                <a:effectLst/>
                <a:latin typeface="BIZ UDPゴシック" panose="020B0400000000000000" pitchFamily="50" charset="-128"/>
                <a:ea typeface="BIZ UDPゴシック" panose="020B0400000000000000" pitchFamily="50" charset="-128"/>
              </a:rPr>
              <a:t>Attention</a:t>
            </a:r>
            <a:r>
              <a:rPr lang="ja-JP" altLang="en-US" sz="1400" b="0" i="0" dirty="0">
                <a:effectLst/>
                <a:latin typeface="BIZ UDPゴシック" panose="020B0400000000000000" pitchFamily="50" charset="-128"/>
                <a:ea typeface="BIZ UDPゴシック" panose="020B0400000000000000" pitchFamily="50" charset="-128"/>
              </a:rPr>
              <a:t>も使わず、多層パーセプトロンだけで高精度な画像分類を実現する「</a:t>
            </a:r>
            <a:r>
              <a:rPr lang="en-US" altLang="ja-JP" sz="1400" b="0" i="0" dirty="0">
                <a:effectLst/>
                <a:latin typeface="BIZ UDPゴシック" panose="020B0400000000000000" pitchFamily="50" charset="-128"/>
                <a:ea typeface="BIZ UDPゴシック" panose="020B0400000000000000" pitchFamily="50" charset="-128"/>
              </a:rPr>
              <a:t>MLP-Mixer</a:t>
            </a:r>
            <a:r>
              <a:rPr lang="ja-JP" altLang="en-US" sz="1400" b="0" i="0" dirty="0">
                <a:effectLst/>
                <a:latin typeface="BIZ UDPゴシック" panose="020B0400000000000000" pitchFamily="50" charset="-128"/>
                <a:ea typeface="BIZ UDPゴシック" panose="020B0400000000000000" pitchFamily="50" charset="-128"/>
              </a:rPr>
              <a:t>」。</a:t>
            </a:r>
            <a:endParaRPr lang="en-US" altLang="ja-JP" sz="1400" b="0" i="0" dirty="0">
              <a:effectLst/>
              <a:latin typeface="BIZ UDPゴシック" panose="020B0400000000000000" pitchFamily="50" charset="-128"/>
              <a:ea typeface="BIZ UDPゴシック" panose="020B0400000000000000" pitchFamily="50" charset="-128"/>
            </a:endParaRPr>
          </a:p>
          <a:p>
            <a:pPr algn="l" fontAlgn="base"/>
            <a:r>
              <a:rPr lang="en-US" altLang="ja-JP" sz="1400" b="0" i="0" dirty="0">
                <a:effectLst/>
                <a:latin typeface="BIZ UDPゴシック" panose="020B0400000000000000" pitchFamily="50" charset="-128"/>
                <a:ea typeface="BIZ UDPゴシック" panose="020B0400000000000000" pitchFamily="50" charset="-128"/>
              </a:rPr>
              <a:t>Google Research</a:t>
            </a:r>
            <a:r>
              <a:rPr lang="ja-JP" altLang="en-US" sz="1400" dirty="0">
                <a:latin typeface="BIZ UDPゴシック" panose="020B0400000000000000" pitchFamily="50" charset="-128"/>
                <a:ea typeface="BIZ UDPゴシック" panose="020B0400000000000000" pitchFamily="50" charset="-128"/>
              </a:rPr>
              <a:t>の論文の登場は、衝撃だった・・・</a:t>
            </a:r>
            <a:endParaRPr lang="ja-JP" altLang="en-US" sz="1400" b="0" i="0" dirty="0">
              <a:effectLst/>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B593BA4C-5B86-4960-B6E7-8504C95FAB6C}"/>
              </a:ext>
            </a:extLst>
          </p:cNvPr>
          <p:cNvSpPr txBox="1"/>
          <p:nvPr/>
        </p:nvSpPr>
        <p:spPr>
          <a:xfrm>
            <a:off x="1347281" y="3836716"/>
            <a:ext cx="7918428" cy="261610"/>
          </a:xfrm>
          <a:prstGeom prst="rect">
            <a:avLst/>
          </a:prstGeom>
          <a:noFill/>
        </p:spPr>
        <p:txBody>
          <a:bodyPr wrap="square">
            <a:spAutoFit/>
          </a:bodyPr>
          <a:lstStyle/>
          <a:p>
            <a:pPr algn="ctr"/>
            <a:r>
              <a:rPr lang="en-US" altLang="ja-JP" sz="1100" b="1" dirty="0">
                <a:latin typeface="Amasis MT Pro Medium" panose="02040604050005020304" pitchFamily="18" charset="0"/>
              </a:rPr>
              <a:t>MLP-Mixer: An all-MLP Architecture for Vision</a:t>
            </a:r>
            <a:r>
              <a:rPr lang="ja-JP" altLang="en-US" sz="1100" b="1" dirty="0">
                <a:latin typeface="Amasis MT Pro Medium" panose="02040604050005020304" pitchFamily="18" charset="0"/>
              </a:rPr>
              <a:t>　</a:t>
            </a:r>
            <a:r>
              <a:rPr lang="en-US" altLang="ja-JP" sz="1100" b="1" dirty="0">
                <a:solidFill>
                  <a:srgbClr val="C00000"/>
                </a:solidFill>
                <a:latin typeface="Amasis MT Pro Medium" panose="02040604050005020304" pitchFamily="18" charset="0"/>
                <a:hlinkClick r:id="rId7">
                  <a:extLst>
                    <a:ext uri="{A12FA001-AC4F-418D-AE19-62706E023703}">
                      <ahyp:hlinkClr xmlns:ahyp="http://schemas.microsoft.com/office/drawing/2018/hyperlinkcolor" val="tx"/>
                    </a:ext>
                  </a:extLst>
                </a:hlinkClick>
              </a:rPr>
              <a:t>https://arxiv.org/pdf/2105.01601.pdf</a:t>
            </a:r>
            <a:r>
              <a:rPr lang="ja-JP" altLang="en-US" sz="1100" b="1" dirty="0">
                <a:solidFill>
                  <a:srgbClr val="C00000"/>
                </a:solidFill>
                <a:latin typeface="Amasis MT Pro Medium" panose="02040604050005020304" pitchFamily="18" charset="0"/>
              </a:rPr>
              <a:t>　</a:t>
            </a:r>
          </a:p>
        </p:txBody>
      </p:sp>
      <p:pic>
        <p:nvPicPr>
          <p:cNvPr id="7" name="object 3">
            <a:extLst>
              <a:ext uri="{FF2B5EF4-FFF2-40B4-BE49-F238E27FC236}">
                <a16:creationId xmlns:a16="http://schemas.microsoft.com/office/drawing/2014/main" id="{419AE6B5-E381-411C-8AC4-D71A6F7DA953}"/>
              </a:ext>
            </a:extLst>
          </p:cNvPr>
          <p:cNvPicPr/>
          <p:nvPr/>
        </p:nvPicPr>
        <p:blipFill>
          <a:blip r:embed="rId8" cstate="print"/>
          <a:stretch>
            <a:fillRect/>
          </a:stretch>
        </p:blipFill>
        <p:spPr>
          <a:xfrm>
            <a:off x="476036" y="1701911"/>
            <a:ext cx="10815582" cy="2134805"/>
          </a:xfrm>
          <a:prstGeom prst="rect">
            <a:avLst/>
          </a:prstGeom>
        </p:spPr>
      </p:pic>
      <p:pic>
        <p:nvPicPr>
          <p:cNvPr id="9" name="object 9">
            <a:extLst>
              <a:ext uri="{FF2B5EF4-FFF2-40B4-BE49-F238E27FC236}">
                <a16:creationId xmlns:a16="http://schemas.microsoft.com/office/drawing/2014/main" id="{CFF80293-8D3B-4220-922B-2C5136988112}"/>
              </a:ext>
            </a:extLst>
          </p:cNvPr>
          <p:cNvPicPr/>
          <p:nvPr/>
        </p:nvPicPr>
        <p:blipFill>
          <a:blip r:embed="rId9" cstate="print"/>
          <a:stretch>
            <a:fillRect/>
          </a:stretch>
        </p:blipFill>
        <p:spPr>
          <a:xfrm>
            <a:off x="6625631" y="5836778"/>
            <a:ext cx="4889619" cy="928806"/>
          </a:xfrm>
          <a:prstGeom prst="rect">
            <a:avLst/>
          </a:prstGeom>
        </p:spPr>
      </p:pic>
    </p:spTree>
    <p:extLst>
      <p:ext uri="{BB962C8B-B14F-4D97-AF65-F5344CB8AC3E}">
        <p14:creationId xmlns:p14="http://schemas.microsoft.com/office/powerpoint/2010/main" val="1024726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bg1">
                    <a:lumMod val="85000"/>
                  </a:schemeClr>
                </a:solidFill>
                <a:latin typeface="Meiryo UI" panose="020B0604030504040204" pitchFamily="50" charset="-128"/>
                <a:ea typeface="Meiryo UI" panose="020B0604030504040204" pitchFamily="50" charset="-128"/>
              </a:rPr>
              <a:t>２</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451082"/>
            <a:ext cx="9378099" cy="2554545"/>
          </a:xfrm>
          <a:prstGeom prst="rect">
            <a:avLst/>
          </a:prstGeom>
          <a:noFill/>
        </p:spPr>
        <p:txBody>
          <a:bodyPr wrap="square" rtlCol="0">
            <a:spAutoFit/>
          </a:bodyPr>
          <a:lstStyle/>
          <a:p>
            <a:pPr algn="ctr"/>
            <a:r>
              <a:rPr kumimoji="1" lang="en-US" altLang="ja-JP" sz="8000" dirty="0">
                <a:latin typeface="Yet R" panose="02030504000101010101" pitchFamily="18" charset="-127"/>
                <a:ea typeface="Yet R" panose="02030504000101010101" pitchFamily="18" charset="-127"/>
              </a:rPr>
              <a:t>GPU</a:t>
            </a:r>
          </a:p>
          <a:p>
            <a:pPr algn="ctr"/>
            <a:r>
              <a:rPr lang="ja-JP" altLang="en-US" sz="8000" dirty="0">
                <a:latin typeface="Yet R" panose="02030504000101010101" pitchFamily="18" charset="-127"/>
                <a:ea typeface="Yet R" panose="02030504000101010101" pitchFamily="18" charset="-127"/>
              </a:rPr>
              <a:t>汎用</a:t>
            </a:r>
            <a:r>
              <a:rPr lang="en-US" altLang="ja-JP" sz="8000" dirty="0">
                <a:latin typeface="Yet R" panose="02030504000101010101" pitchFamily="18" charset="-127"/>
                <a:ea typeface="Yet R" panose="02030504000101010101" pitchFamily="18" charset="-127"/>
              </a:rPr>
              <a:t>AI</a:t>
            </a:r>
            <a:endParaRPr kumimoji="1" lang="en-US" altLang="ja-JP" sz="3200" dirty="0">
              <a:latin typeface="Yet R" panose="02030504000101010101" pitchFamily="18" charset="-127"/>
              <a:ea typeface="Yet R" panose="02030504000101010101" pitchFamily="18" charset="-127"/>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208909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B32138E5-4AA5-4150-A2AD-57F2E5A0BD98}"/>
              </a:ext>
            </a:extLst>
          </p:cNvPr>
          <p:cNvSpPr/>
          <p:nvPr/>
        </p:nvSpPr>
        <p:spPr>
          <a:xfrm>
            <a:off x="1334125" y="1827541"/>
            <a:ext cx="2537114" cy="117640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テキサス州寒波到来</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積雪で物流センター機能停止</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米国西部の歴史的旱魃</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欧州記録的気温上昇</a:t>
            </a:r>
            <a:endParaRPr kumimoji="1" lang="en-US" altLang="ja-JP" sz="1400" dirty="0">
              <a:solidFill>
                <a:schemeClr val="tx1"/>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7D538846-7510-46B2-9082-90131BA84C59}"/>
              </a:ext>
            </a:extLst>
          </p:cNvPr>
          <p:cNvSpPr/>
          <p:nvPr/>
        </p:nvSpPr>
        <p:spPr>
          <a:xfrm>
            <a:off x="1411149" y="4110952"/>
            <a:ext cx="2075380" cy="143863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GPU</a:t>
            </a:r>
            <a:r>
              <a:rPr kumimoji="1" lang="ja-JP" altLang="en-US" sz="1400" dirty="0">
                <a:solidFill>
                  <a:schemeClr val="tx1"/>
                </a:solidFill>
                <a:latin typeface="Meiryo UI" panose="020B0604030504040204" pitchFamily="50" charset="-128"/>
                <a:ea typeface="Meiryo UI" panose="020B0604030504040204" pitchFamily="50" charset="-128"/>
              </a:rPr>
              <a:t>価格高騰</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コンテナ不足</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代替で航空機で輸送</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上海港大混雑</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400" dirty="0">
                <a:solidFill>
                  <a:schemeClr val="tx1"/>
                </a:solidFill>
                <a:latin typeface="Meiryo UI" panose="020B0604030504040204" pitchFamily="50" charset="-128"/>
                <a:ea typeface="Meiryo UI" panose="020B0604030504040204" pitchFamily="50" charset="-128"/>
              </a:rPr>
              <a:t>LA/LB</a:t>
            </a:r>
            <a:r>
              <a:rPr lang="ja-JP" altLang="en-US" sz="1400" dirty="0">
                <a:solidFill>
                  <a:schemeClr val="tx1"/>
                </a:solidFill>
                <a:latin typeface="Meiryo UI" panose="020B0604030504040204" pitchFamily="50" charset="-128"/>
                <a:ea typeface="Meiryo UI" panose="020B0604030504040204" pitchFamily="50" charset="-128"/>
              </a:rPr>
              <a:t>労使紛争</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北海港湾停滞</a:t>
            </a:r>
          </a:p>
        </p:txBody>
      </p:sp>
      <p:sp>
        <p:nvSpPr>
          <p:cNvPr id="6" name="四角形: 角を丸くする 5">
            <a:extLst>
              <a:ext uri="{FF2B5EF4-FFF2-40B4-BE49-F238E27FC236}">
                <a16:creationId xmlns:a16="http://schemas.microsoft.com/office/drawing/2014/main" id="{0AE447D0-D237-4936-9268-C0455EF97110}"/>
              </a:ext>
            </a:extLst>
          </p:cNvPr>
          <p:cNvSpPr/>
          <p:nvPr/>
        </p:nvSpPr>
        <p:spPr>
          <a:xfrm>
            <a:off x="8652666" y="4616261"/>
            <a:ext cx="2233345" cy="8322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仮想通貨ビットコイン</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の価格高騰</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マイニング用</a:t>
            </a:r>
            <a:r>
              <a:rPr kumimoji="1" lang="en-US" altLang="ja-JP" sz="1400" dirty="0">
                <a:solidFill>
                  <a:schemeClr val="tx1"/>
                </a:solidFill>
                <a:latin typeface="Meiryo UI" panose="020B0604030504040204" pitchFamily="50" charset="-128"/>
                <a:ea typeface="Meiryo UI" panose="020B0604030504040204" pitchFamily="50" charset="-128"/>
              </a:rPr>
              <a:t>GPU</a:t>
            </a:r>
            <a:r>
              <a:rPr kumimoji="1" lang="ja-JP" altLang="en-US" sz="1400" dirty="0">
                <a:solidFill>
                  <a:schemeClr val="tx1"/>
                </a:solidFill>
                <a:latin typeface="Meiryo UI" panose="020B0604030504040204" pitchFamily="50" charset="-128"/>
                <a:ea typeface="Meiryo UI" panose="020B0604030504040204" pitchFamily="50" charset="-128"/>
              </a:rPr>
              <a:t>大量購入</a:t>
            </a:r>
          </a:p>
        </p:txBody>
      </p:sp>
      <p:sp>
        <p:nvSpPr>
          <p:cNvPr id="7" name="四角形: 角を丸くする 6">
            <a:extLst>
              <a:ext uri="{FF2B5EF4-FFF2-40B4-BE49-F238E27FC236}">
                <a16:creationId xmlns:a16="http://schemas.microsoft.com/office/drawing/2014/main" id="{540DEF02-ADF2-474D-92C2-0DE9677BDC03}"/>
              </a:ext>
            </a:extLst>
          </p:cNvPr>
          <p:cNvSpPr/>
          <p:nvPr/>
        </p:nvSpPr>
        <p:spPr>
          <a:xfrm>
            <a:off x="4914474" y="1042826"/>
            <a:ext cx="2075380" cy="96890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半導体不足</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自動車などの電動化</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世界的な</a:t>
            </a:r>
            <a:r>
              <a:rPr lang="en-US" altLang="ja-JP" sz="1400" dirty="0">
                <a:solidFill>
                  <a:schemeClr val="tx1"/>
                </a:solidFill>
                <a:latin typeface="Meiryo UI" panose="020B0604030504040204" pitchFamily="50" charset="-128"/>
                <a:ea typeface="Meiryo UI" panose="020B0604030504040204" pitchFamily="50" charset="-128"/>
              </a:rPr>
              <a:t>DX</a:t>
            </a:r>
          </a:p>
          <a:p>
            <a:pPr algn="ctr"/>
            <a:r>
              <a:rPr kumimoji="1" lang="ja-JP" altLang="en-US" sz="1400" dirty="0">
                <a:solidFill>
                  <a:schemeClr val="tx1"/>
                </a:solidFill>
                <a:latin typeface="Meiryo UI" panose="020B0604030504040204" pitchFamily="50" charset="-128"/>
                <a:ea typeface="Meiryo UI" panose="020B0604030504040204" pitchFamily="50" charset="-128"/>
              </a:rPr>
              <a:t>希少金属の不足懸念</a:t>
            </a:r>
          </a:p>
        </p:txBody>
      </p:sp>
      <p:sp>
        <p:nvSpPr>
          <p:cNvPr id="8" name="テキスト ボックス 7">
            <a:extLst>
              <a:ext uri="{FF2B5EF4-FFF2-40B4-BE49-F238E27FC236}">
                <a16:creationId xmlns:a16="http://schemas.microsoft.com/office/drawing/2014/main" id="{2E5B2D85-6D23-424A-BA22-3813BD61DB0D}"/>
              </a:ext>
            </a:extLst>
          </p:cNvPr>
          <p:cNvSpPr txBox="1"/>
          <p:nvPr/>
        </p:nvSpPr>
        <p:spPr>
          <a:xfrm>
            <a:off x="1165446" y="1258425"/>
            <a:ext cx="2681559" cy="584775"/>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世界的な気温上昇</a:t>
            </a:r>
            <a:endParaRPr kumimoji="1" lang="en-US" altLang="ja-JP" sz="1600" dirty="0">
              <a:latin typeface="Meiryo UI" panose="020B0604030504040204" pitchFamily="50" charset="-128"/>
              <a:ea typeface="Meiryo UI" panose="020B0604030504040204" pitchFamily="50" charset="-128"/>
            </a:endParaRPr>
          </a:p>
          <a:p>
            <a:pPr algn="ctr"/>
            <a:r>
              <a:rPr kumimoji="1" lang="en-US" altLang="ja-JP" sz="1600" dirty="0">
                <a:latin typeface="Meiryo UI" panose="020B0604030504040204" pitchFamily="50" charset="-128"/>
                <a:ea typeface="Meiryo UI" panose="020B0604030504040204" pitchFamily="50" charset="-128"/>
              </a:rPr>
              <a:t>NVIDIA</a:t>
            </a:r>
            <a:r>
              <a:rPr lang="ja-JP" altLang="en-US" sz="1600" dirty="0">
                <a:latin typeface="Meiryo UI" panose="020B0604030504040204" pitchFamily="50" charset="-128"/>
                <a:ea typeface="Meiryo UI" panose="020B0604030504040204" pitchFamily="50" charset="-128"/>
              </a:rPr>
              <a:t>社のロジスティック</a:t>
            </a:r>
            <a:endParaRPr kumimoji="1" lang="ja-JP" altLang="en-US"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3C8C0B5-D250-4B22-82E5-7F1BC66D4366}"/>
              </a:ext>
            </a:extLst>
          </p:cNvPr>
          <p:cNvSpPr txBox="1"/>
          <p:nvPr/>
        </p:nvSpPr>
        <p:spPr>
          <a:xfrm>
            <a:off x="679598" y="3699428"/>
            <a:ext cx="3542870"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新型コロナによる世界経済・物流大停滞</a:t>
            </a:r>
            <a:endParaRPr kumimoji="1" lang="ja-JP" altLang="en-US" sz="1600" dirty="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46D8B450-3856-462D-8363-802FA29B10E8}"/>
              </a:ext>
            </a:extLst>
          </p:cNvPr>
          <p:cNvSpPr/>
          <p:nvPr/>
        </p:nvSpPr>
        <p:spPr>
          <a:xfrm>
            <a:off x="4568955" y="4874034"/>
            <a:ext cx="2835664" cy="8322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半導体・電装部品などの</a:t>
            </a:r>
            <a:r>
              <a:rPr kumimoji="1" lang="ja-JP" altLang="en-US" sz="1400" dirty="0">
                <a:solidFill>
                  <a:schemeClr val="tx1"/>
                </a:solidFill>
                <a:latin typeface="Meiryo UI" panose="020B0604030504040204" pitchFamily="50" charset="-128"/>
                <a:ea typeface="Meiryo UI" panose="020B0604030504040204" pitchFamily="50" charset="-128"/>
              </a:rPr>
              <a:t>生産停滞</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日本製のコンデンサ不足</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電力不足</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2BEABFA-D4E0-4068-AAFE-DD3F22068D9D}"/>
              </a:ext>
            </a:extLst>
          </p:cNvPr>
          <p:cNvSpPr txBox="1"/>
          <p:nvPr/>
        </p:nvSpPr>
        <p:spPr>
          <a:xfrm>
            <a:off x="5172184" y="5760708"/>
            <a:ext cx="1552253"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コロナ減産</a:t>
            </a:r>
          </a:p>
        </p:txBody>
      </p:sp>
      <p:sp>
        <p:nvSpPr>
          <p:cNvPr id="12" name="四角形: 角を丸くする 11">
            <a:extLst>
              <a:ext uri="{FF2B5EF4-FFF2-40B4-BE49-F238E27FC236}">
                <a16:creationId xmlns:a16="http://schemas.microsoft.com/office/drawing/2014/main" id="{F46FE744-77D5-4F2B-9C1C-E93138050C2D}"/>
              </a:ext>
            </a:extLst>
          </p:cNvPr>
          <p:cNvSpPr/>
          <p:nvPr/>
        </p:nvSpPr>
        <p:spPr>
          <a:xfrm>
            <a:off x="8076337" y="1589150"/>
            <a:ext cx="2217503" cy="83220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Sony</a:t>
            </a:r>
            <a:r>
              <a:rPr lang="ja-JP" altLang="en-US" sz="1400" dirty="0">
                <a:solidFill>
                  <a:schemeClr val="tx1"/>
                </a:solidFill>
                <a:latin typeface="Meiryo UI" panose="020B0604030504040204" pitchFamily="50" charset="-128"/>
                <a:ea typeface="Meiryo UI" panose="020B0604030504040204" pitchFamily="50" charset="-128"/>
              </a:rPr>
              <a:t>プレイステーション</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マイクロソフト</a:t>
            </a:r>
            <a:r>
              <a:rPr lang="en-US" altLang="ja-JP" sz="1400" dirty="0">
                <a:solidFill>
                  <a:schemeClr val="tx1"/>
                </a:solidFill>
                <a:latin typeface="Meiryo UI" panose="020B0604030504040204" pitchFamily="50" charset="-128"/>
                <a:ea typeface="Meiryo UI" panose="020B0604030504040204" pitchFamily="50" charset="-128"/>
              </a:rPr>
              <a:t>X-Box</a:t>
            </a:r>
            <a:r>
              <a:rPr lang="ja-JP" altLang="en-US" sz="1400" dirty="0">
                <a:solidFill>
                  <a:schemeClr val="tx1"/>
                </a:solidFill>
                <a:latin typeface="Meiryo UI" panose="020B0604030504040204" pitchFamily="50" charset="-128"/>
                <a:ea typeface="Meiryo UI" panose="020B0604030504040204" pitchFamily="50" charset="-128"/>
              </a:rPr>
              <a:t>など</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スマホ、</a:t>
            </a:r>
            <a:r>
              <a:rPr kumimoji="1" lang="en-US" altLang="ja-JP" sz="1400" dirty="0">
                <a:solidFill>
                  <a:schemeClr val="tx1"/>
                </a:solidFill>
                <a:latin typeface="Meiryo UI" panose="020B0604030504040204" pitchFamily="50" charset="-128"/>
                <a:ea typeface="Meiryo UI" panose="020B0604030504040204" pitchFamily="50" charset="-128"/>
              </a:rPr>
              <a:t>5G</a:t>
            </a:r>
            <a:r>
              <a:rPr kumimoji="1" lang="ja-JP" altLang="en-US" sz="1400" dirty="0">
                <a:solidFill>
                  <a:schemeClr val="tx1"/>
                </a:solidFill>
                <a:latin typeface="Meiryo UI" panose="020B0604030504040204" pitchFamily="50" charset="-128"/>
                <a:ea typeface="Meiryo UI" panose="020B0604030504040204" pitchFamily="50" charset="-128"/>
              </a:rPr>
              <a:t>、機械学習</a:t>
            </a:r>
          </a:p>
        </p:txBody>
      </p:sp>
      <p:sp>
        <p:nvSpPr>
          <p:cNvPr id="13" name="テキスト ボックス 12">
            <a:extLst>
              <a:ext uri="{FF2B5EF4-FFF2-40B4-BE49-F238E27FC236}">
                <a16:creationId xmlns:a16="http://schemas.microsoft.com/office/drawing/2014/main" id="{5084DC15-28E0-4338-8235-FBAFBEF29146}"/>
              </a:ext>
            </a:extLst>
          </p:cNvPr>
          <p:cNvSpPr txBox="1"/>
          <p:nvPr/>
        </p:nvSpPr>
        <p:spPr>
          <a:xfrm>
            <a:off x="7902531" y="1250596"/>
            <a:ext cx="2391310"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待望の新製品世界販売</a:t>
            </a:r>
            <a:endParaRPr kumimoji="1" lang="ja-JP" altLang="en-US" sz="16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09B4F1E-524B-40CA-88D4-9EE0C01DC897}"/>
              </a:ext>
            </a:extLst>
          </p:cNvPr>
          <p:cNvSpPr txBox="1"/>
          <p:nvPr/>
        </p:nvSpPr>
        <p:spPr>
          <a:xfrm>
            <a:off x="8528948" y="5433058"/>
            <a:ext cx="2391310" cy="584775"/>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ビットコイン価格変動</a:t>
            </a:r>
            <a:endParaRPr lang="en-US" altLang="ja-JP" sz="1600" dirty="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マイニング再沸騰</a:t>
            </a:r>
          </a:p>
        </p:txBody>
      </p:sp>
      <p:sp>
        <p:nvSpPr>
          <p:cNvPr id="15" name="テキスト ボックス 14">
            <a:extLst>
              <a:ext uri="{FF2B5EF4-FFF2-40B4-BE49-F238E27FC236}">
                <a16:creationId xmlns:a16="http://schemas.microsoft.com/office/drawing/2014/main" id="{2967CF0A-351C-4AF4-821B-BABC100E9631}"/>
              </a:ext>
            </a:extLst>
          </p:cNvPr>
          <p:cNvSpPr txBox="1"/>
          <p:nvPr/>
        </p:nvSpPr>
        <p:spPr>
          <a:xfrm>
            <a:off x="4756509" y="704272"/>
            <a:ext cx="2391310"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半導体・電装材料不足</a:t>
            </a:r>
            <a:endParaRPr kumimoji="1" lang="ja-JP" altLang="en-US"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02C50E91-408C-4223-894C-6CE5A7CFBB5B}"/>
              </a:ext>
            </a:extLst>
          </p:cNvPr>
          <p:cNvSpPr txBox="1"/>
          <p:nvPr/>
        </p:nvSpPr>
        <p:spPr>
          <a:xfrm>
            <a:off x="1599749" y="665821"/>
            <a:ext cx="1916129" cy="584775"/>
          </a:xfrm>
          <a:prstGeom prst="rect">
            <a:avLst/>
          </a:prstGeom>
          <a:solidFill>
            <a:schemeClr val="accent6">
              <a:lumMod val="50000"/>
            </a:schemeClr>
          </a:solidFill>
        </p:spPr>
        <p:txBody>
          <a:bodyPr wrap="square" rtlCol="0">
            <a:spAutoFit/>
          </a:bodyPr>
          <a:lstStyle/>
          <a:p>
            <a:pPr algn="ctr"/>
            <a:r>
              <a:rPr lang="ja-JP" altLang="en-US" sz="3200" dirty="0">
                <a:solidFill>
                  <a:schemeClr val="accent1">
                    <a:lumMod val="40000"/>
                    <a:lumOff val="60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気候変動</a:t>
            </a:r>
            <a:endParaRPr kumimoji="1" lang="ja-JP" altLang="en-US" sz="3200" dirty="0">
              <a:solidFill>
                <a:schemeClr val="accent1">
                  <a:lumMod val="40000"/>
                  <a:lumOff val="60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C204247-0CDF-4C41-BB7F-4A0420049CCA}"/>
              </a:ext>
            </a:extLst>
          </p:cNvPr>
          <p:cNvSpPr txBox="1"/>
          <p:nvPr/>
        </p:nvSpPr>
        <p:spPr>
          <a:xfrm>
            <a:off x="1272073" y="5626695"/>
            <a:ext cx="2378469" cy="584775"/>
          </a:xfrm>
          <a:prstGeom prst="rect">
            <a:avLst/>
          </a:prstGeom>
          <a:solidFill>
            <a:srgbClr val="00B050"/>
          </a:solidFill>
        </p:spPr>
        <p:txBody>
          <a:bodyPr wrap="square" rtlCol="0">
            <a:spAutoFit/>
          </a:bodyPr>
          <a:lstStyle/>
          <a:p>
            <a:pPr algn="ctr"/>
            <a:r>
              <a:rPr kumimoji="1" lang="ja-JP" altLang="en-US" sz="3200" dirty="0">
                <a:solidFill>
                  <a:schemeClr val="bg1"/>
                </a:solidFill>
                <a:latin typeface="Meiryo UI" panose="020B0604030504040204" pitchFamily="50" charset="-128"/>
                <a:ea typeface="Meiryo UI" panose="020B0604030504040204" pitchFamily="50" charset="-128"/>
              </a:rPr>
              <a:t>ロジスティクス</a:t>
            </a:r>
          </a:p>
        </p:txBody>
      </p:sp>
      <p:sp>
        <p:nvSpPr>
          <p:cNvPr id="18" name="テキスト ボックス 17">
            <a:extLst>
              <a:ext uri="{FF2B5EF4-FFF2-40B4-BE49-F238E27FC236}">
                <a16:creationId xmlns:a16="http://schemas.microsoft.com/office/drawing/2014/main" id="{9109F55E-02F3-4522-A8C6-85E54F0BFB13}"/>
              </a:ext>
            </a:extLst>
          </p:cNvPr>
          <p:cNvSpPr txBox="1"/>
          <p:nvPr/>
        </p:nvSpPr>
        <p:spPr>
          <a:xfrm>
            <a:off x="5172184" y="119497"/>
            <a:ext cx="1532563" cy="584775"/>
          </a:xfrm>
          <a:prstGeom prst="rect">
            <a:avLst/>
          </a:prstGeom>
          <a:solidFill>
            <a:srgbClr val="00B0F0"/>
          </a:solidFill>
        </p:spPr>
        <p:txBody>
          <a:bodyPr wrap="square" rtlCol="0">
            <a:spAutoFit/>
          </a:bodyPr>
          <a:lstStyle/>
          <a:p>
            <a:pPr algn="ctr"/>
            <a:r>
              <a:rPr kumimoji="1" lang="ja-JP" altLang="en-US" sz="3200" dirty="0">
                <a:solidFill>
                  <a:schemeClr val="accent2">
                    <a:lumMod val="40000"/>
                    <a:lumOff val="60000"/>
                  </a:schemeClr>
                </a:solidFill>
                <a:latin typeface="Meiryo UI" panose="020B0604030504040204" pitchFamily="50" charset="-128"/>
                <a:ea typeface="Meiryo UI" panose="020B0604030504040204" pitchFamily="50" charset="-128"/>
              </a:rPr>
              <a:t>半導体</a:t>
            </a:r>
          </a:p>
        </p:txBody>
      </p:sp>
      <p:sp>
        <p:nvSpPr>
          <p:cNvPr id="19" name="テキスト ボックス 18">
            <a:extLst>
              <a:ext uri="{FF2B5EF4-FFF2-40B4-BE49-F238E27FC236}">
                <a16:creationId xmlns:a16="http://schemas.microsoft.com/office/drawing/2014/main" id="{C0FB7C65-FDF5-4D68-B996-E33B8278C4BB}"/>
              </a:ext>
            </a:extLst>
          </p:cNvPr>
          <p:cNvSpPr txBox="1"/>
          <p:nvPr/>
        </p:nvSpPr>
        <p:spPr>
          <a:xfrm>
            <a:off x="5220505" y="6099262"/>
            <a:ext cx="1532563" cy="584775"/>
          </a:xfrm>
          <a:prstGeom prst="rect">
            <a:avLst/>
          </a:prstGeom>
          <a:solidFill>
            <a:schemeClr val="accent5">
              <a:lumMod val="75000"/>
            </a:schemeClr>
          </a:solidFill>
        </p:spPr>
        <p:txBody>
          <a:bodyPr wrap="square" rtlCol="0">
            <a:spAutoFit/>
          </a:bodyPr>
          <a:lstStyle/>
          <a:p>
            <a:pPr algn="ctr"/>
            <a:r>
              <a:rPr kumimoji="1" lang="ja-JP" altLang="en-US" sz="3200" dirty="0">
                <a:solidFill>
                  <a:schemeClr val="bg1"/>
                </a:solidFill>
                <a:latin typeface="Meiryo UI" panose="020B0604030504040204" pitchFamily="50" charset="-128"/>
                <a:ea typeface="Meiryo UI" panose="020B0604030504040204" pitchFamily="50" charset="-128"/>
              </a:rPr>
              <a:t>生産</a:t>
            </a:r>
          </a:p>
        </p:txBody>
      </p:sp>
      <p:sp>
        <p:nvSpPr>
          <p:cNvPr id="20" name="テキスト ボックス 19">
            <a:extLst>
              <a:ext uri="{FF2B5EF4-FFF2-40B4-BE49-F238E27FC236}">
                <a16:creationId xmlns:a16="http://schemas.microsoft.com/office/drawing/2014/main" id="{A86AFD47-1346-4D6D-9B68-866F8314DB6C}"/>
              </a:ext>
            </a:extLst>
          </p:cNvPr>
          <p:cNvSpPr txBox="1"/>
          <p:nvPr/>
        </p:nvSpPr>
        <p:spPr>
          <a:xfrm>
            <a:off x="8478859" y="6036677"/>
            <a:ext cx="2725222" cy="584775"/>
          </a:xfrm>
          <a:prstGeom prst="rect">
            <a:avLst/>
          </a:prstGeom>
          <a:solidFill>
            <a:srgbClr val="FFC000"/>
          </a:solidFill>
        </p:spPr>
        <p:txBody>
          <a:bodyPr wrap="square" rtlCol="0">
            <a:spAutoFit/>
          </a:bodyPr>
          <a:lstStyle/>
          <a:p>
            <a:pPr algn="ctr"/>
            <a:r>
              <a:rPr lang="ja-JP" altLang="en-US" sz="3200" b="1" dirty="0">
                <a:solidFill>
                  <a:schemeClr val="accent2">
                    <a:lumMod val="50000"/>
                  </a:schemeClr>
                </a:solidFill>
                <a:latin typeface="Meiryo UI" panose="020B0604030504040204" pitchFamily="50" charset="-128"/>
                <a:ea typeface="Meiryo UI" panose="020B0604030504040204" pitchFamily="50" charset="-128"/>
              </a:rPr>
              <a:t>デジタル通貨</a:t>
            </a:r>
            <a:endParaRPr kumimoji="1" lang="ja-JP" altLang="en-US" sz="32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5591705A-7E13-4B63-84E1-7582DDA9DB3A}"/>
              </a:ext>
            </a:extLst>
          </p:cNvPr>
          <p:cNvSpPr txBox="1"/>
          <p:nvPr/>
        </p:nvSpPr>
        <p:spPr>
          <a:xfrm>
            <a:off x="8039523" y="665821"/>
            <a:ext cx="2217503" cy="584775"/>
          </a:xfrm>
          <a:prstGeom prst="rect">
            <a:avLst/>
          </a:prstGeom>
          <a:solidFill>
            <a:srgbClr val="7030A0"/>
          </a:solidFill>
        </p:spPr>
        <p:txBody>
          <a:bodyPr wrap="square" rtlCol="0">
            <a:spAutoFit/>
          </a:bodyPr>
          <a:lstStyle/>
          <a:p>
            <a:pPr algn="ctr"/>
            <a:r>
              <a:rPr lang="ja-JP" altLang="en-US" sz="3200" dirty="0">
                <a:solidFill>
                  <a:schemeClr val="bg2"/>
                </a:solidFill>
                <a:latin typeface="Meiryo UI" panose="020B0604030504040204" pitchFamily="50" charset="-128"/>
                <a:ea typeface="Meiryo UI" panose="020B0604030504040204" pitchFamily="50" charset="-128"/>
              </a:rPr>
              <a:t>ハイテク製品</a:t>
            </a:r>
            <a:endParaRPr kumimoji="1" lang="ja-JP" altLang="en-US" sz="3200" dirty="0">
              <a:solidFill>
                <a:schemeClr val="bg2"/>
              </a:solidFill>
              <a:latin typeface="Meiryo UI" panose="020B0604030504040204" pitchFamily="50" charset="-128"/>
              <a:ea typeface="Meiryo UI" panose="020B0604030504040204" pitchFamily="50" charset="-128"/>
            </a:endParaRPr>
          </a:p>
        </p:txBody>
      </p:sp>
      <p:pic>
        <p:nvPicPr>
          <p:cNvPr id="1026" name="Picture 2" descr="g3060g_03_1024x768">
            <a:extLst>
              <a:ext uri="{FF2B5EF4-FFF2-40B4-BE49-F238E27FC236}">
                <a16:creationId xmlns:a16="http://schemas.microsoft.com/office/drawing/2014/main" id="{8AD82CD7-D168-4EC7-A078-360A47B18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628" y="2296136"/>
            <a:ext cx="3124318" cy="2348277"/>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a:extLst>
              <a:ext uri="{FF2B5EF4-FFF2-40B4-BE49-F238E27FC236}">
                <a16:creationId xmlns:a16="http://schemas.microsoft.com/office/drawing/2014/main" id="{963E93DD-CE40-4399-8980-A4E8E6B915DF}"/>
              </a:ext>
            </a:extLst>
          </p:cNvPr>
          <p:cNvSpPr/>
          <p:nvPr/>
        </p:nvSpPr>
        <p:spPr>
          <a:xfrm>
            <a:off x="4623810" y="4505913"/>
            <a:ext cx="3393686" cy="276999"/>
          </a:xfrm>
          <a:prstGeom prst="rect">
            <a:avLst/>
          </a:prstGeom>
        </p:spPr>
        <p:txBody>
          <a:bodyPr wrap="none">
            <a:spAutoFit/>
          </a:bodyPr>
          <a:lstStyle/>
          <a:p>
            <a:r>
              <a:rPr lang="en-US" altLang="ja-JP" sz="1200" i="0" dirty="0">
                <a:effectLst/>
                <a:latin typeface="Meiryo UI" panose="020B0604030504040204" pitchFamily="50" charset="-128"/>
                <a:ea typeface="Meiryo UI" panose="020B0604030504040204" pitchFamily="50" charset="-128"/>
              </a:rPr>
              <a:t>GeForce RTX 3090</a:t>
            </a:r>
            <a:r>
              <a:rPr lang="ja-JP" altLang="en-US" sz="1200" i="0" dirty="0">
                <a:effectLst/>
                <a:latin typeface="Meiryo UI" panose="020B0604030504040204" pitchFamily="50" charset="-128"/>
                <a:ea typeface="Meiryo UI" panose="020B0604030504040204" pitchFamily="50" charset="-128"/>
              </a:rPr>
              <a:t>（</a:t>
            </a:r>
            <a:r>
              <a:rPr lang="en-US" altLang="ja-JP" sz="1200" i="0" dirty="0">
                <a:effectLst/>
                <a:latin typeface="Meiryo UI" panose="020B0604030504040204" pitchFamily="50" charset="-128"/>
                <a:ea typeface="Meiryo UI" panose="020B0604030504040204" pitchFamily="50" charset="-128"/>
              </a:rPr>
              <a:t>2021</a:t>
            </a:r>
            <a:r>
              <a:rPr lang="ja-JP" altLang="en-US" sz="1200" i="0" dirty="0">
                <a:effectLst/>
                <a:latin typeface="Meiryo UI" panose="020B0604030504040204" pitchFamily="50" charset="-128"/>
                <a:ea typeface="Meiryo UI" panose="020B0604030504040204" pitchFamily="50" charset="-128"/>
              </a:rPr>
              <a:t>年</a:t>
            </a:r>
            <a:r>
              <a:rPr lang="en-US" altLang="ja-JP" sz="1200" i="0" dirty="0">
                <a:effectLst/>
                <a:latin typeface="Meiryo UI" panose="020B0604030504040204" pitchFamily="50" charset="-128"/>
                <a:ea typeface="Meiryo UI" panose="020B0604030504040204" pitchFamily="50" charset="-128"/>
              </a:rPr>
              <a:t>2</a:t>
            </a:r>
            <a:r>
              <a:rPr lang="ja-JP" altLang="en-US" sz="1200" i="0" dirty="0">
                <a:effectLst/>
                <a:latin typeface="Meiryo UI" panose="020B0604030504040204" pitchFamily="50" charset="-128"/>
                <a:ea typeface="Meiryo UI" panose="020B0604030504040204" pitchFamily="50" charset="-128"/>
              </a:rPr>
              <a:t>月</a:t>
            </a:r>
            <a:r>
              <a:rPr lang="en-US" altLang="ja-JP" sz="1200" i="0" dirty="0">
                <a:effectLst/>
                <a:latin typeface="Meiryo UI" panose="020B0604030504040204" pitchFamily="50" charset="-128"/>
                <a:ea typeface="Meiryo UI" panose="020B0604030504040204" pitchFamily="50" charset="-128"/>
              </a:rPr>
              <a:t>26</a:t>
            </a:r>
            <a:r>
              <a:rPr lang="ja-JP" altLang="en-US" sz="1200" i="0" dirty="0">
                <a:effectLst/>
                <a:latin typeface="Meiryo UI" panose="020B0604030504040204" pitchFamily="50" charset="-128"/>
                <a:ea typeface="Meiryo UI" panose="020B0604030504040204" pitchFamily="50" charset="-128"/>
              </a:rPr>
              <a:t>日発売）</a:t>
            </a:r>
            <a:endParaRPr lang="ja-JP" altLang="en-US" sz="1200" dirty="0">
              <a:latin typeface="Meiryo UI" panose="020B0604030504040204" pitchFamily="50" charset="-128"/>
              <a:ea typeface="Meiryo UI" panose="020B0604030504040204" pitchFamily="50" charset="-128"/>
            </a:endParaRPr>
          </a:p>
        </p:txBody>
      </p:sp>
      <p:pic>
        <p:nvPicPr>
          <p:cNvPr id="1028" name="Picture 4" descr="仕事、遊び、制作向けに、100 モデル以上の今までにない規模の NVIDIA GeForce 搭載 ノート PC を発表｜NVIDIAのプレスリリース">
            <a:extLst>
              <a:ext uri="{FF2B5EF4-FFF2-40B4-BE49-F238E27FC236}">
                <a16:creationId xmlns:a16="http://schemas.microsoft.com/office/drawing/2014/main" id="{70AE3C97-B951-4EFF-9079-220508C33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156" y="2150231"/>
            <a:ext cx="947257" cy="70046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E041724-880B-4151-8B41-31F33C66EF3C}"/>
              </a:ext>
            </a:extLst>
          </p:cNvPr>
          <p:cNvSpPr txBox="1"/>
          <p:nvPr/>
        </p:nvSpPr>
        <p:spPr>
          <a:xfrm>
            <a:off x="9627210" y="145251"/>
            <a:ext cx="2217504" cy="369332"/>
          </a:xfrm>
          <a:prstGeom prst="rect">
            <a:avLst/>
          </a:prstGeom>
          <a:noFill/>
        </p:spPr>
        <p:txBody>
          <a:bodyPr wrap="square" rtlCol="0">
            <a:spAutoFit/>
          </a:bodyPr>
          <a:lstStyle/>
          <a:p>
            <a:pPr algn="ctr"/>
            <a:r>
              <a:rPr kumimoji="1" lang="en-US" altLang="ja-JP" b="1" dirty="0">
                <a:solidFill>
                  <a:srgbClr val="C00000"/>
                </a:solidFill>
                <a:latin typeface="Amasis MT Pro Black" panose="02040A04050005020304" pitchFamily="18" charset="0"/>
              </a:rPr>
              <a:t>2021</a:t>
            </a:r>
            <a:r>
              <a:rPr kumimoji="1" lang="ja-JP" altLang="en-US" b="1" dirty="0">
                <a:solidFill>
                  <a:srgbClr val="C00000"/>
                </a:solidFill>
                <a:latin typeface="Amasis MT Pro Black" panose="02040A04050005020304" pitchFamily="18" charset="0"/>
              </a:rPr>
              <a:t>年～</a:t>
            </a:r>
            <a:r>
              <a:rPr kumimoji="1" lang="en-US" altLang="ja-JP" b="1" dirty="0">
                <a:solidFill>
                  <a:srgbClr val="C00000"/>
                </a:solidFill>
                <a:latin typeface="Amasis MT Pro Black" panose="02040A04050005020304" pitchFamily="18" charset="0"/>
              </a:rPr>
              <a:t>2022</a:t>
            </a:r>
            <a:r>
              <a:rPr kumimoji="1" lang="ja-JP" altLang="en-US" b="1" dirty="0">
                <a:solidFill>
                  <a:srgbClr val="C00000"/>
                </a:solidFill>
                <a:latin typeface="Amasis MT Pro Black" panose="02040A04050005020304" pitchFamily="18" charset="0"/>
              </a:rPr>
              <a:t>年</a:t>
            </a:r>
          </a:p>
        </p:txBody>
      </p:sp>
      <p:sp>
        <p:nvSpPr>
          <p:cNvPr id="24" name="テキスト ボックス 23">
            <a:extLst>
              <a:ext uri="{FF2B5EF4-FFF2-40B4-BE49-F238E27FC236}">
                <a16:creationId xmlns:a16="http://schemas.microsoft.com/office/drawing/2014/main" id="{4DD7DBFE-28F8-4725-A7E1-7547AD8D5F0F}"/>
              </a:ext>
            </a:extLst>
          </p:cNvPr>
          <p:cNvSpPr txBox="1"/>
          <p:nvPr/>
        </p:nvSpPr>
        <p:spPr>
          <a:xfrm>
            <a:off x="8996652" y="2702517"/>
            <a:ext cx="2580357" cy="584775"/>
          </a:xfrm>
          <a:prstGeom prst="rect">
            <a:avLst/>
          </a:prstGeom>
          <a:solidFill>
            <a:srgbClr val="C00000"/>
          </a:solidFill>
        </p:spPr>
        <p:txBody>
          <a:bodyPr wrap="square" rtlCol="0">
            <a:spAutoFit/>
          </a:bodyPr>
          <a:lstStyle/>
          <a:p>
            <a:pPr algn="ctr"/>
            <a:r>
              <a:rPr lang="ja-JP" altLang="en-US" sz="3200" dirty="0">
                <a:solidFill>
                  <a:schemeClr val="bg2"/>
                </a:solidFill>
                <a:latin typeface="Meiryo UI" panose="020B0604030504040204" pitchFamily="50" charset="-128"/>
                <a:ea typeface="Meiryo UI" panose="020B0604030504040204" pitchFamily="50" charset="-128"/>
              </a:rPr>
              <a:t>ウクライナ紛争</a:t>
            </a:r>
            <a:endParaRPr kumimoji="1" lang="ja-JP" altLang="en-US" sz="3200" dirty="0">
              <a:solidFill>
                <a:schemeClr val="bg2"/>
              </a:solidFill>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35437B5C-AD03-4312-BBFE-EB34B60AC929}"/>
              </a:ext>
            </a:extLst>
          </p:cNvPr>
          <p:cNvSpPr/>
          <p:nvPr/>
        </p:nvSpPr>
        <p:spPr>
          <a:xfrm>
            <a:off x="9170157" y="3367950"/>
            <a:ext cx="2233345" cy="8322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天然ガス供給不安</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lang="ja-JP" altLang="en-US" sz="1400" dirty="0">
                <a:solidFill>
                  <a:schemeClr val="tx1"/>
                </a:solidFill>
                <a:latin typeface="Meiryo UI" panose="020B0604030504040204" pitchFamily="50" charset="-128"/>
                <a:ea typeface="Meiryo UI" panose="020B0604030504040204" pitchFamily="50" charset="-128"/>
              </a:rPr>
              <a:t>希少金属</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電力不足・不安定化</a:t>
            </a:r>
          </a:p>
        </p:txBody>
      </p:sp>
    </p:spTree>
    <p:extLst>
      <p:ext uri="{BB962C8B-B14F-4D97-AF65-F5344CB8AC3E}">
        <p14:creationId xmlns:p14="http://schemas.microsoft.com/office/powerpoint/2010/main" val="771847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77667" y="180802"/>
            <a:ext cx="10494236" cy="584775"/>
          </a:xfrm>
          <a:prstGeom prst="rect">
            <a:avLst/>
          </a:prstGeom>
        </p:spPr>
        <p:txBody>
          <a:bodyPr wrap="square">
            <a:spAutoFit/>
          </a:bodyPr>
          <a:lstStyle/>
          <a:p>
            <a:r>
              <a:rPr lang="en-US" altLang="ja-JP" sz="3200" b="1" i="0" dirty="0" err="1">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Transfomer</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エンジンを</a:t>
            </a:r>
            <a:r>
              <a:rPr lang="ja-JP" altLang="en-US" sz="3200" b="1"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搭載した</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NVIDIA Grace Hopper</a:t>
            </a:r>
          </a:p>
        </p:txBody>
      </p:sp>
      <p:pic>
        <p:nvPicPr>
          <p:cNvPr id="1028" name="Picture 4">
            <a:extLst>
              <a:ext uri="{FF2B5EF4-FFF2-40B4-BE49-F238E27FC236}">
                <a16:creationId xmlns:a16="http://schemas.microsoft.com/office/drawing/2014/main" id="{4E21CA05-B596-40B6-BE37-7AD412EA0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37" y="2997171"/>
            <a:ext cx="5972050" cy="25150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VIDIA コンフィデンシャル コンピューティング ソリューション">
            <a:extLst>
              <a:ext uri="{FF2B5EF4-FFF2-40B4-BE49-F238E27FC236}">
                <a16:creationId xmlns:a16="http://schemas.microsoft.com/office/drawing/2014/main" id="{3FFCF5BB-37C3-4DC3-8D45-FB0826311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0628" y="1234214"/>
            <a:ext cx="5253034" cy="295170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89D2C1B-210C-4E8B-AFD4-26EA7041569D}"/>
              </a:ext>
            </a:extLst>
          </p:cNvPr>
          <p:cNvSpPr txBox="1"/>
          <p:nvPr/>
        </p:nvSpPr>
        <p:spPr>
          <a:xfrm>
            <a:off x="160756" y="1234214"/>
            <a:ext cx="6316956" cy="1600438"/>
          </a:xfrm>
          <a:prstGeom prst="rect">
            <a:avLst/>
          </a:prstGeom>
          <a:noFill/>
        </p:spPr>
        <p:txBody>
          <a:bodyPr wrap="square">
            <a:spAutoFit/>
          </a:bodyPr>
          <a:lstStyle/>
          <a:p>
            <a:r>
              <a:rPr lang="en-US" altLang="ja-JP" sz="1600" b="0" i="0" dirty="0">
                <a:solidFill>
                  <a:srgbClr val="242424"/>
                </a:solidFill>
                <a:effectLst/>
                <a:latin typeface="Amasis MT Pro Medium" panose="02040604050005020304" pitchFamily="18" charset="0"/>
                <a:ea typeface="游ゴシック" panose="020B0400000000000000" pitchFamily="50" charset="-128"/>
              </a:rPr>
              <a:t>NVIDIA</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は、</a:t>
            </a:r>
            <a:r>
              <a:rPr lang="en-US" altLang="ja-JP" sz="1600" b="0" i="0" dirty="0">
                <a:solidFill>
                  <a:srgbClr val="242424"/>
                </a:solidFill>
                <a:effectLst/>
                <a:latin typeface="Amasis MT Pro Medium" panose="02040604050005020304" pitchFamily="18" charset="0"/>
                <a:ea typeface="游ゴシック" panose="020B0400000000000000" pitchFamily="50" charset="-128"/>
              </a:rPr>
              <a:t>GPU</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a:t>
            </a:r>
            <a:r>
              <a:rPr lang="en-US" altLang="ja-JP" sz="1600" b="0" i="0" dirty="0">
                <a:solidFill>
                  <a:srgbClr val="242424"/>
                </a:solidFill>
                <a:effectLst/>
                <a:latin typeface="Amasis MT Pro Medium" panose="02040604050005020304" pitchFamily="18" charset="0"/>
                <a:ea typeface="游ゴシック" panose="020B0400000000000000" pitchFamily="50" charset="-128"/>
              </a:rPr>
              <a:t>H100</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」を発表。最大の特徴は、人工知能の学習や推論における演算処理性能を高めた点。</a:t>
            </a:r>
            <a:endParaRPr lang="en-US" altLang="ja-JP" sz="1600" b="0" i="0" dirty="0">
              <a:solidFill>
                <a:srgbClr val="242424"/>
              </a:solidFill>
              <a:effectLst/>
              <a:latin typeface="Amasis MT Pro Medium" panose="02040604050005020304" pitchFamily="18" charset="0"/>
              <a:ea typeface="游ゴシック" panose="020B0400000000000000" pitchFamily="50" charset="-128"/>
            </a:endParaRPr>
          </a:p>
          <a:p>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例えば「</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FP8</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」による学習で</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4000T</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（テラ）</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FLOPS</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FP32</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」による学習で</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1000TFLOPS</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に達する。これは、前世代</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Ampere</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アーキテクチャー採用の</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GPU</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に比べ、</a:t>
            </a:r>
            <a:r>
              <a:rPr lang="ja-JP" altLang="en-US" sz="1600" b="1" u="sng" dirty="0">
                <a:solidFill>
                  <a:srgbClr val="C00000"/>
                </a:solidFill>
                <a:latin typeface="Amasis MT Pro Medium" panose="02040604050005020304" pitchFamily="18" charset="0"/>
                <a:ea typeface="游ゴシック" panose="020B0400000000000000" pitchFamily="50" charset="-128"/>
              </a:rPr>
              <a:t>それぞれ</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約</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6</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倍と約</a:t>
            </a:r>
            <a:r>
              <a:rPr lang="en-US" altLang="ja-JP" sz="1600" b="1" i="0" u="sng" dirty="0">
                <a:solidFill>
                  <a:srgbClr val="C00000"/>
                </a:solidFill>
                <a:effectLst/>
                <a:latin typeface="Amasis MT Pro Medium" panose="02040604050005020304" pitchFamily="18" charset="0"/>
                <a:ea typeface="游ゴシック" panose="020B0400000000000000" pitchFamily="50" charset="-128"/>
              </a:rPr>
              <a:t>3</a:t>
            </a:r>
            <a:r>
              <a:rPr lang="ja-JP" altLang="en-US" sz="1600" b="1" i="0" u="sng" dirty="0">
                <a:solidFill>
                  <a:srgbClr val="C00000"/>
                </a:solidFill>
                <a:effectLst/>
                <a:latin typeface="Amasis MT Pro Medium" panose="02040604050005020304" pitchFamily="18" charset="0"/>
                <a:ea typeface="游ゴシック" panose="020B0400000000000000" pitchFamily="50" charset="-128"/>
              </a:rPr>
              <a:t>倍を達成。</a:t>
            </a:r>
            <a:endParaRPr lang="en-US" altLang="ja-JP" sz="1600" b="1" i="0" u="sng" dirty="0">
              <a:solidFill>
                <a:srgbClr val="C00000"/>
              </a:solidFill>
              <a:effectLst/>
              <a:latin typeface="Amasis MT Pro Medium" panose="02040604050005020304" pitchFamily="18" charset="0"/>
              <a:ea typeface="游ゴシック" panose="020B0400000000000000" pitchFamily="50" charset="-128"/>
            </a:endParaRPr>
          </a:p>
          <a:p>
            <a:r>
              <a:rPr lang="en-US" altLang="ja-JP" sz="1600" b="0" i="0" dirty="0">
                <a:solidFill>
                  <a:srgbClr val="242424"/>
                </a:solidFill>
                <a:effectLst/>
                <a:latin typeface="Amasis MT Pro Medium" panose="02040604050005020304" pitchFamily="18" charset="0"/>
                <a:ea typeface="游ゴシック" panose="020B0400000000000000" pitchFamily="50" charset="-128"/>
              </a:rPr>
              <a:t>H100</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は</a:t>
            </a:r>
            <a:r>
              <a:rPr lang="en-US" altLang="ja-JP" sz="1600" b="0" i="0" dirty="0">
                <a:solidFill>
                  <a:srgbClr val="242424"/>
                </a:solidFill>
                <a:effectLst/>
                <a:latin typeface="Amasis MT Pro Medium" panose="02040604050005020304" pitchFamily="18" charset="0"/>
                <a:ea typeface="游ゴシック" panose="020B0400000000000000" pitchFamily="50" charset="-128"/>
              </a:rPr>
              <a:t>22</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年第</a:t>
            </a:r>
            <a:r>
              <a:rPr lang="en-US" altLang="ja-JP" sz="1600" b="0" i="0" dirty="0">
                <a:solidFill>
                  <a:srgbClr val="242424"/>
                </a:solidFill>
                <a:effectLst/>
                <a:latin typeface="Amasis MT Pro Medium" panose="02040604050005020304" pitchFamily="18" charset="0"/>
                <a:ea typeface="游ゴシック" panose="020B0400000000000000" pitchFamily="50" charset="-128"/>
              </a:rPr>
              <a:t>3</a:t>
            </a:r>
            <a:r>
              <a:rPr lang="ja-JP" altLang="en-US" sz="1600" b="0" i="0" dirty="0">
                <a:solidFill>
                  <a:srgbClr val="242424"/>
                </a:solidFill>
                <a:effectLst/>
                <a:latin typeface="Amasis MT Pro Medium" panose="02040604050005020304" pitchFamily="18" charset="0"/>
                <a:ea typeface="游ゴシック" panose="020B0400000000000000" pitchFamily="50" charset="-128"/>
              </a:rPr>
              <a:t>四半期にリリースされる。</a:t>
            </a:r>
            <a:endParaRPr lang="ja-JP" altLang="en-US" sz="1600" dirty="0">
              <a:latin typeface="Amasis MT Pro Medium" panose="02040604050005020304" pitchFamily="18" charset="0"/>
            </a:endParaRPr>
          </a:p>
        </p:txBody>
      </p:sp>
      <p:sp>
        <p:nvSpPr>
          <p:cNvPr id="7" name="テキスト ボックス 6">
            <a:extLst>
              <a:ext uri="{FF2B5EF4-FFF2-40B4-BE49-F238E27FC236}">
                <a16:creationId xmlns:a16="http://schemas.microsoft.com/office/drawing/2014/main" id="{56D22246-0D1E-4388-91A2-58F42D8F546D}"/>
              </a:ext>
            </a:extLst>
          </p:cNvPr>
          <p:cNvSpPr txBox="1"/>
          <p:nvPr/>
        </p:nvSpPr>
        <p:spPr>
          <a:xfrm>
            <a:off x="189450" y="5623786"/>
            <a:ext cx="6097424" cy="1015663"/>
          </a:xfrm>
          <a:prstGeom prst="rect">
            <a:avLst/>
          </a:prstGeom>
          <a:noFill/>
        </p:spPr>
        <p:txBody>
          <a:bodyPr wrap="square">
            <a:spAutoFit/>
          </a:bodyPr>
          <a:lstStyle/>
          <a:p>
            <a:pPr algn="l"/>
            <a:r>
              <a:rPr lang="ja-JP" altLang="en-US" sz="1200" b="0" i="0" dirty="0">
                <a:solidFill>
                  <a:srgbClr val="242424"/>
                </a:solidFill>
                <a:effectLst/>
                <a:latin typeface="Meiryo UI" panose="020B0604030504040204" pitchFamily="50" charset="-128"/>
                <a:ea typeface="Meiryo UI" panose="020B0604030504040204" pitchFamily="50" charset="-128"/>
              </a:rPr>
              <a:t>推論処理では、パラメーター数が</a:t>
            </a:r>
            <a:r>
              <a:rPr lang="en-US" altLang="ja-JP" sz="1200" b="0" i="0" dirty="0">
                <a:solidFill>
                  <a:srgbClr val="242424"/>
                </a:solidFill>
                <a:effectLst/>
                <a:latin typeface="Meiryo UI" panose="020B0604030504040204" pitchFamily="50" charset="-128"/>
                <a:ea typeface="Meiryo UI" panose="020B0604030504040204" pitchFamily="50" charset="-128"/>
              </a:rPr>
              <a:t>5300</a:t>
            </a:r>
            <a:r>
              <a:rPr lang="ja-JP" altLang="en-US" sz="1200" b="0" i="0" dirty="0">
                <a:solidFill>
                  <a:srgbClr val="242424"/>
                </a:solidFill>
                <a:effectLst/>
                <a:latin typeface="Meiryo UI" panose="020B0604030504040204" pitchFamily="50" charset="-128"/>
                <a:ea typeface="Meiryo UI" panose="020B0604030504040204" pitchFamily="50" charset="-128"/>
              </a:rPr>
              <a:t>億の</a:t>
            </a:r>
            <a:r>
              <a:rPr lang="en-US" altLang="ja-JP" sz="1200" b="0" i="0" dirty="0">
                <a:solidFill>
                  <a:srgbClr val="242424"/>
                </a:solidFill>
                <a:effectLst/>
                <a:latin typeface="Meiryo UI" panose="020B0604030504040204" pitchFamily="50" charset="-128"/>
                <a:ea typeface="Meiryo UI" panose="020B0604030504040204" pitchFamily="50" charset="-128"/>
              </a:rPr>
              <a:t>NLP</a:t>
            </a:r>
            <a:r>
              <a:rPr lang="ja-JP" altLang="en-US" sz="1200" b="0" i="0" dirty="0">
                <a:solidFill>
                  <a:srgbClr val="242424"/>
                </a:solidFill>
                <a:effectLst/>
                <a:latin typeface="Meiryo UI" panose="020B0604030504040204" pitchFamily="50" charset="-128"/>
                <a:ea typeface="Meiryo UI" panose="020B0604030504040204" pitchFamily="50" charset="-128"/>
              </a:rPr>
              <a:t>モデル「</a:t>
            </a:r>
            <a:r>
              <a:rPr lang="en-US" altLang="ja-JP" sz="1200" b="0" i="0" dirty="0">
                <a:solidFill>
                  <a:srgbClr val="242424"/>
                </a:solidFill>
                <a:effectLst/>
                <a:latin typeface="Meiryo UI" panose="020B0604030504040204" pitchFamily="50" charset="-128"/>
                <a:ea typeface="Meiryo UI" panose="020B0604030504040204" pitchFamily="50" charset="-128"/>
              </a:rPr>
              <a:t>Megatron</a:t>
            </a:r>
            <a:r>
              <a:rPr lang="ja-JP" altLang="en-US" sz="1200" b="0" i="0" dirty="0">
                <a:solidFill>
                  <a:srgbClr val="242424"/>
                </a:solidFill>
                <a:effectLst/>
                <a:latin typeface="Meiryo UI" panose="020B0604030504040204" pitchFamily="50" charset="-128"/>
                <a:ea typeface="Meiryo UI" panose="020B0604030504040204" pitchFamily="50" charset="-128"/>
              </a:rPr>
              <a:t>」を採用したチャットボットを</a:t>
            </a:r>
            <a:r>
              <a:rPr lang="en-US" altLang="ja-JP" sz="1200" b="0" i="0" dirty="0">
                <a:solidFill>
                  <a:srgbClr val="242424"/>
                </a:solidFill>
                <a:effectLst/>
                <a:latin typeface="Meiryo UI" panose="020B0604030504040204" pitchFamily="50" charset="-128"/>
                <a:ea typeface="Meiryo UI" panose="020B0604030504040204" pitchFamily="50" charset="-128"/>
              </a:rPr>
              <a:t>H100</a:t>
            </a:r>
            <a:r>
              <a:rPr lang="ja-JP" altLang="en-US" sz="1200" b="0" i="0" dirty="0">
                <a:solidFill>
                  <a:srgbClr val="242424"/>
                </a:solidFill>
                <a:effectLst/>
                <a:latin typeface="Meiryo UI" panose="020B0604030504040204" pitchFamily="50" charset="-128"/>
                <a:ea typeface="Meiryo UI" panose="020B0604030504040204" pitchFamily="50" charset="-128"/>
              </a:rPr>
              <a:t>で動作させた場合、従来に比べて最大</a:t>
            </a:r>
            <a:r>
              <a:rPr lang="en-US" altLang="ja-JP" sz="1200" b="0" i="0" dirty="0">
                <a:solidFill>
                  <a:srgbClr val="242424"/>
                </a:solidFill>
                <a:effectLst/>
                <a:latin typeface="Meiryo UI" panose="020B0604030504040204" pitchFamily="50" charset="-128"/>
                <a:ea typeface="Meiryo UI" panose="020B0604030504040204" pitchFamily="50" charset="-128"/>
              </a:rPr>
              <a:t>30</a:t>
            </a:r>
            <a:r>
              <a:rPr lang="ja-JP" altLang="en-US" sz="1200" b="0" i="0" dirty="0">
                <a:solidFill>
                  <a:srgbClr val="242424"/>
                </a:solidFill>
                <a:effectLst/>
                <a:latin typeface="Meiryo UI" panose="020B0604030504040204" pitchFamily="50" charset="-128"/>
                <a:ea typeface="Meiryo UI" panose="020B0604030504040204" pitchFamily="50" charset="-128"/>
              </a:rPr>
              <a:t>倍のスループットにできるとする。学習（トレーニング）では、パラメーター数が</a:t>
            </a:r>
            <a:r>
              <a:rPr lang="en-US" altLang="ja-JP" sz="1200" b="0" i="0" dirty="0">
                <a:solidFill>
                  <a:srgbClr val="242424"/>
                </a:solidFill>
                <a:effectLst/>
                <a:latin typeface="Meiryo UI" panose="020B0604030504040204" pitchFamily="50" charset="-128"/>
                <a:ea typeface="Meiryo UI" panose="020B0604030504040204" pitchFamily="50" charset="-128"/>
              </a:rPr>
              <a:t>3950</a:t>
            </a:r>
            <a:r>
              <a:rPr lang="ja-JP" altLang="en-US" sz="1200" b="0" i="0" dirty="0">
                <a:solidFill>
                  <a:srgbClr val="242424"/>
                </a:solidFill>
                <a:effectLst/>
                <a:latin typeface="Meiryo UI" panose="020B0604030504040204" pitchFamily="50" charset="-128"/>
                <a:ea typeface="Meiryo UI" panose="020B0604030504040204" pitchFamily="50" charset="-128"/>
              </a:rPr>
              <a:t>億の「混合エキスパート（</a:t>
            </a:r>
            <a:r>
              <a:rPr lang="en-US" altLang="ja-JP" sz="1200" b="0" i="0" dirty="0">
                <a:solidFill>
                  <a:srgbClr val="242424"/>
                </a:solidFill>
                <a:effectLst/>
                <a:latin typeface="Meiryo UI" panose="020B0604030504040204" pitchFamily="50" charset="-128"/>
                <a:ea typeface="Meiryo UI" panose="020B0604030504040204" pitchFamily="50" charset="-128"/>
              </a:rPr>
              <a:t>Mixture-of-Experts: </a:t>
            </a:r>
            <a:r>
              <a:rPr lang="en-US" altLang="ja-JP" sz="1200" b="0" i="0" dirty="0" err="1">
                <a:solidFill>
                  <a:srgbClr val="242424"/>
                </a:solidFill>
                <a:effectLst/>
                <a:latin typeface="Meiryo UI" panose="020B0604030504040204" pitchFamily="50" charset="-128"/>
                <a:ea typeface="Meiryo UI" panose="020B0604030504040204" pitchFamily="50" charset="-128"/>
              </a:rPr>
              <a:t>MoE</a:t>
            </a:r>
            <a:r>
              <a:rPr lang="ja-JP" altLang="en-US" sz="1200" b="0" i="0" dirty="0">
                <a:solidFill>
                  <a:srgbClr val="242424"/>
                </a:solidFill>
                <a:effectLst/>
                <a:latin typeface="Meiryo UI" panose="020B0604030504040204" pitchFamily="50" charset="-128"/>
                <a:ea typeface="Meiryo UI" panose="020B0604030504040204" pitchFamily="50" charset="-128"/>
              </a:rPr>
              <a:t>）」型の機械学習モデルをトレーニングした場合、</a:t>
            </a:r>
            <a:r>
              <a:rPr lang="en-US" altLang="ja-JP" sz="1200" b="0" i="0" dirty="0">
                <a:solidFill>
                  <a:srgbClr val="242424"/>
                </a:solidFill>
                <a:effectLst/>
                <a:latin typeface="Meiryo UI" panose="020B0604030504040204" pitchFamily="50" charset="-128"/>
                <a:ea typeface="Meiryo UI" panose="020B0604030504040204" pitchFamily="50" charset="-128"/>
              </a:rPr>
              <a:t>H100</a:t>
            </a:r>
            <a:r>
              <a:rPr lang="ja-JP" altLang="en-US" sz="1200" b="0" i="0" dirty="0">
                <a:solidFill>
                  <a:srgbClr val="242424"/>
                </a:solidFill>
                <a:effectLst/>
                <a:latin typeface="Meiryo UI" panose="020B0604030504040204" pitchFamily="50" charset="-128"/>
                <a:ea typeface="Meiryo UI" panose="020B0604030504040204" pitchFamily="50" charset="-128"/>
              </a:rPr>
              <a:t>を利用することで従来に比べて最大</a:t>
            </a:r>
            <a:r>
              <a:rPr lang="en-US" altLang="ja-JP" sz="1200" b="0" i="0" dirty="0">
                <a:solidFill>
                  <a:srgbClr val="242424"/>
                </a:solidFill>
                <a:effectLst/>
                <a:latin typeface="Meiryo UI" panose="020B0604030504040204" pitchFamily="50" charset="-128"/>
                <a:ea typeface="Meiryo UI" panose="020B0604030504040204" pitchFamily="50" charset="-128"/>
              </a:rPr>
              <a:t>9</a:t>
            </a:r>
            <a:r>
              <a:rPr lang="ja-JP" altLang="en-US" sz="1200" b="0" i="0" dirty="0">
                <a:solidFill>
                  <a:srgbClr val="242424"/>
                </a:solidFill>
                <a:effectLst/>
                <a:latin typeface="Meiryo UI" panose="020B0604030504040204" pitchFamily="50" charset="-128"/>
                <a:ea typeface="Meiryo UI" panose="020B0604030504040204" pitchFamily="50" charset="-128"/>
              </a:rPr>
              <a:t>倍に高速化できるという。これにより、数週間かかっていたトレーニング期間を数日に短縮可能とする。</a:t>
            </a:r>
          </a:p>
        </p:txBody>
      </p:sp>
      <p:sp>
        <p:nvSpPr>
          <p:cNvPr id="9" name="テキスト ボックス 8">
            <a:extLst>
              <a:ext uri="{FF2B5EF4-FFF2-40B4-BE49-F238E27FC236}">
                <a16:creationId xmlns:a16="http://schemas.microsoft.com/office/drawing/2014/main" id="{CDACFC80-EEC3-408B-AF40-42B3538743C9}"/>
              </a:ext>
            </a:extLst>
          </p:cNvPr>
          <p:cNvSpPr txBox="1"/>
          <p:nvPr/>
        </p:nvSpPr>
        <p:spPr>
          <a:xfrm>
            <a:off x="6477712" y="4368874"/>
            <a:ext cx="5644497" cy="2031325"/>
          </a:xfrm>
          <a:prstGeom prst="rect">
            <a:avLst/>
          </a:prstGeom>
          <a:noFill/>
        </p:spPr>
        <p:txBody>
          <a:bodyPr wrap="square">
            <a:spAutoFit/>
          </a:bodyPr>
          <a:lstStyle/>
          <a:p>
            <a:pPr marL="285750" indent="-285750">
              <a:buFont typeface="Wingdings" panose="05000000000000000000" pitchFamily="2" charset="2"/>
              <a:buChar char="l"/>
            </a:pPr>
            <a:r>
              <a:rPr lang="en-US" altLang="ja-JP" b="0" i="0" dirty="0">
                <a:solidFill>
                  <a:srgbClr val="242424"/>
                </a:solidFill>
                <a:effectLst/>
                <a:latin typeface="BIZ UDPゴシック" panose="020B0400000000000000" pitchFamily="50" charset="-128"/>
                <a:ea typeface="BIZ UDPゴシック" panose="020B0400000000000000" pitchFamily="50" charset="-128"/>
              </a:rPr>
              <a:t>H100</a:t>
            </a:r>
            <a:r>
              <a:rPr lang="ja-JP" altLang="en-US" b="0" i="0" dirty="0">
                <a:solidFill>
                  <a:srgbClr val="242424"/>
                </a:solidFill>
                <a:effectLst/>
                <a:latin typeface="BIZ UDPゴシック" panose="020B0400000000000000" pitchFamily="50" charset="-128"/>
                <a:ea typeface="BIZ UDPゴシック" panose="020B0400000000000000" pitchFamily="50" charset="-128"/>
              </a:rPr>
              <a:t>のトランジスター数は</a:t>
            </a:r>
            <a:r>
              <a:rPr lang="en-US" altLang="ja-JP" b="0" i="0" dirty="0">
                <a:solidFill>
                  <a:srgbClr val="242424"/>
                </a:solidFill>
                <a:effectLst/>
                <a:latin typeface="BIZ UDPゴシック" panose="020B0400000000000000" pitchFamily="50" charset="-128"/>
                <a:ea typeface="BIZ UDPゴシック" panose="020B0400000000000000" pitchFamily="50" charset="-128"/>
              </a:rPr>
              <a:t>800</a:t>
            </a:r>
            <a:r>
              <a:rPr lang="ja-JP" altLang="en-US" b="0" i="0" dirty="0">
                <a:solidFill>
                  <a:srgbClr val="242424"/>
                </a:solidFill>
                <a:effectLst/>
                <a:latin typeface="BIZ UDPゴシック" panose="020B0400000000000000" pitchFamily="50" charset="-128"/>
                <a:ea typeface="BIZ UDPゴシック" panose="020B0400000000000000" pitchFamily="50" charset="-128"/>
              </a:rPr>
              <a:t>億。</a:t>
            </a:r>
            <a:endParaRPr lang="en-US" altLang="ja-JP" b="0" i="0" dirty="0">
              <a:solidFill>
                <a:srgbClr val="24242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l"/>
            </a:pPr>
            <a:r>
              <a:rPr lang="ja-JP" altLang="en-US" b="0" i="0" dirty="0">
                <a:solidFill>
                  <a:srgbClr val="242424"/>
                </a:solidFill>
                <a:effectLst/>
                <a:latin typeface="BIZ UDPゴシック" panose="020B0400000000000000" pitchFamily="50" charset="-128"/>
                <a:ea typeface="BIZ UDPゴシック" panose="020B0400000000000000" pitchFamily="50" charset="-128"/>
              </a:rPr>
              <a:t>台湾</a:t>
            </a:r>
            <a:r>
              <a:rPr lang="en-US" altLang="ja-JP" b="0" i="0" dirty="0">
                <a:solidFill>
                  <a:srgbClr val="242424"/>
                </a:solidFill>
                <a:effectLst/>
                <a:latin typeface="BIZ UDPゴシック" panose="020B0400000000000000" pitchFamily="50" charset="-128"/>
                <a:ea typeface="BIZ UDPゴシック" panose="020B0400000000000000" pitchFamily="50" charset="-128"/>
              </a:rPr>
              <a:t>TSMC</a:t>
            </a:r>
            <a:r>
              <a:rPr lang="ja-JP" altLang="en-US" b="0" i="0" dirty="0">
                <a:solidFill>
                  <a:srgbClr val="242424"/>
                </a:solidFill>
                <a:effectLst/>
                <a:latin typeface="BIZ UDPゴシック" panose="020B0400000000000000" pitchFamily="50" charset="-128"/>
                <a:ea typeface="BIZ UDPゴシック" panose="020B0400000000000000" pitchFamily="50" charset="-128"/>
              </a:rPr>
              <a:t>の</a:t>
            </a:r>
            <a:r>
              <a:rPr lang="en-US" altLang="ja-JP" b="0" i="0" dirty="0">
                <a:solidFill>
                  <a:srgbClr val="242424"/>
                </a:solidFill>
                <a:effectLst/>
                <a:latin typeface="BIZ UDPゴシック" panose="020B0400000000000000" pitchFamily="50" charset="-128"/>
                <a:ea typeface="BIZ UDPゴシック" panose="020B0400000000000000" pitchFamily="50" charset="-128"/>
              </a:rPr>
              <a:t>4nm</a:t>
            </a:r>
            <a:r>
              <a:rPr lang="ja-JP" altLang="en-US" b="0" i="0" dirty="0">
                <a:solidFill>
                  <a:srgbClr val="242424"/>
                </a:solidFill>
                <a:effectLst/>
                <a:latin typeface="BIZ UDPゴシック" panose="020B0400000000000000" pitchFamily="50" charset="-128"/>
                <a:ea typeface="BIZ UDPゴシック" panose="020B0400000000000000" pitchFamily="50" charset="-128"/>
              </a:rPr>
              <a:t>世代製造プロセス「</a:t>
            </a:r>
            <a:r>
              <a:rPr lang="en-US" altLang="ja-JP" b="0" i="0" dirty="0">
                <a:solidFill>
                  <a:srgbClr val="242424"/>
                </a:solidFill>
                <a:effectLst/>
                <a:latin typeface="BIZ UDPゴシック" panose="020B0400000000000000" pitchFamily="50" charset="-128"/>
                <a:ea typeface="BIZ UDPゴシック" panose="020B0400000000000000" pitchFamily="50" charset="-128"/>
              </a:rPr>
              <a:t>4N</a:t>
            </a:r>
            <a:r>
              <a:rPr lang="ja-JP" altLang="en-US" b="0" i="0" dirty="0">
                <a:solidFill>
                  <a:srgbClr val="242424"/>
                </a:solidFill>
                <a:effectLst/>
                <a:latin typeface="BIZ UDPゴシック" panose="020B0400000000000000" pitchFamily="50" charset="-128"/>
                <a:ea typeface="BIZ UDPゴシック" panose="020B0400000000000000" pitchFamily="50" charset="-128"/>
              </a:rPr>
              <a:t>」で作製。</a:t>
            </a:r>
            <a:endParaRPr lang="en-US" altLang="ja-JP" b="0" i="0" dirty="0">
              <a:solidFill>
                <a:srgbClr val="24242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l"/>
            </a:pPr>
            <a:r>
              <a:rPr lang="en-US" altLang="ja-JP" b="0" i="0" dirty="0">
                <a:solidFill>
                  <a:srgbClr val="242424"/>
                </a:solidFill>
                <a:effectLst/>
                <a:latin typeface="BIZ UDPゴシック" panose="020B0400000000000000" pitchFamily="50" charset="-128"/>
                <a:ea typeface="BIZ UDPゴシック" panose="020B0400000000000000" pitchFamily="50" charset="-128"/>
              </a:rPr>
              <a:t>GPU</a:t>
            </a:r>
            <a:r>
              <a:rPr lang="ja-JP" altLang="en-US" b="0" i="0" dirty="0">
                <a:solidFill>
                  <a:srgbClr val="242424"/>
                </a:solidFill>
                <a:effectLst/>
                <a:latin typeface="BIZ UDPゴシック" panose="020B0400000000000000" pitchFamily="50" charset="-128"/>
                <a:ea typeface="BIZ UDPゴシック" panose="020B0400000000000000" pitchFamily="50" charset="-128"/>
              </a:rPr>
              <a:t>間を接続するインターコネクトに</a:t>
            </a:r>
            <a:r>
              <a:rPr lang="en-US" altLang="ja-JP" b="0" i="0" dirty="0">
                <a:solidFill>
                  <a:srgbClr val="242424"/>
                </a:solidFill>
                <a:effectLst/>
                <a:latin typeface="BIZ UDPゴシック" panose="020B0400000000000000" pitchFamily="50" charset="-128"/>
                <a:ea typeface="BIZ UDPゴシック" panose="020B0400000000000000" pitchFamily="50" charset="-128"/>
              </a:rPr>
              <a:t>900G</a:t>
            </a:r>
            <a:r>
              <a:rPr lang="ja-JP" altLang="en-US" b="0" i="0" dirty="0">
                <a:solidFill>
                  <a:srgbClr val="242424"/>
                </a:solidFill>
                <a:effectLst/>
                <a:latin typeface="BIZ UDPゴシック" panose="020B0400000000000000" pitchFamily="50" charset="-128"/>
                <a:ea typeface="BIZ UDPゴシック" panose="020B0400000000000000" pitchFamily="50" charset="-128"/>
              </a:rPr>
              <a:t>バイト／秒の「</a:t>
            </a:r>
            <a:r>
              <a:rPr lang="en-US" altLang="ja-JP" b="0" i="0" dirty="0" err="1">
                <a:solidFill>
                  <a:srgbClr val="242424"/>
                </a:solidFill>
                <a:effectLst/>
                <a:latin typeface="BIZ UDPゴシック" panose="020B0400000000000000" pitchFamily="50" charset="-128"/>
                <a:ea typeface="BIZ UDPゴシック" panose="020B0400000000000000" pitchFamily="50" charset="-128"/>
              </a:rPr>
              <a:t>NVLink</a:t>
            </a:r>
            <a:r>
              <a:rPr lang="ja-JP" altLang="en-US" b="0" i="0" dirty="0">
                <a:solidFill>
                  <a:srgbClr val="242424"/>
                </a:solidFill>
                <a:effectLst/>
                <a:latin typeface="BIZ UDPゴシック" panose="020B0400000000000000" pitchFamily="50" charset="-128"/>
                <a:ea typeface="BIZ UDPゴシック" panose="020B0400000000000000" pitchFamily="50" charset="-128"/>
              </a:rPr>
              <a:t>」を採用。</a:t>
            </a:r>
            <a:endParaRPr lang="en-US" altLang="ja-JP" b="0" i="0" dirty="0">
              <a:solidFill>
                <a:srgbClr val="24242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l"/>
            </a:pPr>
            <a:r>
              <a:rPr lang="ja-JP" altLang="en-US" b="0" i="0" dirty="0">
                <a:solidFill>
                  <a:srgbClr val="242424"/>
                </a:solidFill>
                <a:effectLst/>
                <a:latin typeface="BIZ UDPゴシック" panose="020B0400000000000000" pitchFamily="50" charset="-128"/>
                <a:ea typeface="BIZ UDPゴシック" panose="020B0400000000000000" pitchFamily="50" charset="-128"/>
              </a:rPr>
              <a:t>旧</a:t>
            </a:r>
            <a:r>
              <a:rPr lang="en-US" altLang="ja-JP" b="0" i="0" dirty="0">
                <a:solidFill>
                  <a:srgbClr val="242424"/>
                </a:solidFill>
                <a:effectLst/>
                <a:latin typeface="BIZ UDPゴシック" panose="020B0400000000000000" pitchFamily="50" charset="-128"/>
                <a:ea typeface="BIZ UDPゴシック" panose="020B0400000000000000" pitchFamily="50" charset="-128"/>
              </a:rPr>
              <a:t>Ampere </a:t>
            </a:r>
            <a:r>
              <a:rPr lang="ja-JP" altLang="en-US" b="0" i="0" dirty="0">
                <a:solidFill>
                  <a:srgbClr val="242424"/>
                </a:solidFill>
                <a:effectLst/>
                <a:latin typeface="BIZ UDPゴシック" panose="020B0400000000000000" pitchFamily="50" charset="-128"/>
                <a:ea typeface="BIZ UDPゴシック" panose="020B0400000000000000" pitchFamily="50" charset="-128"/>
              </a:rPr>
              <a:t>アーキテクチャーを備えたハイエンド</a:t>
            </a:r>
            <a:r>
              <a:rPr lang="en-US" altLang="ja-JP" b="0" i="0" dirty="0">
                <a:solidFill>
                  <a:srgbClr val="242424"/>
                </a:solidFill>
                <a:effectLst/>
                <a:latin typeface="BIZ UDPゴシック" panose="020B0400000000000000" pitchFamily="50" charset="-128"/>
                <a:ea typeface="BIZ UDPゴシック" panose="020B0400000000000000" pitchFamily="50" charset="-128"/>
              </a:rPr>
              <a:t>GPU</a:t>
            </a:r>
            <a:r>
              <a:rPr lang="ja-JP" altLang="en-US" b="0" i="0" dirty="0">
                <a:solidFill>
                  <a:srgbClr val="242424"/>
                </a:solidFill>
                <a:effectLst/>
                <a:latin typeface="BIZ UDPゴシック" panose="020B0400000000000000" pitchFamily="50" charset="-128"/>
                <a:ea typeface="BIZ UDPゴシック" panose="020B0400000000000000" pitchFamily="50" charset="-128"/>
              </a:rPr>
              <a:t>「</a:t>
            </a:r>
            <a:r>
              <a:rPr lang="en-US" altLang="ja-JP" b="0" i="0" dirty="0">
                <a:solidFill>
                  <a:srgbClr val="242424"/>
                </a:solidFill>
                <a:effectLst/>
                <a:latin typeface="BIZ UDPゴシック" panose="020B0400000000000000" pitchFamily="50" charset="-128"/>
                <a:ea typeface="BIZ UDPゴシック" panose="020B0400000000000000" pitchFamily="50" charset="-128"/>
              </a:rPr>
              <a:t>A100</a:t>
            </a:r>
            <a:r>
              <a:rPr lang="ja-JP" altLang="en-US" b="0" i="0" dirty="0">
                <a:solidFill>
                  <a:srgbClr val="242424"/>
                </a:solidFill>
                <a:effectLst/>
                <a:latin typeface="BIZ UDPゴシック" panose="020B0400000000000000" pitchFamily="50" charset="-128"/>
                <a:ea typeface="BIZ UDPゴシック" panose="020B0400000000000000" pitchFamily="50" charset="-128"/>
              </a:rPr>
              <a:t>」の</a:t>
            </a:r>
            <a:r>
              <a:rPr lang="en-US" altLang="ja-JP" b="0" i="0" dirty="0">
                <a:solidFill>
                  <a:srgbClr val="242424"/>
                </a:solidFill>
                <a:effectLst/>
                <a:latin typeface="BIZ UDPゴシック" panose="020B0400000000000000" pitchFamily="50" charset="-128"/>
                <a:ea typeface="BIZ UDPゴシック" panose="020B0400000000000000" pitchFamily="50" charset="-128"/>
              </a:rPr>
              <a:t>1. 5</a:t>
            </a:r>
            <a:r>
              <a:rPr lang="ja-JP" altLang="en-US" b="0" i="0" dirty="0">
                <a:solidFill>
                  <a:srgbClr val="242424"/>
                </a:solidFill>
                <a:effectLst/>
                <a:latin typeface="BIZ UDPゴシック" panose="020B0400000000000000" pitchFamily="50" charset="-128"/>
                <a:ea typeface="BIZ UDPゴシック" panose="020B0400000000000000" pitchFamily="50" charset="-128"/>
              </a:rPr>
              <a:t>倍。</a:t>
            </a:r>
            <a:endParaRPr lang="en-US" altLang="ja-JP" b="0" i="0" dirty="0">
              <a:solidFill>
                <a:srgbClr val="24242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l"/>
            </a:pPr>
            <a:r>
              <a:rPr lang="ja-JP" altLang="en-US" b="0" i="0" dirty="0">
                <a:solidFill>
                  <a:srgbClr val="242424"/>
                </a:solidFill>
                <a:effectLst/>
                <a:latin typeface="BIZ UDPゴシック" panose="020B0400000000000000" pitchFamily="50" charset="-128"/>
                <a:ea typeface="BIZ UDPゴシック" panose="020B0400000000000000" pitchFamily="50" charset="-128"/>
              </a:rPr>
              <a:t>メモリー帯域幅は</a:t>
            </a:r>
            <a:r>
              <a:rPr lang="en-US" altLang="ja-JP" b="0" i="0" dirty="0">
                <a:solidFill>
                  <a:srgbClr val="242424"/>
                </a:solidFill>
                <a:effectLst/>
                <a:latin typeface="BIZ UDPゴシック" panose="020B0400000000000000" pitchFamily="50" charset="-128"/>
                <a:ea typeface="BIZ UDPゴシック" panose="020B0400000000000000" pitchFamily="50" charset="-128"/>
              </a:rPr>
              <a:t>3T</a:t>
            </a:r>
            <a:r>
              <a:rPr lang="ja-JP" altLang="en-US" b="0" i="0" dirty="0">
                <a:solidFill>
                  <a:srgbClr val="242424"/>
                </a:solidFill>
                <a:effectLst/>
                <a:latin typeface="BIZ UDPゴシック" panose="020B0400000000000000" pitchFamily="50" charset="-128"/>
                <a:ea typeface="BIZ UDPゴシック" panose="020B0400000000000000" pitchFamily="50" charset="-128"/>
              </a:rPr>
              <a:t>バイト／秒に達する。</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6621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7" y="150881"/>
            <a:ext cx="12189943" cy="523220"/>
          </a:xfrm>
          <a:prstGeom prst="rect">
            <a:avLst/>
          </a:prstGeom>
          <a:noFill/>
        </p:spPr>
        <p:txBody>
          <a:bodyPr wrap="square" rtlCol="0">
            <a:spAutoFit/>
          </a:bodyPr>
          <a:lstStyle/>
          <a:p>
            <a:pPr algn="ctr"/>
            <a:r>
              <a:rPr lang="en-US" altLang="ja-JP" sz="2800" b="1" dirty="0">
                <a:latin typeface="BIZ UDPゴシック" panose="020B0400000000000000" pitchFamily="50" charset="-128"/>
                <a:ea typeface="BIZ UDPゴシック" panose="020B0400000000000000" pitchFamily="50" charset="-128"/>
              </a:rPr>
              <a:t>AlphaGo</a:t>
            </a:r>
            <a:r>
              <a:rPr lang="ja-JP" altLang="en-US" sz="2800" b="1" dirty="0">
                <a:latin typeface="BIZ UDPゴシック" panose="020B0400000000000000" pitchFamily="50" charset="-128"/>
                <a:ea typeface="BIZ UDPゴシック" panose="020B0400000000000000" pitchFamily="50" charset="-128"/>
              </a:rPr>
              <a:t>の</a:t>
            </a:r>
            <a:r>
              <a:rPr lang="en-US" altLang="ja-JP" sz="2800" b="1" dirty="0">
                <a:latin typeface="BIZ UDPゴシック" panose="020B0400000000000000" pitchFamily="50" charset="-128"/>
                <a:ea typeface="BIZ UDPゴシック" panose="020B0400000000000000" pitchFamily="50" charset="-128"/>
              </a:rPr>
              <a:t>TPU</a:t>
            </a:r>
            <a:r>
              <a:rPr lang="ja-JP" altLang="en-US" sz="2800" b="1" dirty="0">
                <a:latin typeface="BIZ UDPゴシック" panose="020B0400000000000000" pitchFamily="50" charset="-128"/>
                <a:ea typeface="BIZ UDPゴシック" panose="020B0400000000000000" pitchFamily="50" charset="-128"/>
              </a:rPr>
              <a:t>チップ</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16" name="正方形/長方形 15"/>
          <p:cNvSpPr/>
          <p:nvPr/>
        </p:nvSpPr>
        <p:spPr>
          <a:xfrm>
            <a:off x="1557016" y="6479685"/>
            <a:ext cx="5055163"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（出典）</a:t>
            </a:r>
            <a:r>
              <a:rPr lang="fr-FR" altLang="ja-JP" sz="1100" dirty="0">
                <a:latin typeface="游ゴシック" panose="020B0400000000000000" pitchFamily="50" charset="-128"/>
                <a:ea typeface="游ゴシック" panose="020B0400000000000000" pitchFamily="50" charset="-128"/>
              </a:rPr>
              <a:t>Nature volume 529, pages 484–489 (28 </a:t>
            </a:r>
            <a:r>
              <a:rPr lang="fr-FR" altLang="ja-JP" sz="1100" dirty="0" err="1">
                <a:latin typeface="游ゴシック" panose="020B0400000000000000" pitchFamily="50" charset="-128"/>
                <a:ea typeface="游ゴシック" panose="020B0400000000000000" pitchFamily="50" charset="-128"/>
              </a:rPr>
              <a:t>January</a:t>
            </a:r>
            <a:r>
              <a:rPr lang="fr-FR" altLang="ja-JP" sz="1100" dirty="0">
                <a:latin typeface="游ゴシック" panose="020B0400000000000000" pitchFamily="50" charset="-128"/>
                <a:ea typeface="游ゴシック" panose="020B0400000000000000" pitchFamily="50" charset="-128"/>
              </a:rPr>
              <a:t> 2016) </a:t>
            </a:r>
          </a:p>
          <a:p>
            <a:pPr algn="ctr"/>
            <a:r>
              <a:rPr lang="ja-JP" altLang="en-US" sz="1100" dirty="0">
                <a:latin typeface="游ゴシック" panose="020B0400000000000000" pitchFamily="50" charset="-128"/>
                <a:ea typeface="游ゴシック" panose="020B0400000000000000" pitchFamily="50" charset="-128"/>
              </a:rPr>
              <a:t>「</a:t>
            </a:r>
            <a:r>
              <a:rPr lang="en-US" altLang="ja-JP" sz="1100" dirty="0">
                <a:latin typeface="游ゴシック" panose="020B0400000000000000" pitchFamily="50" charset="-128"/>
                <a:ea typeface="游ゴシック" panose="020B0400000000000000" pitchFamily="50" charset="-128"/>
              </a:rPr>
              <a:t>Mastering the game of Go with deep neural networks and tree search</a:t>
            </a:r>
            <a:r>
              <a:rPr lang="ja-JP" altLang="en-US" sz="1100" dirty="0">
                <a:latin typeface="游ゴシック" panose="020B0400000000000000" pitchFamily="50" charset="-128"/>
                <a:ea typeface="游ゴシック" panose="020B0400000000000000" pitchFamily="50" charset="-128"/>
              </a:rPr>
              <a:t>」</a:t>
            </a:r>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8" y="2726115"/>
            <a:ext cx="7422889" cy="3773302"/>
          </a:xfrm>
          <a:prstGeom prst="rect">
            <a:avLst/>
          </a:prstGeom>
        </p:spPr>
      </p:pic>
      <p:pic>
        <p:nvPicPr>
          <p:cNvPr id="24" name="図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9" y="14588"/>
            <a:ext cx="3789523" cy="2424576"/>
          </a:xfrm>
          <a:prstGeom prst="rect">
            <a:avLst/>
          </a:prstGeom>
        </p:spPr>
      </p:pic>
      <p:sp>
        <p:nvSpPr>
          <p:cNvPr id="23" name="正方形/長方形 22"/>
          <p:cNvSpPr/>
          <p:nvPr/>
        </p:nvSpPr>
        <p:spPr>
          <a:xfrm>
            <a:off x="2965392" y="1248405"/>
            <a:ext cx="9226608" cy="584775"/>
          </a:xfrm>
          <a:prstGeom prst="rect">
            <a:avLst/>
          </a:prstGeom>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TPU</a:t>
            </a:r>
            <a:r>
              <a:rPr lang="ja-JP" altLang="en-US" sz="1600" dirty="0">
                <a:latin typeface="BIZ UDPゴシック" panose="020B0400000000000000" pitchFamily="50" charset="-128"/>
                <a:ea typeface="BIZ UDPゴシック" panose="020B0400000000000000" pitchFamily="50" charset="-128"/>
              </a:rPr>
              <a:t>とは、</a:t>
            </a:r>
            <a:r>
              <a:rPr lang="en-US" altLang="ja-JP" sz="1600" dirty="0">
                <a:latin typeface="BIZ UDPゴシック" panose="020B0400000000000000" pitchFamily="50" charset="-128"/>
                <a:ea typeface="BIZ UDPゴシック" panose="020B0400000000000000" pitchFamily="50" charset="-128"/>
              </a:rPr>
              <a:t>Google</a:t>
            </a:r>
            <a:r>
              <a:rPr lang="ja-JP" altLang="en-US" sz="1600" dirty="0">
                <a:latin typeface="BIZ UDPゴシック" panose="020B0400000000000000" pitchFamily="50" charset="-128"/>
                <a:ea typeface="BIZ UDPゴシック" panose="020B0400000000000000" pitchFamily="50" charset="-128"/>
              </a:rPr>
              <a:t>が開発した機械学習に特化した処理装置で</a:t>
            </a:r>
            <a:r>
              <a:rPr lang="en-US" altLang="ja-JP" sz="1600" dirty="0">
                <a:latin typeface="BIZ UDPゴシック" panose="020B0400000000000000" pitchFamily="50" charset="-128"/>
                <a:ea typeface="BIZ UDPゴシック" panose="020B0400000000000000" pitchFamily="50" charset="-128"/>
              </a:rPr>
              <a:t>Tensor Processing Unit</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TPU</a:t>
            </a:r>
            <a:r>
              <a:rPr lang="ja-JP" altLang="en-US" sz="1600" dirty="0">
                <a:latin typeface="BIZ UDPゴシック" panose="020B0400000000000000" pitchFamily="50" charset="-128"/>
                <a:ea typeface="BIZ UDPゴシック" panose="020B0400000000000000" pitchFamily="50" charset="-128"/>
              </a:rPr>
              <a:t>）と呼称。</a:t>
            </a:r>
          </a:p>
        </p:txBody>
      </p:sp>
      <p:sp>
        <p:nvSpPr>
          <p:cNvPr id="25" name="正方形/長方形 24"/>
          <p:cNvSpPr/>
          <p:nvPr/>
        </p:nvSpPr>
        <p:spPr>
          <a:xfrm>
            <a:off x="5056901" y="640272"/>
            <a:ext cx="2464136" cy="276999"/>
          </a:xfrm>
          <a:prstGeom prst="rect">
            <a:avLst/>
          </a:prstGeom>
        </p:spPr>
        <p:txBody>
          <a:bodyPr wrap="none">
            <a:spAutoFit/>
          </a:bodyPr>
          <a:lstStyle/>
          <a:p>
            <a:r>
              <a:rPr lang="en-US" altLang="ja-JP" sz="1200" dirty="0">
                <a:latin typeface="游ゴシック" panose="020B0400000000000000" pitchFamily="50" charset="-128"/>
                <a:ea typeface="游ゴシック" panose="020B0400000000000000" pitchFamily="50" charset="-128"/>
              </a:rPr>
              <a:t>Tensor Processing Unit</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TPU</a:t>
            </a:r>
            <a:r>
              <a:rPr lang="ja-JP" altLang="en-US" sz="1200" dirty="0">
                <a:latin typeface="游ゴシック" panose="020B0400000000000000" pitchFamily="50" charset="-128"/>
                <a:ea typeface="游ゴシック" panose="020B0400000000000000" pitchFamily="50" charset="-128"/>
              </a:rPr>
              <a:t>）</a:t>
            </a:r>
          </a:p>
        </p:txBody>
      </p:sp>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834" y="1653543"/>
            <a:ext cx="2670632" cy="1781291"/>
          </a:xfrm>
          <a:prstGeom prst="rect">
            <a:avLst/>
          </a:prstGeom>
        </p:spPr>
      </p:pic>
      <p:sp>
        <p:nvSpPr>
          <p:cNvPr id="27" name="正方形/長方形 26"/>
          <p:cNvSpPr/>
          <p:nvPr/>
        </p:nvSpPr>
        <p:spPr>
          <a:xfrm>
            <a:off x="906022" y="197047"/>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7457219" y="1945980"/>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3809592" y="3517674"/>
            <a:ext cx="3997622" cy="461665"/>
          </a:xfrm>
          <a:prstGeom prst="rect">
            <a:avLst/>
          </a:prstGeom>
        </p:spPr>
        <p:txBody>
          <a:bodyPr wrap="square">
            <a:spAutoFit/>
          </a:bodyPr>
          <a:lstStyle/>
          <a:p>
            <a:pPr algn="ctr"/>
            <a:r>
              <a:rPr lang="en-US" altLang="ja-JP" sz="1200" dirty="0">
                <a:latin typeface="游ゴシック" panose="020B0400000000000000" pitchFamily="50" charset="-128"/>
                <a:ea typeface="游ゴシック" panose="020B0400000000000000" pitchFamily="50" charset="-128"/>
              </a:rPr>
              <a:t>Edge TPU</a:t>
            </a:r>
            <a:r>
              <a:rPr lang="ja-JP" altLang="en-US" sz="1200" dirty="0">
                <a:latin typeface="游ゴシック" panose="020B0400000000000000" pitchFamily="50" charset="-128"/>
                <a:ea typeface="游ゴシック" panose="020B0400000000000000" pitchFamily="50" charset="-128"/>
              </a:rPr>
              <a:t>が搭載された</a:t>
            </a:r>
            <a:endParaRPr lang="en-US" altLang="ja-JP" sz="1200" dirty="0">
              <a:latin typeface="游ゴシック" panose="020B0400000000000000" pitchFamily="50" charset="-128"/>
              <a:ea typeface="游ゴシック" panose="020B0400000000000000" pitchFamily="50" charset="-128"/>
            </a:endParaRPr>
          </a:p>
          <a:p>
            <a:pPr algn="ctr"/>
            <a:r>
              <a:rPr lang="en-US" altLang="ja-JP" sz="1200" dirty="0">
                <a:latin typeface="游ゴシック" panose="020B0400000000000000" pitchFamily="50" charset="-128"/>
                <a:ea typeface="游ゴシック" panose="020B0400000000000000" pitchFamily="50" charset="-128"/>
              </a:rPr>
              <a:t>SOM</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System On Module</a:t>
            </a:r>
            <a:r>
              <a:rPr lang="ja-JP" altLang="en-US" sz="1200" dirty="0">
                <a:latin typeface="游ゴシック" panose="020B0400000000000000" pitchFamily="50" charset="-128"/>
                <a:ea typeface="游ゴシック" panose="020B0400000000000000" pitchFamily="50" charset="-128"/>
              </a:rPr>
              <a:t>）とベースボード</a:t>
            </a:r>
          </a:p>
        </p:txBody>
      </p:sp>
      <p:cxnSp>
        <p:nvCxnSpPr>
          <p:cNvPr id="20" name="直線矢印コネクタ 19"/>
          <p:cNvCxnSpPr/>
          <p:nvPr/>
        </p:nvCxnSpPr>
        <p:spPr>
          <a:xfrm>
            <a:off x="2573961" y="3429000"/>
            <a:ext cx="4027770" cy="24767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rot="21086310">
            <a:off x="8365395" y="427222"/>
            <a:ext cx="3687113" cy="461665"/>
          </a:xfrm>
          <a:prstGeom prst="rect">
            <a:avLst/>
          </a:prstGeom>
        </p:spPr>
        <p:txBody>
          <a:bodyPr wrap="square">
            <a:spAutoFit/>
          </a:bodyPr>
          <a:lstStyle/>
          <a:p>
            <a:pPr algn="ctr"/>
            <a:r>
              <a:rPr lang="en-US" altLang="ja-JP" sz="1200" dirty="0">
                <a:latin typeface="UD デジタル 教科書体 NK-R" panose="02020400000000000000" pitchFamily="18" charset="-128"/>
                <a:ea typeface="UD デジタル 教科書体 NK-R" panose="02020400000000000000" pitchFamily="18" charset="-128"/>
              </a:rPr>
              <a:t>GPU</a:t>
            </a:r>
            <a:r>
              <a:rPr lang="ja-JP" altLang="en-US" sz="1200" dirty="0">
                <a:latin typeface="UD デジタル 教科書体 NK-R" panose="02020400000000000000" pitchFamily="18" charset="-128"/>
                <a:ea typeface="UD デジタル 教科書体 NK-R" panose="02020400000000000000" pitchFamily="18" charset="-128"/>
              </a:rPr>
              <a:t>（</a:t>
            </a:r>
            <a:r>
              <a:rPr lang="en-US" altLang="ja-JP" sz="1200" dirty="0">
                <a:latin typeface="UD デジタル 教科書体 NK-R" panose="02020400000000000000" pitchFamily="18" charset="-128"/>
                <a:ea typeface="UD デジタル 教科書体 NK-R" panose="02020400000000000000" pitchFamily="18" charset="-128"/>
              </a:rPr>
              <a:t>Graphics Processing Unit</a:t>
            </a:r>
            <a:r>
              <a:rPr lang="ja-JP" altLang="en-US" sz="1200" dirty="0">
                <a:latin typeface="UD デジタル 教科書体 NK-R" panose="02020400000000000000" pitchFamily="18" charset="-128"/>
                <a:ea typeface="UD デジタル 教科書体 NK-R" panose="02020400000000000000" pitchFamily="18" charset="-128"/>
              </a:rPr>
              <a:t>）</a:t>
            </a:r>
          </a:p>
          <a:p>
            <a:pPr algn="ctr"/>
            <a:r>
              <a:rPr lang="en-US" altLang="ja-JP" sz="1200" dirty="0">
                <a:latin typeface="UD デジタル 教科書体 NK-R" panose="02020400000000000000" pitchFamily="18" charset="-128"/>
                <a:ea typeface="UD デジタル 教科書体 NK-R" panose="02020400000000000000" pitchFamily="18" charset="-128"/>
              </a:rPr>
              <a:t>CPU</a:t>
            </a:r>
            <a:r>
              <a:rPr lang="ja-JP" altLang="en-US" sz="1200" dirty="0">
                <a:latin typeface="UD デジタル 教科書体 NK-R" panose="02020400000000000000" pitchFamily="18" charset="-128"/>
                <a:ea typeface="UD デジタル 教科書体 NK-R" panose="02020400000000000000" pitchFamily="18" charset="-128"/>
              </a:rPr>
              <a:t>（</a:t>
            </a:r>
            <a:r>
              <a:rPr lang="en-US" altLang="ja-JP" sz="1200" dirty="0">
                <a:latin typeface="UD デジタル 教科書体 NK-R" panose="02020400000000000000" pitchFamily="18" charset="-128"/>
                <a:ea typeface="UD デジタル 教科書体 NK-R" panose="02020400000000000000" pitchFamily="18" charset="-128"/>
              </a:rPr>
              <a:t>Central Processing Unit</a:t>
            </a:r>
            <a:r>
              <a:rPr lang="ja-JP" altLang="en-US" sz="1200" dirty="0">
                <a:latin typeface="UD デジタル 教科書体 NK-R" panose="02020400000000000000" pitchFamily="18" charset="-128"/>
                <a:ea typeface="UD デジタル 教科書体 NK-R" panose="02020400000000000000" pitchFamily="18" charset="-128"/>
              </a:rPr>
              <a:t>）</a:t>
            </a:r>
          </a:p>
        </p:txBody>
      </p:sp>
      <p:grpSp>
        <p:nvGrpSpPr>
          <p:cNvPr id="15" name="グループ化 14">
            <a:extLst>
              <a:ext uri="{FF2B5EF4-FFF2-40B4-BE49-F238E27FC236}">
                <a16:creationId xmlns:a16="http://schemas.microsoft.com/office/drawing/2014/main" id="{4862C1C0-8EC9-4F4D-A74C-1457243FA9AF}"/>
              </a:ext>
            </a:extLst>
          </p:cNvPr>
          <p:cNvGrpSpPr/>
          <p:nvPr/>
        </p:nvGrpSpPr>
        <p:grpSpPr>
          <a:xfrm>
            <a:off x="7389554" y="2957432"/>
            <a:ext cx="4676775" cy="3518343"/>
            <a:chOff x="1553244" y="2837023"/>
            <a:chExt cx="4676775" cy="3518343"/>
          </a:xfrm>
        </p:grpSpPr>
        <p:graphicFrame>
          <p:nvGraphicFramePr>
            <p:cNvPr id="19" name="オブジェクト 18">
              <a:extLst>
                <a:ext uri="{FF2B5EF4-FFF2-40B4-BE49-F238E27FC236}">
                  <a16:creationId xmlns:a16="http://schemas.microsoft.com/office/drawing/2014/main" id="{537A41B8-E71D-45F9-8666-23A36523E441}"/>
                </a:ext>
              </a:extLst>
            </p:cNvPr>
            <p:cNvGraphicFramePr>
              <a:graphicFrameLocks noChangeAspect="1"/>
            </p:cNvGraphicFramePr>
            <p:nvPr>
              <p:extLst>
                <p:ext uri="{D42A27DB-BD31-4B8C-83A1-F6EECF244321}">
                  <p14:modId xmlns:p14="http://schemas.microsoft.com/office/powerpoint/2010/main" val="2678391089"/>
                </p:ext>
              </p:extLst>
            </p:nvPr>
          </p:nvGraphicFramePr>
          <p:xfrm>
            <a:off x="1553244" y="2837023"/>
            <a:ext cx="4676775" cy="3352800"/>
          </p:xfrm>
          <a:graphic>
            <a:graphicData uri="http://schemas.openxmlformats.org/presentationml/2006/ole">
              <mc:AlternateContent xmlns:mc="http://schemas.openxmlformats.org/markup-compatibility/2006">
                <mc:Choice xmlns:v="urn:schemas-microsoft-com:vml" Requires="v">
                  <p:oleObj spid="_x0000_s2067" name="Bitmap Image" r:id="rId6" imgW="4676760" imgH="3352680" progId="PBrush">
                    <p:embed/>
                  </p:oleObj>
                </mc:Choice>
                <mc:Fallback>
                  <p:oleObj name="Bitmap Image" r:id="rId6" imgW="4676760" imgH="3352680" progId="PBrush">
                    <p:embed/>
                    <p:pic>
                      <p:nvPicPr>
                        <p:cNvPr id="3" name="オブジェクト 2">
                          <a:extLst>
                            <a:ext uri="{FF2B5EF4-FFF2-40B4-BE49-F238E27FC236}">
                              <a16:creationId xmlns:a16="http://schemas.microsoft.com/office/drawing/2014/main" id="{1A0684C4-AE69-218C-8A6E-565518416BDE}"/>
                            </a:ext>
                          </a:extLst>
                        </p:cNvPr>
                        <p:cNvPicPr/>
                        <p:nvPr/>
                      </p:nvPicPr>
                      <p:blipFill>
                        <a:blip r:embed="rId7"/>
                        <a:stretch>
                          <a:fillRect/>
                        </a:stretch>
                      </p:blipFill>
                      <p:spPr>
                        <a:xfrm>
                          <a:off x="1553244" y="2837023"/>
                          <a:ext cx="4676775" cy="3352800"/>
                        </a:xfrm>
                        <a:prstGeom prst="rect">
                          <a:avLst/>
                        </a:prstGeom>
                      </p:spPr>
                    </p:pic>
                  </p:oleObj>
                </mc:Fallback>
              </mc:AlternateContent>
            </a:graphicData>
          </a:graphic>
        </p:graphicFrame>
        <p:sp>
          <p:nvSpPr>
            <p:cNvPr id="21" name="テキスト ボックス 20">
              <a:extLst>
                <a:ext uri="{FF2B5EF4-FFF2-40B4-BE49-F238E27FC236}">
                  <a16:creationId xmlns:a16="http://schemas.microsoft.com/office/drawing/2014/main" id="{DE115D69-6B49-4F65-9283-275C6521DDC7}"/>
                </a:ext>
              </a:extLst>
            </p:cNvPr>
            <p:cNvSpPr txBox="1"/>
            <p:nvPr/>
          </p:nvSpPr>
          <p:spPr>
            <a:xfrm>
              <a:off x="2515264" y="6093756"/>
              <a:ext cx="3087210" cy="261610"/>
            </a:xfrm>
            <a:prstGeom prst="rect">
              <a:avLst/>
            </a:prstGeom>
            <a:noFill/>
          </p:spPr>
          <p:txBody>
            <a:bodyPr wrap="square">
              <a:spAutoFit/>
            </a:bodyPr>
            <a:lstStyle/>
            <a:p>
              <a:pPr algn="ctr"/>
              <a:r>
                <a:rPr lang="en-US" altLang="ja-JP" sz="1100" b="0" i="0" dirty="0">
                  <a:effectLst/>
                  <a:latin typeface="BIZ UDP明朝 Medium" panose="02020500000000000000" pitchFamily="18" charset="-128"/>
                  <a:ea typeface="BIZ UDP明朝 Medium" panose="02020500000000000000" pitchFamily="18" charset="-128"/>
                </a:rPr>
                <a:t>TPU</a:t>
              </a:r>
              <a:r>
                <a:rPr lang="ja-JP" altLang="en-US" sz="1100" b="0" i="0" dirty="0">
                  <a:effectLst/>
                  <a:latin typeface="BIZ UDP明朝 Medium" panose="02020500000000000000" pitchFamily="18" charset="-128"/>
                  <a:ea typeface="BIZ UDP明朝 Medium" panose="02020500000000000000" pitchFamily="18" charset="-128"/>
                </a:rPr>
                <a:t>ブロック図 </a:t>
              </a:r>
              <a:r>
                <a:rPr lang="en-US" altLang="ja-JP" sz="1100" b="0" i="0" dirty="0">
                  <a:effectLst/>
                  <a:latin typeface="BIZ UDP明朝 Medium" panose="02020500000000000000" pitchFamily="18" charset="-128"/>
                  <a:ea typeface="BIZ UDP明朝 Medium" panose="02020500000000000000" pitchFamily="18" charset="-128"/>
                </a:rPr>
                <a:t>(</a:t>
              </a:r>
              <a:r>
                <a:rPr lang="en-US" altLang="ja-JP" sz="1100" b="0" i="0" dirty="0" err="1">
                  <a:effectLst/>
                  <a:latin typeface="BIZ UDP明朝 Medium" panose="02020500000000000000" pitchFamily="18" charset="-128"/>
                  <a:ea typeface="BIZ UDP明朝 Medium" panose="02020500000000000000" pitchFamily="18" charset="-128"/>
                </a:rPr>
                <a:t>Jouppi</a:t>
              </a:r>
              <a:r>
                <a:rPr lang="en-US" altLang="ja-JP" sz="1100" b="0" i="0" dirty="0">
                  <a:effectLst/>
                  <a:latin typeface="BIZ UDP明朝 Medium" panose="02020500000000000000" pitchFamily="18" charset="-128"/>
                  <a:ea typeface="BIZ UDP明朝 Medium" panose="02020500000000000000" pitchFamily="18" charset="-128"/>
                </a:rPr>
                <a:t>, et al., 2017)</a:t>
              </a:r>
              <a:endParaRPr lang="ja-JP" altLang="en-US" sz="1100" dirty="0">
                <a:latin typeface="BIZ UDP明朝 Medium" panose="02020500000000000000" pitchFamily="18" charset="-128"/>
                <a:ea typeface="BIZ UDP明朝 Medium" panose="02020500000000000000" pitchFamily="18" charset="-128"/>
              </a:endParaRPr>
            </a:p>
          </p:txBody>
        </p:sp>
      </p:grpSp>
    </p:spTree>
    <p:extLst>
      <p:ext uri="{BB962C8B-B14F-4D97-AF65-F5344CB8AC3E}">
        <p14:creationId xmlns:p14="http://schemas.microsoft.com/office/powerpoint/2010/main" val="1515198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1"/>
          <p:cNvSpPr>
            <a:spLocks noChangeArrowheads="1"/>
          </p:cNvSpPr>
          <p:nvPr/>
        </p:nvSpPr>
        <p:spPr bwMode="auto">
          <a:xfrm>
            <a:off x="7659" y="1506973"/>
            <a:ext cx="568710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Meiryo UI" panose="020B0604030504040204" pitchFamily="50" charset="-128"/>
                <a:ea typeface="Meiryo UI" panose="020B0604030504040204" pitchFamily="50" charset="-128"/>
              </a:rPr>
              <a:t>DARPA</a:t>
            </a:r>
            <a:r>
              <a:rPr lang="ja-JP" altLang="en-US" sz="14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400" dirty="0">
              <a:latin typeface="Meiryo UI" panose="020B0604030504040204" pitchFamily="50" charset="-128"/>
              <a:ea typeface="Meiryo UI" panose="020B0604030504040204" pitchFamily="50" charset="-128"/>
            </a:endParaRPr>
          </a:p>
          <a:p>
            <a:pPr>
              <a:spcBef>
                <a:spcPct val="0"/>
              </a:spcBef>
              <a:buFontTx/>
              <a:buNone/>
            </a:pPr>
            <a:r>
              <a:rPr lang="ja-JP" altLang="en-US" sz="1400" dirty="0">
                <a:latin typeface="Meiryo UI" panose="020B0604030504040204" pitchFamily="50" charset="-128"/>
                <a:ea typeface="Meiryo UI" panose="020B0604030504040204" pitchFamily="50" charset="-128"/>
              </a:rPr>
              <a:t>現在</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チップ上に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万個のニューロンを実装しており、</a:t>
            </a:r>
            <a:r>
              <a:rPr lang="en-US" altLang="ja-JP" sz="1400" dirty="0">
                <a:latin typeface="Meiryo UI" panose="020B0604030504040204" pitchFamily="50" charset="-128"/>
                <a:ea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rPr>
              <a:t>年までには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sp>
        <p:nvSpPr>
          <p:cNvPr id="13" name="正方形/長方形 8"/>
          <p:cNvSpPr>
            <a:spLocks noChangeArrowheads="1"/>
          </p:cNvSpPr>
          <p:nvPr/>
        </p:nvSpPr>
        <p:spPr bwMode="auto">
          <a:xfrm>
            <a:off x="160252" y="5540671"/>
            <a:ext cx="54271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システム動作クロックは</a:t>
            </a:r>
            <a:r>
              <a:rPr lang="en-US" altLang="ja-JP" sz="18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800" dirty="0">
                <a:latin typeface="Meiryo UI" panose="020B0604030504040204" pitchFamily="50" charset="-128"/>
                <a:ea typeface="Meiryo UI" panose="020B0604030504040204" pitchFamily="50" charset="-128"/>
              </a:rPr>
              <a:t>消費電力密度は</a:t>
            </a:r>
            <a:r>
              <a:rPr lang="en-US" altLang="ja-JP" sz="1800" dirty="0">
                <a:latin typeface="Meiryo UI" panose="020B0604030504040204" pitchFamily="50" charset="-128"/>
                <a:ea typeface="Meiryo UI" panose="020B0604030504040204" pitchFamily="50" charset="-128"/>
              </a:rPr>
              <a:t>1</a:t>
            </a:r>
            <a:r>
              <a:rPr lang="ja-JP" altLang="en-US" sz="1800" dirty="0">
                <a:latin typeface="Meiryo UI" panose="020B0604030504040204" pitchFamily="50" charset="-128"/>
                <a:ea typeface="Meiryo UI" panose="020B0604030504040204" pitchFamily="50" charset="-128"/>
              </a:rPr>
              <a:t>平方センチあたり</a:t>
            </a:r>
            <a:r>
              <a:rPr lang="en-US" altLang="ja-JP" sz="1800" b="1" dirty="0">
                <a:solidFill>
                  <a:srgbClr val="FF0000"/>
                </a:solidFill>
                <a:latin typeface="Meiryo UI" panose="020B0604030504040204" pitchFamily="50" charset="-128"/>
                <a:ea typeface="Meiryo UI" panose="020B0604030504040204" pitchFamily="50" charset="-128"/>
              </a:rPr>
              <a:t>20mW</a:t>
            </a:r>
            <a:r>
              <a:rPr lang="ja-JP" altLang="en-US" sz="1800" dirty="0" err="1">
                <a:latin typeface="Meiryo UI" panose="020B0604030504040204" pitchFamily="50" charset="-128"/>
                <a:ea typeface="Meiryo UI" panose="020B0604030504040204" pitchFamily="50" charset="-128"/>
              </a:rPr>
              <a:t>。</a:t>
            </a:r>
            <a:endParaRPr lang="en-US" altLang="ja-JP" sz="18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800" b="1" dirty="0">
                <a:solidFill>
                  <a:srgbClr val="FF0000"/>
                </a:solidFill>
                <a:latin typeface="Meiryo UI" panose="020B0604030504040204" pitchFamily="50" charset="-128"/>
                <a:ea typeface="Meiryo UI" panose="020B0604030504040204" pitchFamily="50" charset="-128"/>
              </a:rPr>
              <a:t>従来の</a:t>
            </a:r>
            <a:r>
              <a:rPr lang="en-US" altLang="ja-JP" sz="1800" b="1" dirty="0">
                <a:solidFill>
                  <a:srgbClr val="FF0000"/>
                </a:solidFill>
                <a:latin typeface="Meiryo UI" panose="020B0604030504040204" pitchFamily="50" charset="-128"/>
                <a:ea typeface="Meiryo UI" panose="020B0604030504040204" pitchFamily="50" charset="-128"/>
              </a:rPr>
              <a:t>CPU</a:t>
            </a:r>
            <a:r>
              <a:rPr lang="ja-JP" altLang="en-US" sz="1800" b="1" dirty="0">
                <a:solidFill>
                  <a:srgbClr val="FF0000"/>
                </a:solidFill>
                <a:latin typeface="Meiryo UI" panose="020B0604030504040204" pitchFamily="50" charset="-128"/>
                <a:ea typeface="Meiryo UI" panose="020B0604030504040204" pitchFamily="50" charset="-128"/>
              </a:rPr>
              <a:t>の</a:t>
            </a:r>
            <a:r>
              <a:rPr lang="en-US" altLang="ja-JP" sz="1800" b="1" dirty="0">
                <a:solidFill>
                  <a:srgbClr val="FF0000"/>
                </a:solidFill>
                <a:latin typeface="Meiryo UI" panose="020B0604030504040204" pitchFamily="50" charset="-128"/>
                <a:ea typeface="Meiryo UI" panose="020B0604030504040204" pitchFamily="50" charset="-128"/>
              </a:rPr>
              <a:t>1</a:t>
            </a:r>
            <a:r>
              <a:rPr lang="ja-JP" altLang="en-US" sz="1800" b="1" dirty="0">
                <a:solidFill>
                  <a:srgbClr val="FF0000"/>
                </a:solidFill>
                <a:latin typeface="Meiryo UI" panose="020B0604030504040204" pitchFamily="50" charset="-128"/>
                <a:ea typeface="Meiryo UI" panose="020B0604030504040204" pitchFamily="50" charset="-128"/>
              </a:rPr>
              <a:t>／</a:t>
            </a:r>
            <a:r>
              <a:rPr lang="en-US" altLang="ja-JP" sz="1800" b="1" dirty="0">
                <a:solidFill>
                  <a:srgbClr val="FF0000"/>
                </a:solidFill>
                <a:latin typeface="Meiryo UI" panose="020B0604030504040204" pitchFamily="50" charset="-128"/>
                <a:ea typeface="Meiryo UI" panose="020B0604030504040204" pitchFamily="50" charset="-128"/>
              </a:rPr>
              <a:t>200</a:t>
            </a:r>
            <a:r>
              <a:rPr lang="ja-JP" altLang="en-US" sz="1800" b="1" dirty="0">
                <a:solidFill>
                  <a:srgbClr val="FF0000"/>
                </a:solidFill>
                <a:latin typeface="Meiryo UI" panose="020B0604030504040204" pitchFamily="50" charset="-128"/>
                <a:ea typeface="Meiryo UI" panose="020B0604030504040204" pitchFamily="50" charset="-128"/>
              </a:rPr>
              <a:t>と飛躍的な省電力</a:t>
            </a:r>
            <a:r>
              <a:rPr lang="ja-JP" altLang="en-US" sz="1800" dirty="0">
                <a:latin typeface="Meiryo UI" panose="020B0604030504040204" pitchFamily="50" charset="-128"/>
                <a:ea typeface="Meiryo UI" panose="020B0604030504040204" pitchFamily="50" charset="-128"/>
              </a:rPr>
              <a:t>を実現</a:t>
            </a:r>
          </a:p>
        </p:txBody>
      </p:sp>
      <p:pic>
        <p:nvPicPr>
          <p:cNvPr id="10" name="Picture 4" descr="SyNAPSE logo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 y="0"/>
            <a:ext cx="2095187" cy="13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2"/>
          <p:cNvSpPr>
            <a:spLocks noChangeArrowheads="1"/>
          </p:cNvSpPr>
          <p:nvPr/>
        </p:nvSpPr>
        <p:spPr bwMode="auto">
          <a:xfrm>
            <a:off x="1047906" y="561115"/>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2056" y="136735"/>
            <a:ext cx="12189943" cy="584775"/>
          </a:xfrm>
          <a:prstGeom prst="rect">
            <a:avLst/>
          </a:prstGeom>
          <a:noFill/>
        </p:spPr>
        <p:txBody>
          <a:bodyPr wrap="square" rtlCol="0">
            <a:spAutoFit/>
          </a:bodyPr>
          <a:lstStyle/>
          <a:p>
            <a:pPr algn="ctr"/>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IBM</a:t>
            </a:r>
            <a:r>
              <a:rPr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のニューロチップ</a:t>
            </a:r>
            <a:endParaRPr kumimoji="1"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767" y="1015663"/>
            <a:ext cx="6497232" cy="5899487"/>
          </a:xfrm>
          <a:prstGeom prst="rect">
            <a:avLst/>
          </a:prstGeom>
        </p:spPr>
      </p:pic>
      <p:pic>
        <p:nvPicPr>
          <p:cNvPr id="20" name="Picture 7" descr="blue brain simulation uses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719" y="3204056"/>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20" y="3493720"/>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3531026" y="3175333"/>
            <a:ext cx="2433314" cy="369332"/>
          </a:xfrm>
          <a:prstGeom prst="rect">
            <a:avLst/>
          </a:prstGeom>
          <a:noFill/>
        </p:spPr>
        <p:txBody>
          <a:bodyPr wrap="square" rtlCol="0">
            <a:spAutoFit/>
          </a:bodyPr>
          <a:lstStyle/>
          <a:p>
            <a:pPr algn="ctr"/>
            <a:r>
              <a:rPr lang="ja-JP" altLang="en-US" sz="1800" b="1" dirty="0">
                <a:solidFill>
                  <a:schemeClr val="bg1"/>
                </a:solidFill>
                <a:latin typeface="游ゴシック" panose="020B0400000000000000" pitchFamily="50" charset="-128"/>
                <a:ea typeface="游ゴシック" panose="020B0400000000000000" pitchFamily="50" charset="-128"/>
              </a:rPr>
              <a:t>脳神経</a:t>
            </a:r>
            <a:r>
              <a:rPr kumimoji="1" lang="ja-JP" altLang="en-US" sz="1800" b="1" dirty="0">
                <a:solidFill>
                  <a:schemeClr val="bg1"/>
                </a:solidFill>
                <a:latin typeface="游ゴシック" panose="020B0400000000000000" pitchFamily="50" charset="-128"/>
                <a:ea typeface="游ゴシック" panose="020B0400000000000000" pitchFamily="50" charset="-128"/>
              </a:rPr>
              <a:t>シナプス</a:t>
            </a:r>
          </a:p>
        </p:txBody>
      </p:sp>
      <p:sp>
        <p:nvSpPr>
          <p:cNvPr id="23" name="テキスト ボックス 1"/>
          <p:cNvSpPr txBox="1">
            <a:spLocks noChangeArrowheads="1"/>
          </p:cNvSpPr>
          <p:nvPr/>
        </p:nvSpPr>
        <p:spPr bwMode="auto">
          <a:xfrm>
            <a:off x="-138061" y="4770486"/>
            <a:ext cx="1728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游ゴシック" panose="020B0400000000000000" pitchFamily="50" charset="-128"/>
                <a:ea typeface="游ゴシック" panose="020B0400000000000000" pitchFamily="50" charset="-128"/>
              </a:rPr>
              <a:t>ニューロチップ</a:t>
            </a:r>
          </a:p>
        </p:txBody>
      </p:sp>
      <p:cxnSp>
        <p:nvCxnSpPr>
          <p:cNvPr id="24" name="直線コネクタ 23"/>
          <p:cNvCxnSpPr/>
          <p:nvPr/>
        </p:nvCxnSpPr>
        <p:spPr>
          <a:xfrm flipH="1">
            <a:off x="2250878" y="3204058"/>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flipV="1">
            <a:off x="2217983" y="4473889"/>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3080734" y="3399644"/>
            <a:ext cx="615553" cy="1647309"/>
          </a:xfrm>
          <a:prstGeom prst="rect">
            <a:avLst/>
          </a:prstGeom>
          <a:noFill/>
        </p:spPr>
        <p:txBody>
          <a:bodyPr vert="eaVert" wrap="square" rtlCol="0">
            <a:spAutoFit/>
          </a:bodyPr>
          <a:lstStyle/>
          <a:p>
            <a:pPr algn="ctr"/>
            <a:r>
              <a:rPr kumimoji="1" lang="ja-JP" altLang="en-US" sz="1400" dirty="0">
                <a:latin typeface="游ゴシック" panose="020B0400000000000000" pitchFamily="50" charset="-128"/>
                <a:ea typeface="游ゴシック" panose="020B0400000000000000" pitchFamily="50" charset="-128"/>
              </a:rPr>
              <a:t>ニューロチップは</a:t>
            </a:r>
            <a:endParaRPr kumimoji="1" lang="en-US" altLang="ja-JP" sz="1400" dirty="0">
              <a:latin typeface="游ゴシック" panose="020B0400000000000000" pitchFamily="50" charset="-128"/>
              <a:ea typeface="游ゴシック" panose="020B0400000000000000" pitchFamily="50" charset="-128"/>
            </a:endParaRPr>
          </a:p>
          <a:p>
            <a:pPr algn="ctr"/>
            <a:r>
              <a:rPr lang="ja-JP" altLang="en-US" sz="1400" dirty="0">
                <a:latin typeface="游ゴシック" panose="020B0400000000000000" pitchFamily="50" charset="-128"/>
                <a:ea typeface="游ゴシック" panose="020B0400000000000000" pitchFamily="50" charset="-128"/>
              </a:rPr>
              <a:t>多入力・多出力</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44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319176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387947" y="151722"/>
            <a:ext cx="3558988" cy="584775"/>
          </a:xfrm>
          <a:prstGeom prst="rect">
            <a:avLst/>
          </a:prstGeom>
        </p:spPr>
        <p:txBody>
          <a:bodyPr wrap="none">
            <a:spAutoFit/>
          </a:bodyPr>
          <a:lstStyle/>
          <a:p>
            <a:pPr algn="ctr"/>
            <a:r>
              <a:rPr lang="en-US" altLang="ja-JP" sz="3200" b="1" i="0" dirty="0">
                <a:solidFill>
                  <a:srgbClr val="000000"/>
                </a:solidFill>
                <a:effectLst/>
                <a:latin typeface="BIZ UDPゴシック" panose="020B0400000000000000" pitchFamily="50" charset="-128"/>
                <a:ea typeface="BIZ UDPゴシック" panose="020B0400000000000000" pitchFamily="50" charset="-128"/>
              </a:rPr>
              <a:t>AI</a:t>
            </a:r>
            <a:r>
              <a:rPr lang="ja-JP" altLang="en-US" sz="3200" b="1" i="0" dirty="0">
                <a:solidFill>
                  <a:srgbClr val="000000"/>
                </a:solidFill>
                <a:effectLst/>
                <a:latin typeface="BIZ UDPゴシック" panose="020B0400000000000000" pitchFamily="50" charset="-128"/>
                <a:ea typeface="BIZ UDPゴシック" panose="020B0400000000000000" pitchFamily="50" charset="-128"/>
              </a:rPr>
              <a:t>分野の統一機運</a:t>
            </a:r>
            <a:endParaRPr lang="en-US" altLang="ja-JP" sz="3200" b="1" i="0" dirty="0">
              <a:solidFill>
                <a:srgbClr val="000000"/>
              </a:solidFill>
              <a:effectLst/>
              <a:latin typeface="BIZ UDPゴシック" panose="020B0400000000000000" pitchFamily="50" charset="-128"/>
              <a:ea typeface="BIZ UDPゴシック" panose="020B0400000000000000" pitchFamily="50" charset="-128"/>
            </a:endParaRPr>
          </a:p>
        </p:txBody>
      </p:sp>
      <p:sp>
        <p:nvSpPr>
          <p:cNvPr id="2" name="Rectangle 1">
            <a:extLst>
              <a:ext uri="{FF2B5EF4-FFF2-40B4-BE49-F238E27FC236}">
                <a16:creationId xmlns:a16="http://schemas.microsoft.com/office/drawing/2014/main" id="{628A3757-AAB0-49DF-A2B9-EEA431695C0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7" name="テキスト ボックス 6">
            <a:extLst>
              <a:ext uri="{FF2B5EF4-FFF2-40B4-BE49-F238E27FC236}">
                <a16:creationId xmlns:a16="http://schemas.microsoft.com/office/drawing/2014/main" id="{E2983879-0135-4EB5-9D0C-294A539BC2E8}"/>
              </a:ext>
            </a:extLst>
          </p:cNvPr>
          <p:cNvSpPr txBox="1"/>
          <p:nvPr/>
        </p:nvSpPr>
        <p:spPr>
          <a:xfrm>
            <a:off x="409737" y="1146695"/>
            <a:ext cx="10985157" cy="5078313"/>
          </a:xfrm>
          <a:prstGeom prst="rect">
            <a:avLst/>
          </a:prstGeom>
          <a:noFill/>
        </p:spPr>
        <p:txBody>
          <a:bodyPr wrap="square">
            <a:spAutoFit/>
          </a:bodyPr>
          <a:lstStyle/>
          <a:p>
            <a:pPr marL="285750" indent="-285750" algn="l" fontAlgn="base">
              <a:buFont typeface="Wingdings" panose="05000000000000000000" pitchFamily="2" charset="2"/>
              <a:buChar char="l"/>
            </a:pPr>
            <a:r>
              <a:rPr lang="ja-JP" altLang="en-US" b="0" i="0" dirty="0">
                <a:solidFill>
                  <a:srgbClr val="313B3F"/>
                </a:solidFill>
                <a:effectLst/>
                <a:latin typeface="BIZ UDPゴシック" panose="020B0400000000000000" pitchFamily="50" charset="-128"/>
                <a:ea typeface="BIZ UDPゴシック" panose="020B0400000000000000" pitchFamily="50" charset="-128"/>
              </a:rPr>
              <a:t>自然言語処理の分野で機械翻訳用に提案されたトランスフォーマー </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3"/>
              </a:rPr>
              <a:t>Vaswani et al., 2017</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は、スケール性と汎用能力力により、言語処理以外に展開。</a:t>
            </a:r>
          </a:p>
          <a:p>
            <a:pPr marL="285750" indent="-285750" algn="l" fontAlgn="base">
              <a:buFont typeface="Wingdings" panose="05000000000000000000" pitchFamily="2" charset="2"/>
              <a:buChar char="l"/>
            </a:pPr>
            <a:r>
              <a:rPr lang="en-US" altLang="ja-JP" b="0" i="0" dirty="0">
                <a:solidFill>
                  <a:srgbClr val="313B3F"/>
                </a:solidFill>
                <a:effectLst/>
                <a:latin typeface="BIZ UDPゴシック" panose="020B0400000000000000" pitchFamily="50" charset="-128"/>
                <a:ea typeface="BIZ UDPゴシック" panose="020B0400000000000000" pitchFamily="50" charset="-128"/>
              </a:rPr>
              <a:t>CNN</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が席捲していたコンピューター・ビジョンでも、画像をパッチに分割してビジョン・トランスフォーマー </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4"/>
              </a:rPr>
              <a:t>Dosovitskiy</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4"/>
              </a:rPr>
              <a:t> et al., 2020</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や、 </a:t>
            </a:r>
            <a:r>
              <a:rPr lang="en-US" altLang="ja-JP" b="0" i="0" dirty="0" err="1">
                <a:solidFill>
                  <a:srgbClr val="313B3F"/>
                </a:solidFill>
                <a:effectLst/>
                <a:latin typeface="BIZ UDPゴシック" panose="020B0400000000000000" pitchFamily="50" charset="-128"/>
                <a:ea typeface="BIZ UDPゴシック" panose="020B0400000000000000" pitchFamily="50" charset="-128"/>
              </a:rPr>
              <a:t>DeiT</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5"/>
              </a:rPr>
              <a:t>Touvron</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5"/>
              </a:rPr>
              <a:t> et al., 2020</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が登場。ビジョン以外でも、スペクトグラムをパッチに分割して音声解析する </a:t>
            </a:r>
            <a:r>
              <a:rPr lang="en-US" altLang="ja-JP" b="0" i="0" dirty="0">
                <a:solidFill>
                  <a:srgbClr val="313B3F"/>
                </a:solidFill>
                <a:effectLst/>
                <a:latin typeface="BIZ UDPゴシック" panose="020B0400000000000000" pitchFamily="50" charset="-128"/>
                <a:ea typeface="BIZ UDPゴシック" panose="020B0400000000000000" pitchFamily="50" charset="-128"/>
              </a:rPr>
              <a:t>SST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6"/>
              </a:rPr>
              <a:t>Gong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も出た。</a:t>
            </a:r>
          </a:p>
          <a:p>
            <a:pPr marL="285750" indent="-285750" algn="l" fontAlgn="base">
              <a:buFont typeface="Wingdings" panose="05000000000000000000" pitchFamily="2" charset="2"/>
              <a:buChar char="l"/>
            </a:pPr>
            <a:r>
              <a:rPr lang="ja-JP" altLang="en-US" b="0" i="0" dirty="0">
                <a:solidFill>
                  <a:srgbClr val="313B3F"/>
                </a:solidFill>
                <a:effectLst/>
                <a:latin typeface="BIZ UDPゴシック" panose="020B0400000000000000" pitchFamily="50" charset="-128"/>
                <a:ea typeface="BIZ UDPゴシック" panose="020B0400000000000000" pitchFamily="50" charset="-128"/>
              </a:rPr>
              <a:t>画像生成モデルの</a:t>
            </a:r>
            <a:r>
              <a:rPr lang="en-US" altLang="ja-JP" b="0" i="0" dirty="0">
                <a:solidFill>
                  <a:srgbClr val="313B3F"/>
                </a:solidFill>
                <a:effectLst/>
                <a:latin typeface="BIZ UDPゴシック" panose="020B0400000000000000" pitchFamily="50" charset="-128"/>
                <a:ea typeface="BIZ UDPゴシック" panose="020B0400000000000000" pitchFamily="50" charset="-128"/>
              </a:rPr>
              <a:t>VQGAN (</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7"/>
              </a:rPr>
              <a:t>Esser</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7"/>
              </a:rPr>
              <a:t> et al., 2020</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dirty="0">
                <a:solidFill>
                  <a:srgbClr val="313B3F"/>
                </a:solidFill>
                <a:effectLst/>
                <a:latin typeface="BIZ UDPゴシック" panose="020B0400000000000000" pitchFamily="50" charset="-128"/>
                <a:ea typeface="BIZ UDPゴシック" panose="020B0400000000000000" pitchFamily="50" charset="-128"/>
              </a:rPr>
              <a:t>DALL·E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8"/>
              </a:rPr>
              <a:t>Ramesh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dirty="0" err="1">
                <a:solidFill>
                  <a:srgbClr val="313B3F"/>
                </a:solidFill>
                <a:effectLst/>
                <a:latin typeface="BIZ UDPゴシック" panose="020B0400000000000000" pitchFamily="50" charset="-128"/>
                <a:ea typeface="BIZ UDPゴシック" panose="020B0400000000000000" pitchFamily="50" charset="-128"/>
              </a:rPr>
              <a:t>CogView</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9"/>
              </a:rPr>
              <a:t>Ding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dirty="0">
                <a:solidFill>
                  <a:srgbClr val="313B3F"/>
                </a:solidFill>
                <a:effectLst/>
                <a:latin typeface="BIZ UDPゴシック" panose="020B0400000000000000" pitchFamily="50" charset="-128"/>
                <a:ea typeface="BIZ UDPゴシック" panose="020B0400000000000000" pitchFamily="50" charset="-128"/>
              </a:rPr>
              <a:t>NÜWA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0"/>
              </a:rPr>
              <a:t>Wu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や、時間軸拡張によってビデオを生成する </a:t>
            </a:r>
            <a:r>
              <a:rPr lang="en-US" altLang="ja-JP" b="0" i="0" dirty="0" err="1">
                <a:solidFill>
                  <a:srgbClr val="313B3F"/>
                </a:solidFill>
                <a:effectLst/>
                <a:latin typeface="BIZ UDPゴシック" panose="020B0400000000000000" pitchFamily="50" charset="-128"/>
                <a:ea typeface="BIZ UDPゴシック" panose="020B0400000000000000" pitchFamily="50" charset="-128"/>
              </a:rPr>
              <a:t>VideoGPT</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1"/>
              </a:rPr>
              <a:t>Yan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a:t>
            </a:r>
          </a:p>
          <a:p>
            <a:pPr marL="285750" indent="-285750" algn="l" fontAlgn="base">
              <a:buFont typeface="Wingdings" panose="05000000000000000000" pitchFamily="2" charset="2"/>
              <a:buChar char="l"/>
            </a:pPr>
            <a:r>
              <a:rPr lang="ja-JP" altLang="en-US" b="0" i="0" dirty="0">
                <a:solidFill>
                  <a:srgbClr val="313B3F"/>
                </a:solidFill>
                <a:effectLst/>
                <a:latin typeface="BIZ UDPゴシック" panose="020B0400000000000000" pitchFamily="50" charset="-128"/>
                <a:ea typeface="BIZ UDPゴシック" panose="020B0400000000000000" pitchFamily="50" charset="-128"/>
              </a:rPr>
              <a:t>音楽分野では、音楽をオーディオから直接生成する </a:t>
            </a:r>
            <a:r>
              <a:rPr lang="en-US" altLang="ja-JP" b="0" i="0" dirty="0">
                <a:solidFill>
                  <a:srgbClr val="313B3F"/>
                </a:solidFill>
                <a:effectLst/>
                <a:latin typeface="BIZ UDPゴシック" panose="020B0400000000000000" pitchFamily="50" charset="-128"/>
                <a:ea typeface="BIZ UDPゴシック" panose="020B0400000000000000" pitchFamily="50" charset="-128"/>
              </a:rPr>
              <a:t>Jukebox (</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12"/>
              </a:rPr>
              <a:t>Dhariwal</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2"/>
              </a:rPr>
              <a:t> et al., 2020</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、音声分野では、</a:t>
            </a:r>
            <a:r>
              <a:rPr lang="en-US" altLang="ja-JP" b="0" i="0" dirty="0" err="1">
                <a:solidFill>
                  <a:srgbClr val="313B3F"/>
                </a:solidFill>
                <a:effectLst/>
                <a:latin typeface="BIZ UDPゴシック" panose="020B0400000000000000" pitchFamily="50" charset="-128"/>
                <a:ea typeface="BIZ UDPゴシック" panose="020B0400000000000000" pitchFamily="50" charset="-128"/>
              </a:rPr>
              <a:t>HuBERT</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3"/>
              </a:rPr>
              <a:t>Hsu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の表現を使った音声生成 </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14"/>
              </a:rPr>
              <a:t>Lakhotia</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4"/>
              </a:rPr>
              <a:t>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など。</a:t>
            </a:r>
          </a:p>
          <a:p>
            <a:pPr marL="285750" indent="-285750" algn="l" fontAlgn="base">
              <a:buFont typeface="Wingdings" panose="05000000000000000000" pitchFamily="2" charset="2"/>
              <a:buChar char="l"/>
            </a:pPr>
            <a:r>
              <a:rPr lang="ja-JP" altLang="en-US" b="0" i="0" dirty="0">
                <a:solidFill>
                  <a:srgbClr val="313B3F"/>
                </a:solidFill>
                <a:effectLst/>
                <a:latin typeface="BIZ UDPゴシック" panose="020B0400000000000000" pitchFamily="50" charset="-128"/>
                <a:ea typeface="BIZ UDPゴシック" panose="020B0400000000000000" pitchFamily="50" charset="-128"/>
              </a:rPr>
              <a:t>ビジョン・トランスフォーマーを</a:t>
            </a:r>
            <a:r>
              <a:rPr lang="en-US" altLang="ja-JP" b="0" i="0" dirty="0">
                <a:solidFill>
                  <a:srgbClr val="313B3F"/>
                </a:solidFill>
                <a:effectLst/>
                <a:latin typeface="BIZ UDPゴシック" panose="020B0400000000000000" pitchFamily="50" charset="-128"/>
                <a:ea typeface="BIZ UDPゴシック" panose="020B0400000000000000" pitchFamily="50" charset="-128"/>
              </a:rPr>
              <a:t>BERT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のように事前学習する </a:t>
            </a:r>
            <a:r>
              <a:rPr lang="en-US" altLang="ja-JP" b="0" i="0" dirty="0">
                <a:solidFill>
                  <a:srgbClr val="313B3F"/>
                </a:solidFill>
                <a:effectLst/>
                <a:latin typeface="BIZ UDPゴシック" panose="020B0400000000000000" pitchFamily="50" charset="-128"/>
                <a:ea typeface="BIZ UDPゴシック" panose="020B0400000000000000" pitchFamily="50" charset="-128"/>
              </a:rPr>
              <a:t>BEIT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5"/>
              </a:rPr>
              <a:t>Bao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、ビデオに対する </a:t>
            </a:r>
            <a:r>
              <a:rPr lang="en-US" altLang="ja-JP" b="0" i="0" dirty="0">
                <a:solidFill>
                  <a:srgbClr val="313B3F"/>
                </a:solidFill>
                <a:effectLst/>
                <a:latin typeface="BIZ UDPゴシック" panose="020B0400000000000000" pitchFamily="50" charset="-128"/>
                <a:ea typeface="BIZ UDPゴシック" panose="020B0400000000000000" pitchFamily="50" charset="-128"/>
              </a:rPr>
              <a:t>BERT</a:t>
            </a:r>
            <a:r>
              <a:rPr lang="ja-JP" altLang="en-US" b="0" i="0" dirty="0">
                <a:solidFill>
                  <a:srgbClr val="313B3F"/>
                </a:solidFill>
                <a:effectLst/>
                <a:latin typeface="BIZ UDPゴシック" panose="020B0400000000000000" pitchFamily="50" charset="-128"/>
                <a:ea typeface="BIZ UDPゴシック" panose="020B0400000000000000" pitchFamily="50" charset="-128"/>
              </a:rPr>
              <a:t>的事前学習 </a:t>
            </a:r>
            <a:r>
              <a:rPr lang="en-US" altLang="ja-JP" b="0" i="0" dirty="0">
                <a:solidFill>
                  <a:srgbClr val="313B3F"/>
                </a:solidFill>
                <a:effectLst/>
                <a:latin typeface="BIZ UDPゴシック" panose="020B0400000000000000" pitchFamily="50" charset="-128"/>
                <a:ea typeface="BIZ UDPゴシック" panose="020B0400000000000000" pitchFamily="50" charset="-128"/>
              </a:rPr>
              <a:t>VIMPAC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6"/>
              </a:rPr>
              <a:t>Tan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など。</a:t>
            </a:r>
          </a:p>
          <a:p>
            <a:pPr marL="285750" indent="-285750" algn="l" fontAlgn="base">
              <a:buFont typeface="Wingdings" panose="05000000000000000000" pitchFamily="2" charset="2"/>
              <a:buChar char="l"/>
            </a:pPr>
            <a:r>
              <a:rPr lang="ja-JP" altLang="en-US" b="0" i="0" dirty="0">
                <a:solidFill>
                  <a:srgbClr val="313B3F"/>
                </a:solidFill>
                <a:effectLst/>
                <a:latin typeface="BIZ UDPゴシック" panose="020B0400000000000000" pitchFamily="50" charset="-128"/>
                <a:ea typeface="BIZ UDPゴシック" panose="020B0400000000000000" pitchFamily="50" charset="-128"/>
              </a:rPr>
              <a:t>汎用性の高いトランスフォーマーは、言語・画像・音声以外でも、表形式データに</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Attention</a:t>
            </a:r>
            <a:r>
              <a:rPr lang="ja-JP" altLang="en-US" b="0" i="0" dirty="0">
                <a:solidFill>
                  <a:srgbClr val="313B3F"/>
                </a:solidFill>
                <a:effectLst/>
                <a:latin typeface="BIZ UDPゴシック" panose="020B0400000000000000" pitchFamily="50" charset="-128"/>
                <a:ea typeface="BIZ UDPゴシック" panose="020B0400000000000000" pitchFamily="50" charset="-128"/>
              </a:rPr>
              <a:t>機構を使った </a:t>
            </a:r>
            <a:r>
              <a:rPr lang="en-US" altLang="ja-JP" b="0" i="0" dirty="0" err="1">
                <a:solidFill>
                  <a:srgbClr val="313B3F"/>
                </a:solidFill>
                <a:effectLst/>
                <a:latin typeface="BIZ UDPゴシック" panose="020B0400000000000000" pitchFamily="50" charset="-128"/>
                <a:ea typeface="BIZ UDPゴシック" panose="020B0400000000000000" pitchFamily="50" charset="-128"/>
              </a:rPr>
              <a:t>TabTransformer</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7"/>
              </a:rPr>
              <a:t>Huang et al., 2020</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a:t>
            </a:r>
            <a:r>
              <a:rPr lang="en-US" altLang="ja-JP" b="0" i="0" dirty="0">
                <a:solidFill>
                  <a:srgbClr val="313B3F"/>
                </a:solidFill>
                <a:effectLst/>
                <a:latin typeface="BIZ UDPゴシック" panose="020B0400000000000000" pitchFamily="50" charset="-128"/>
                <a:ea typeface="BIZ UDPゴシック" panose="020B0400000000000000" pitchFamily="50" charset="-128"/>
              </a:rPr>
              <a:t>NPT (</a:t>
            </a:r>
            <a:r>
              <a:rPr lang="en-US" altLang="ja-JP" b="0" i="0" u="none" strike="noStrike" dirty="0" err="1">
                <a:solidFill>
                  <a:srgbClr val="15171A"/>
                </a:solidFill>
                <a:effectLst/>
                <a:latin typeface="BIZ UDPゴシック" panose="020B0400000000000000" pitchFamily="50" charset="-128"/>
                <a:ea typeface="BIZ UDPゴシック" panose="020B0400000000000000" pitchFamily="50" charset="-128"/>
                <a:hlinkClick r:id="rId18"/>
              </a:rPr>
              <a:t>Kossen</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8"/>
              </a:rPr>
              <a:t>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、トランスフォーマーを使った推薦システムのためのフレームワーク </a:t>
            </a:r>
            <a:r>
              <a:rPr lang="en-US" altLang="ja-JP" b="0" i="0" dirty="0">
                <a:solidFill>
                  <a:srgbClr val="313B3F"/>
                </a:solidFill>
                <a:effectLst/>
                <a:latin typeface="BIZ UDPゴシック" panose="020B0400000000000000" pitchFamily="50" charset="-128"/>
                <a:ea typeface="BIZ UDPゴシック" panose="020B0400000000000000" pitchFamily="50" charset="-128"/>
              </a:rPr>
              <a:t>Transformer4Rec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19"/>
              </a:rPr>
              <a:t>Moreira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a:t>
            </a:r>
            <a:r>
              <a:rPr lang="ja-JP" altLang="en-US" b="0" i="0" dirty="0">
                <a:solidFill>
                  <a:srgbClr val="313B3F"/>
                </a:solidFill>
                <a:effectLst/>
                <a:latin typeface="BIZ UDPゴシック" panose="020B0400000000000000" pitchFamily="50" charset="-128"/>
                <a:ea typeface="BIZ UDPゴシック" panose="020B0400000000000000" pitchFamily="50" charset="-128"/>
              </a:rPr>
              <a:t>、強化学習をトランスフォーマーの枠組みでモデル化する </a:t>
            </a:r>
            <a:r>
              <a:rPr lang="en-US" altLang="ja-JP" b="0" i="0" dirty="0">
                <a:solidFill>
                  <a:srgbClr val="313B3F"/>
                </a:solidFill>
                <a:effectLst/>
                <a:latin typeface="BIZ UDPゴシック" panose="020B0400000000000000" pitchFamily="50" charset="-128"/>
                <a:ea typeface="BIZ UDPゴシック" panose="020B0400000000000000" pitchFamily="50" charset="-128"/>
              </a:rPr>
              <a:t>Decision Transformer (</a:t>
            </a:r>
            <a:r>
              <a:rPr lang="en-US" altLang="ja-JP" b="0" i="0" u="none" strike="noStrike" dirty="0">
                <a:solidFill>
                  <a:srgbClr val="15171A"/>
                </a:solidFill>
                <a:effectLst/>
                <a:latin typeface="BIZ UDPゴシック" panose="020B0400000000000000" pitchFamily="50" charset="-128"/>
                <a:ea typeface="BIZ UDPゴシック" panose="020B0400000000000000" pitchFamily="50" charset="-128"/>
                <a:hlinkClick r:id="rId20"/>
              </a:rPr>
              <a:t>Chen et al., 2021</a:t>
            </a:r>
            <a:r>
              <a:rPr lang="en-US" altLang="ja-JP" b="0" i="0" dirty="0">
                <a:solidFill>
                  <a:srgbClr val="313B3F"/>
                </a:solidFill>
                <a:effectLst/>
                <a:latin typeface="BIZ UDPゴシック" panose="020B0400000000000000" pitchFamily="50" charset="-128"/>
                <a:ea typeface="BIZ UDPゴシック" panose="020B0400000000000000" pitchFamily="50" charset="-128"/>
              </a:rPr>
              <a:t>) </a:t>
            </a:r>
            <a:r>
              <a:rPr lang="ja-JP" altLang="en-US" b="0" i="0" dirty="0">
                <a:solidFill>
                  <a:srgbClr val="313B3F"/>
                </a:solidFill>
                <a:effectLst/>
                <a:latin typeface="BIZ UDPゴシック" panose="020B0400000000000000" pitchFamily="50" charset="-128"/>
                <a:ea typeface="BIZ UDPゴシック" panose="020B0400000000000000" pitchFamily="50" charset="-128"/>
              </a:rPr>
              <a:t>など多彩な分野に適用され、今後も広く展開される様相。</a:t>
            </a:r>
            <a:endParaRPr lang="en-US" altLang="ja-JP" b="0" i="0" dirty="0">
              <a:solidFill>
                <a:srgbClr val="313B3F"/>
              </a:solidFill>
              <a:effectLst/>
              <a:latin typeface="BIZ UDPゴシック" panose="020B0400000000000000" pitchFamily="50" charset="-128"/>
              <a:ea typeface="BIZ UDPゴシック" panose="020B0400000000000000" pitchFamily="50" charset="-128"/>
            </a:endParaRPr>
          </a:p>
          <a:p>
            <a:pPr marL="285750" indent="-285750" algn="l" fontAlgn="base">
              <a:buFont typeface="Wingdings" panose="05000000000000000000" pitchFamily="2" charset="2"/>
              <a:buChar char="l"/>
            </a:pPr>
            <a:r>
              <a:rPr lang="ja-JP" altLang="en-US" dirty="0">
                <a:solidFill>
                  <a:srgbClr val="313B3F"/>
                </a:solidFill>
                <a:latin typeface="BIZ UDPゴシック" panose="020B0400000000000000" pitchFamily="50" charset="-128"/>
                <a:ea typeface="BIZ UDPゴシック" panose="020B0400000000000000" pitchFamily="50" charset="-128"/>
              </a:rPr>
              <a:t>トランスフォーマーの登場で、汎用</a:t>
            </a:r>
            <a:r>
              <a:rPr lang="en-US" altLang="ja-JP" dirty="0">
                <a:solidFill>
                  <a:srgbClr val="313B3F"/>
                </a:solidFill>
                <a:latin typeface="BIZ UDPゴシック" panose="020B0400000000000000" pitchFamily="50" charset="-128"/>
                <a:ea typeface="BIZ UDPゴシック" panose="020B0400000000000000" pitchFamily="50" charset="-128"/>
              </a:rPr>
              <a:t>AI</a:t>
            </a:r>
            <a:r>
              <a:rPr lang="ja-JP" altLang="en-US" dirty="0">
                <a:solidFill>
                  <a:srgbClr val="313B3F"/>
                </a:solidFill>
                <a:latin typeface="BIZ UDPゴシック" panose="020B0400000000000000" pitchFamily="50" charset="-128"/>
                <a:ea typeface="BIZ UDPゴシック" panose="020B0400000000000000" pitchFamily="50" charset="-128"/>
              </a:rPr>
              <a:t>を指向する研究が増えるのでは？と期待。</a:t>
            </a:r>
            <a:endParaRPr lang="en-US" altLang="ja-JP" dirty="0">
              <a:solidFill>
                <a:srgbClr val="313B3F"/>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1946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4337285" y="223085"/>
            <a:ext cx="3536546" cy="584775"/>
          </a:xfrm>
          <a:prstGeom prst="rect">
            <a:avLst/>
          </a:prstGeom>
        </p:spPr>
        <p:txBody>
          <a:bodyPr wrap="none">
            <a:spAutoFit/>
          </a:bodyPr>
          <a:lstStyle/>
          <a:p>
            <a:pPr algn="dist"/>
            <a:r>
              <a:rPr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汎用</a:t>
            </a:r>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AI</a:t>
            </a:r>
            <a:r>
              <a:rPr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の拡張世界</a:t>
            </a:r>
            <a:endParaRPr lang="ja-JP" altLang="en-US" sz="320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a:solidFill>
                  <a:schemeClr val="bg1"/>
                </a:solidFill>
                <a:latin typeface="Britannic Bold" panose="020B0903060703020204" pitchFamily="34" charset="0"/>
              </a:rPr>
              <a:t>人間</a:t>
            </a:r>
            <a:endParaRPr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人工知能</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sp>
        <p:nvSpPr>
          <p:cNvPr id="32" name="正方形/長方形 31"/>
          <p:cNvSpPr/>
          <p:nvPr/>
        </p:nvSpPr>
        <p:spPr>
          <a:xfrm>
            <a:off x="9429900" y="334738"/>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35886" y="804470"/>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Tree>
    <p:extLst>
      <p:ext uri="{BB962C8B-B14F-4D97-AF65-F5344CB8AC3E}">
        <p14:creationId xmlns:p14="http://schemas.microsoft.com/office/powerpoint/2010/main" val="418717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02969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C042491-A5B2-4780-A125-30EE6A739930}"/>
              </a:ext>
            </a:extLst>
          </p:cNvPr>
          <p:cNvSpPr/>
          <p:nvPr/>
        </p:nvSpPr>
        <p:spPr>
          <a:xfrm>
            <a:off x="8467" y="0"/>
            <a:ext cx="12183533" cy="685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ja-JP" sz="4800" b="1" dirty="0">
                <a:solidFill>
                  <a:srgbClr val="002060"/>
                </a:solidFill>
                <a:effectLst>
                  <a:outerShdw blurRad="38100" dist="38100" dir="2700000" algn="tl">
                    <a:srgbClr val="000000">
                      <a:alpha val="43137"/>
                    </a:srgbClr>
                  </a:outerShdw>
                </a:effectLst>
                <a:latin typeface="Amasis MT Pro Medium" panose="02040604050005020304" pitchFamily="18" charset="0"/>
                <a:ea typeface="Meiryo UI" panose="020B0604030504040204" pitchFamily="50" charset="-128"/>
                <a:cs typeface="ＭＳ Ｐゴシック" panose="020B0600070205080204" pitchFamily="50" charset="-128"/>
              </a:rPr>
              <a:t>中央銀行デジタル通貨（</a:t>
            </a:r>
            <a:r>
              <a:rPr lang="en-US" altLang="ja-JP" sz="4800" b="1" dirty="0">
                <a:solidFill>
                  <a:srgbClr val="002060"/>
                </a:solidFill>
                <a:effectLst>
                  <a:outerShdw blurRad="38100" dist="38100" dir="2700000" algn="tl">
                    <a:srgbClr val="000000">
                      <a:alpha val="43137"/>
                    </a:srgbClr>
                  </a:outerShdw>
                </a:effectLst>
                <a:latin typeface="Amasis MT Pro Medium" panose="02040604050005020304" pitchFamily="18" charset="0"/>
                <a:ea typeface="Meiryo UI" panose="020B0604030504040204" pitchFamily="50" charset="-128"/>
                <a:cs typeface="ＭＳ Ｐゴシック" panose="020B0600070205080204" pitchFamily="50" charset="-128"/>
              </a:rPr>
              <a:t>CDBC</a:t>
            </a:r>
            <a:r>
              <a:rPr lang="ja-JP" altLang="ja-JP" sz="4800" b="1" dirty="0">
                <a:solidFill>
                  <a:srgbClr val="002060"/>
                </a:solidFill>
                <a:effectLst>
                  <a:outerShdw blurRad="38100" dist="38100" dir="2700000" algn="tl">
                    <a:srgbClr val="000000">
                      <a:alpha val="43137"/>
                    </a:srgbClr>
                  </a:outerShdw>
                </a:effectLst>
                <a:latin typeface="Amasis MT Pro Medium" panose="02040604050005020304" pitchFamily="18" charset="0"/>
                <a:ea typeface="Meiryo UI" panose="020B0604030504040204" pitchFamily="50" charset="-128"/>
                <a:cs typeface="ＭＳ Ｐゴシック" panose="020B0600070205080204" pitchFamily="50" charset="-128"/>
              </a:rPr>
              <a:t>）の最新動向</a:t>
            </a:r>
            <a:endParaRPr lang="en-US" altLang="ja-JP" sz="4800" b="1" dirty="0">
              <a:solidFill>
                <a:srgbClr val="002060"/>
              </a:solidFill>
              <a:effectLst>
                <a:outerShdw blurRad="38100" dist="38100" dir="2700000" algn="tl">
                  <a:srgbClr val="000000">
                    <a:alpha val="43137"/>
                  </a:srgbClr>
                </a:outerShdw>
              </a:effectLst>
              <a:latin typeface="Amasis MT Pro Medium" panose="02040604050005020304" pitchFamily="18" charset="0"/>
              <a:ea typeface="Meiryo UI" panose="020B0604030504040204" pitchFamily="50" charset="-128"/>
              <a:cs typeface="ＭＳ Ｐゴシック" panose="020B0600070205080204" pitchFamily="50" charset="-128"/>
            </a:endParaRPr>
          </a:p>
          <a:p>
            <a:pPr algn="ctr"/>
            <a:r>
              <a:rPr lang="ja-JP" altLang="ja-JP" sz="4800" b="1" dirty="0">
                <a:solidFill>
                  <a:srgbClr val="002060"/>
                </a:solidFill>
                <a:effectLst/>
                <a:latin typeface="Amasis MT Pro Medium" panose="02040604050005020304" pitchFamily="18" charset="0"/>
                <a:ea typeface="Meiryo UI" panose="020B0604030504040204" pitchFamily="50" charset="-128"/>
                <a:cs typeface="ＭＳ Ｐゴシック" panose="020B0600070205080204" pitchFamily="50" charset="-128"/>
              </a:rPr>
              <a:t>～ブロックチェーン、デジタル基軸通貨～</a:t>
            </a:r>
            <a:endParaRPr kumimoji="1" lang="ja-JP" altLang="en-US" sz="4800" dirty="0">
              <a:latin typeface="Amasis MT Pro Medium" panose="02040604050005020304" pitchFamily="18" charset="0"/>
            </a:endParaRPr>
          </a:p>
        </p:txBody>
      </p:sp>
      <p:sp>
        <p:nvSpPr>
          <p:cNvPr id="5" name="テキスト ボックス 4">
            <a:extLst>
              <a:ext uri="{FF2B5EF4-FFF2-40B4-BE49-F238E27FC236}">
                <a16:creationId xmlns:a16="http://schemas.microsoft.com/office/drawing/2014/main" id="{AC205A4B-5EEB-454F-A5CB-4FA1777A0654}"/>
              </a:ext>
            </a:extLst>
          </p:cNvPr>
          <p:cNvSpPr txBox="1"/>
          <p:nvPr/>
        </p:nvSpPr>
        <p:spPr>
          <a:xfrm>
            <a:off x="1437216" y="821266"/>
            <a:ext cx="9249834" cy="1200329"/>
          </a:xfrm>
          <a:prstGeom prst="rect">
            <a:avLst/>
          </a:prstGeom>
          <a:noFill/>
        </p:spPr>
        <p:txBody>
          <a:bodyPr wrap="square" rtlCol="0">
            <a:spAutoFit/>
          </a:bodyPr>
          <a:lstStyle/>
          <a:p>
            <a:pPr algn="ctr"/>
            <a:r>
              <a:rPr kumimoji="1" lang="en-US" altLang="ja-JP" sz="7200" b="1" dirty="0">
                <a:solidFill>
                  <a:schemeClr val="bg1">
                    <a:lumMod val="95000"/>
                  </a:schemeClr>
                </a:solidFill>
                <a:effectLst>
                  <a:outerShdw blurRad="38100" dist="38100" dir="2700000" algn="tl">
                    <a:srgbClr val="000000">
                      <a:alpha val="43137"/>
                    </a:srgbClr>
                  </a:outerShdw>
                </a:effectLst>
                <a:latin typeface="Amasis MT Pro Medium" panose="02040604050005020304" pitchFamily="18" charset="0"/>
              </a:rPr>
              <a:t>Work-X</a:t>
            </a:r>
            <a:r>
              <a:rPr kumimoji="1" lang="ja-JP" altLang="en-US" sz="7200" b="1" dirty="0">
                <a:solidFill>
                  <a:schemeClr val="bg1">
                    <a:lumMod val="95000"/>
                  </a:schemeClr>
                </a:solidFill>
                <a:latin typeface="HGP教科書体" panose="02020600000000000000" pitchFamily="18" charset="-128"/>
                <a:ea typeface="HGP教科書体" panose="02020600000000000000" pitchFamily="18" charset="-128"/>
              </a:rPr>
              <a:t>戦略研勉強会</a:t>
            </a:r>
            <a:endParaRPr kumimoji="1" lang="ja-JP" altLang="en-US" sz="6600" b="1" dirty="0">
              <a:solidFill>
                <a:schemeClr val="bg1">
                  <a:lumMod val="95000"/>
                </a:schemeClr>
              </a:solidFill>
              <a:latin typeface="HGP教科書体" panose="02020600000000000000" pitchFamily="18" charset="-128"/>
              <a:ea typeface="HGP教科書体" panose="02020600000000000000" pitchFamily="18" charset="-128"/>
            </a:endParaRPr>
          </a:p>
        </p:txBody>
      </p:sp>
      <p:sp>
        <p:nvSpPr>
          <p:cNvPr id="6" name="テキスト ボックス 5">
            <a:extLst>
              <a:ext uri="{FF2B5EF4-FFF2-40B4-BE49-F238E27FC236}">
                <a16:creationId xmlns:a16="http://schemas.microsoft.com/office/drawing/2014/main" id="{AF177779-4E3C-4184-9774-26148C8450A5}"/>
              </a:ext>
            </a:extLst>
          </p:cNvPr>
          <p:cNvSpPr txBox="1"/>
          <p:nvPr/>
        </p:nvSpPr>
        <p:spPr>
          <a:xfrm>
            <a:off x="2099729" y="5621867"/>
            <a:ext cx="8026400" cy="584775"/>
          </a:xfrm>
          <a:prstGeom prst="rect">
            <a:avLst/>
          </a:prstGeom>
          <a:noFill/>
        </p:spPr>
        <p:txBody>
          <a:bodyPr wrap="square" rtlCol="0">
            <a:spAutoFit/>
          </a:bodyPr>
          <a:lstStyle/>
          <a:p>
            <a:pPr algn="ctr"/>
            <a:r>
              <a:rPr kumimoji="1" lang="en-US" altLang="ja-JP" sz="3200" dirty="0">
                <a:solidFill>
                  <a:schemeClr val="bg1">
                    <a:lumMod val="95000"/>
                  </a:schemeClr>
                </a:solidFill>
                <a:latin typeface="Arial Black" panose="020B0A04020102020204" pitchFamily="34" charset="0"/>
              </a:rPr>
              <a:t>2022</a:t>
            </a:r>
            <a:r>
              <a:rPr kumimoji="1" lang="ja-JP" altLang="en-US" sz="3200" dirty="0">
                <a:solidFill>
                  <a:schemeClr val="bg1">
                    <a:lumMod val="95000"/>
                  </a:schemeClr>
                </a:solidFill>
                <a:latin typeface="Arial Black" panose="020B0A04020102020204" pitchFamily="34" charset="0"/>
              </a:rPr>
              <a:t>年</a:t>
            </a:r>
            <a:r>
              <a:rPr lang="en-US" altLang="ja-JP" sz="3200" dirty="0">
                <a:solidFill>
                  <a:schemeClr val="bg1">
                    <a:lumMod val="95000"/>
                  </a:schemeClr>
                </a:solidFill>
                <a:latin typeface="Arial Black" panose="020B0A04020102020204" pitchFamily="34" charset="0"/>
              </a:rPr>
              <a:t>8</a:t>
            </a:r>
            <a:r>
              <a:rPr lang="ja-JP" altLang="en-US" sz="3200" dirty="0">
                <a:solidFill>
                  <a:schemeClr val="bg1">
                    <a:lumMod val="95000"/>
                  </a:schemeClr>
                </a:solidFill>
                <a:latin typeface="Arial Black" panose="020B0A04020102020204" pitchFamily="34" charset="0"/>
              </a:rPr>
              <a:t>月</a:t>
            </a:r>
            <a:r>
              <a:rPr lang="en-US" altLang="ja-JP" sz="3200" dirty="0">
                <a:solidFill>
                  <a:schemeClr val="bg1">
                    <a:lumMod val="95000"/>
                  </a:schemeClr>
                </a:solidFill>
                <a:latin typeface="Arial Black" panose="020B0A04020102020204" pitchFamily="34" charset="0"/>
              </a:rPr>
              <a:t>23</a:t>
            </a:r>
            <a:r>
              <a:rPr lang="ja-JP" altLang="en-US" sz="3200" dirty="0">
                <a:solidFill>
                  <a:schemeClr val="bg1">
                    <a:lumMod val="95000"/>
                  </a:schemeClr>
                </a:solidFill>
                <a:latin typeface="Arial Black" panose="020B0A04020102020204" pitchFamily="34" charset="0"/>
              </a:rPr>
              <a:t>日（火）</a:t>
            </a:r>
            <a:r>
              <a:rPr lang="en-US" altLang="ja-JP" sz="3200" dirty="0">
                <a:solidFill>
                  <a:schemeClr val="bg1">
                    <a:lumMod val="95000"/>
                  </a:schemeClr>
                </a:solidFill>
                <a:latin typeface="Arial Black" panose="020B0A04020102020204" pitchFamily="34" charset="0"/>
              </a:rPr>
              <a:t>15</a:t>
            </a:r>
            <a:r>
              <a:rPr lang="ja-JP" altLang="en-US" sz="3200" dirty="0">
                <a:solidFill>
                  <a:schemeClr val="bg1">
                    <a:lumMod val="95000"/>
                  </a:schemeClr>
                </a:solidFill>
                <a:latin typeface="Arial Black" panose="020B0A04020102020204" pitchFamily="34" charset="0"/>
              </a:rPr>
              <a:t>：</a:t>
            </a:r>
            <a:r>
              <a:rPr lang="en-US" altLang="ja-JP" sz="3200" dirty="0">
                <a:solidFill>
                  <a:schemeClr val="bg1">
                    <a:lumMod val="95000"/>
                  </a:schemeClr>
                </a:solidFill>
                <a:latin typeface="Arial Black" panose="020B0A04020102020204" pitchFamily="34" charset="0"/>
              </a:rPr>
              <a:t>00</a:t>
            </a:r>
            <a:r>
              <a:rPr lang="ja-JP" altLang="en-US" sz="3200" dirty="0">
                <a:solidFill>
                  <a:schemeClr val="bg1">
                    <a:lumMod val="95000"/>
                  </a:schemeClr>
                </a:solidFill>
                <a:latin typeface="Arial Black" panose="020B0A04020102020204" pitchFamily="34" charset="0"/>
              </a:rPr>
              <a:t>～</a:t>
            </a:r>
            <a:r>
              <a:rPr lang="en-US" altLang="ja-JP" sz="3200" dirty="0">
                <a:solidFill>
                  <a:schemeClr val="bg1">
                    <a:lumMod val="95000"/>
                  </a:schemeClr>
                </a:solidFill>
                <a:latin typeface="Arial Black" panose="020B0A04020102020204" pitchFamily="34" charset="0"/>
              </a:rPr>
              <a:t>15</a:t>
            </a:r>
            <a:r>
              <a:rPr lang="ja-JP" altLang="en-US" sz="3200" dirty="0">
                <a:solidFill>
                  <a:schemeClr val="bg1">
                    <a:lumMod val="95000"/>
                  </a:schemeClr>
                </a:solidFill>
                <a:latin typeface="Arial Black" panose="020B0A04020102020204" pitchFamily="34" charset="0"/>
              </a:rPr>
              <a:t>：</a:t>
            </a:r>
            <a:r>
              <a:rPr lang="en-US" altLang="ja-JP" sz="3200" dirty="0">
                <a:solidFill>
                  <a:schemeClr val="bg1">
                    <a:lumMod val="95000"/>
                  </a:schemeClr>
                </a:solidFill>
                <a:latin typeface="Arial Black" panose="020B0A04020102020204" pitchFamily="34" charset="0"/>
              </a:rPr>
              <a:t>30</a:t>
            </a:r>
            <a:endParaRPr kumimoji="1" lang="ja-JP" altLang="en-US" sz="32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2966668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イスラエル国の国旗 | SOF">
            <a:extLst>
              <a:ext uri="{FF2B5EF4-FFF2-40B4-BE49-F238E27FC236}">
                <a16:creationId xmlns:a16="http://schemas.microsoft.com/office/drawing/2014/main" id="{7A359EBB-0DF0-7F3F-4245-6700A859B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37" y="2403508"/>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0AB3DB4-5976-181B-F9B9-780467EF7F35}"/>
              </a:ext>
            </a:extLst>
          </p:cNvPr>
          <p:cNvSpPr txBox="1"/>
          <p:nvPr/>
        </p:nvSpPr>
        <p:spPr>
          <a:xfrm>
            <a:off x="0" y="219044"/>
            <a:ext cx="12191999" cy="461665"/>
          </a:xfrm>
          <a:prstGeom prst="rect">
            <a:avLst/>
          </a:prstGeom>
          <a:noFill/>
        </p:spPr>
        <p:txBody>
          <a:bodyPr wrap="square" rtlCol="0">
            <a:spAutoFit/>
          </a:bodyPr>
          <a:lstStyle/>
          <a:p>
            <a:pPr algn="ctr"/>
            <a:r>
              <a:rPr kumimoji="1" lang="ja-JP" altLang="en-US" sz="2400" b="1" u="sng" dirty="0">
                <a:latin typeface="BIZ UDPゴシック" panose="020B0400000000000000" pitchFamily="50" charset="-128"/>
                <a:ea typeface="BIZ UDPゴシック" panose="020B0400000000000000" pitchFamily="50" charset="-128"/>
              </a:rPr>
              <a:t>シン・デジタル基軸通貨</a:t>
            </a:r>
            <a:r>
              <a:rPr kumimoji="1" lang="ja-JP" altLang="en-US" sz="2400" b="1" dirty="0">
                <a:latin typeface="BIZ UDPゴシック" panose="020B0400000000000000" pitchFamily="50" charset="-128"/>
                <a:ea typeface="BIZ UDPゴシック" panose="020B0400000000000000" pitchFamily="50" charset="-128"/>
              </a:rPr>
              <a:t>の誕生と</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ユーラシア経済連合プラス</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の台頭</a:t>
            </a:r>
          </a:p>
        </p:txBody>
      </p:sp>
      <p:sp>
        <p:nvSpPr>
          <p:cNvPr id="2" name="フローチャート: 判断 1">
            <a:extLst>
              <a:ext uri="{FF2B5EF4-FFF2-40B4-BE49-F238E27FC236}">
                <a16:creationId xmlns:a16="http://schemas.microsoft.com/office/drawing/2014/main" id="{F11DF1BF-8B49-7514-B24E-57F51C21760C}"/>
              </a:ext>
            </a:extLst>
          </p:cNvPr>
          <p:cNvSpPr/>
          <p:nvPr/>
        </p:nvSpPr>
        <p:spPr>
          <a:xfrm>
            <a:off x="3098181" y="1109546"/>
            <a:ext cx="5995638" cy="3585118"/>
          </a:xfrm>
          <a:prstGeom prst="flowChartDecision">
            <a:avLst/>
          </a:prstGeom>
          <a:solidFill>
            <a:schemeClr val="accent4">
              <a:lumMod val="75000"/>
            </a:schemeClr>
          </a:solidFill>
          <a:ln>
            <a:solidFill>
              <a:schemeClr val="accent4">
                <a:lumMod val="50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endParaRPr kumimoji="1" lang="en-US" altLang="ja-JP"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kumimoji="1" lang="ja-JP" altLang="en-US" sz="24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0722" y="4002390"/>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国旗 フリーイラスト - 無料の印刷用ぬりえ">
            <a:extLst>
              <a:ext uri="{FF2B5EF4-FFF2-40B4-BE49-F238E27FC236}">
                <a16:creationId xmlns:a16="http://schemas.microsoft.com/office/drawing/2014/main" id="{01581132-D484-A868-0C19-2420934D30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03" y="4061714"/>
            <a:ext cx="1374041" cy="9160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3D775B-6B3E-F146-E5BF-7F46E529EC60}"/>
              </a:ext>
            </a:extLst>
          </p:cNvPr>
          <p:cNvSpPr txBox="1"/>
          <p:nvPr/>
        </p:nvSpPr>
        <p:spPr>
          <a:xfrm>
            <a:off x="1892625" y="2263491"/>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sp>
        <p:nvSpPr>
          <p:cNvPr id="20" name="テキスト ボックス 19">
            <a:extLst>
              <a:ext uri="{FF2B5EF4-FFF2-40B4-BE49-F238E27FC236}">
                <a16:creationId xmlns:a16="http://schemas.microsoft.com/office/drawing/2014/main" id="{5D3D0C69-EF7C-859A-1353-3ED17E5A884E}"/>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3096946" y="4462918"/>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865741" y="381182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B4058D32-2AA9-242C-F4B1-9170977A5841}"/>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6" name="四角形: 角を丸くする 5">
            <a:extLst>
              <a:ext uri="{FF2B5EF4-FFF2-40B4-BE49-F238E27FC236}">
                <a16:creationId xmlns:a16="http://schemas.microsoft.com/office/drawing/2014/main" id="{F5975BD3-FCEA-19BA-DE64-0886C2CB0C32}"/>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2A8E7CC3-BC48-2FF5-C61C-DBBB158E7FE1}"/>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DD9519DB-5B8E-CB23-0873-77F8F34E276E}"/>
              </a:ext>
            </a:extLst>
          </p:cNvPr>
          <p:cNvSpPr/>
          <p:nvPr/>
        </p:nvSpPr>
        <p:spPr>
          <a:xfrm>
            <a:off x="9957220" y="5325306"/>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照合 7">
            <a:extLst>
              <a:ext uri="{FF2B5EF4-FFF2-40B4-BE49-F238E27FC236}">
                <a16:creationId xmlns:a16="http://schemas.microsoft.com/office/drawing/2014/main" id="{F4A82E75-F857-3275-405D-CA23141F04EB}"/>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7782" y="4694664"/>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7D31F44A-40E4-0317-55AE-8890298AD9DB}"/>
              </a:ext>
            </a:extLst>
          </p:cNvPr>
          <p:cNvSpPr txBox="1"/>
          <p:nvPr/>
        </p:nvSpPr>
        <p:spPr>
          <a:xfrm>
            <a:off x="2562008" y="6177291"/>
            <a:ext cx="7010946"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グレートゲームの終わり⇒多分、ロシアの勝ち</a:t>
            </a:r>
          </a:p>
        </p:txBody>
      </p:sp>
      <p:sp>
        <p:nvSpPr>
          <p:cNvPr id="41" name="テキスト ボックス 40">
            <a:extLst>
              <a:ext uri="{FF2B5EF4-FFF2-40B4-BE49-F238E27FC236}">
                <a16:creationId xmlns:a16="http://schemas.microsoft.com/office/drawing/2014/main" id="{4C1C02B9-467D-EBBB-6961-A3335ABA057F}"/>
              </a:ext>
            </a:extLst>
          </p:cNvPr>
          <p:cNvSpPr txBox="1"/>
          <p:nvPr/>
        </p:nvSpPr>
        <p:spPr>
          <a:xfrm>
            <a:off x="553729" y="6523297"/>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3" name="テキスト ボックス 42">
            <a:extLst>
              <a:ext uri="{FF2B5EF4-FFF2-40B4-BE49-F238E27FC236}">
                <a16:creationId xmlns:a16="http://schemas.microsoft.com/office/drawing/2014/main" id="{614833B2-5E9C-47DC-870E-0AB1042AD414}"/>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4" name="テキスト ボックス 43">
            <a:extLst>
              <a:ext uri="{FF2B5EF4-FFF2-40B4-BE49-F238E27FC236}">
                <a16:creationId xmlns:a16="http://schemas.microsoft.com/office/drawing/2014/main" id="{72EFF989-9153-24D8-AD68-9CE75704D0F6}"/>
              </a:ext>
            </a:extLst>
          </p:cNvPr>
          <p:cNvSpPr txBox="1"/>
          <p:nvPr/>
        </p:nvSpPr>
        <p:spPr>
          <a:xfrm>
            <a:off x="10098655" y="5065224"/>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5" name="テキスト ボックス 44">
            <a:extLst>
              <a:ext uri="{FF2B5EF4-FFF2-40B4-BE49-F238E27FC236}">
                <a16:creationId xmlns:a16="http://schemas.microsoft.com/office/drawing/2014/main" id="{BA8284C9-BEA3-B5ED-966F-DF69618DB779}"/>
              </a:ext>
            </a:extLst>
          </p:cNvPr>
          <p:cNvSpPr txBox="1"/>
          <p:nvPr/>
        </p:nvSpPr>
        <p:spPr>
          <a:xfrm>
            <a:off x="3122363" y="5609954"/>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46" name="テキスト ボックス 45">
            <a:extLst>
              <a:ext uri="{FF2B5EF4-FFF2-40B4-BE49-F238E27FC236}">
                <a16:creationId xmlns:a16="http://schemas.microsoft.com/office/drawing/2014/main" id="{948D04C5-1E61-D039-E3D2-EA8F8609F6EA}"/>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48" name="テキスト ボックス 47">
            <a:extLst>
              <a:ext uri="{FF2B5EF4-FFF2-40B4-BE49-F238E27FC236}">
                <a16:creationId xmlns:a16="http://schemas.microsoft.com/office/drawing/2014/main" id="{E0DC9C78-4DF6-7CC7-46C7-FA5CF50617C0}"/>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10" name="コネクタ: カギ線 9">
            <a:extLst>
              <a:ext uri="{FF2B5EF4-FFF2-40B4-BE49-F238E27FC236}">
                <a16:creationId xmlns:a16="http://schemas.microsoft.com/office/drawing/2014/main" id="{8E4ED6D0-29BD-8B78-861C-121492BEDF5E}"/>
              </a:ext>
            </a:extLst>
          </p:cNvPr>
          <p:cNvCxnSpPr>
            <a:stCxn id="48" idx="0"/>
            <a:endCxn id="46"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46850681-06AA-EBFF-D433-9306055B2E45}"/>
              </a:ext>
            </a:extLst>
          </p:cNvPr>
          <p:cNvSpPr txBox="1"/>
          <p:nvPr/>
        </p:nvSpPr>
        <p:spPr>
          <a:xfrm>
            <a:off x="3846559" y="282849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6C2A35BD-AAFE-C8E8-B76A-EAA8A155C9F8}"/>
              </a:ext>
            </a:extLst>
          </p:cNvPr>
          <p:cNvSpPr txBox="1"/>
          <p:nvPr/>
        </p:nvSpPr>
        <p:spPr>
          <a:xfrm>
            <a:off x="5039156" y="4508977"/>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86901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AB3DB4-5976-181B-F9B9-780467EF7F35}"/>
              </a:ext>
            </a:extLst>
          </p:cNvPr>
          <p:cNvSpPr txBox="1"/>
          <p:nvPr/>
        </p:nvSpPr>
        <p:spPr>
          <a:xfrm>
            <a:off x="0" y="161510"/>
            <a:ext cx="12191999" cy="461665"/>
          </a:xfrm>
          <a:prstGeom prst="rect">
            <a:avLst/>
          </a:prstGeom>
          <a:noFill/>
        </p:spPr>
        <p:txBody>
          <a:bodyPr wrap="square" rtlCol="0">
            <a:spAutoFit/>
          </a:bodyPr>
          <a:lstStyle/>
          <a:p>
            <a:pPr algn="ctr"/>
            <a:r>
              <a:rPr lang="ja-JP" altLang="en-US" sz="2400" b="1" i="0" dirty="0">
                <a:solidFill>
                  <a:srgbClr val="1A1A1A"/>
                </a:solidFill>
                <a:effectLst/>
                <a:latin typeface="BIZ UDPゴシック" panose="020B0400000000000000" pitchFamily="50" charset="-128"/>
                <a:ea typeface="BIZ UDPゴシック" panose="020B0400000000000000" pitchFamily="50" charset="-128"/>
              </a:rPr>
              <a:t>複数の基軸通貨制度が存在する世界</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https://forms.office.com/r/cEJSw5dnPU</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descr="QR コード&#10;&#10;自動的に生成された説明">
            <a:extLst>
              <a:ext uri="{FF2B5EF4-FFF2-40B4-BE49-F238E27FC236}">
                <a16:creationId xmlns:a16="http://schemas.microsoft.com/office/drawing/2014/main" id="{6760D1F0-D492-42C1-8597-66BD93A76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409" y="691740"/>
            <a:ext cx="5677180" cy="5677180"/>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CA5EDFB-09DB-4533-9A03-262FCC0A8BAA}"/>
              </a:ext>
            </a:extLst>
          </p:cNvPr>
          <p:cNvSpPr txBox="1"/>
          <p:nvPr/>
        </p:nvSpPr>
        <p:spPr>
          <a:xfrm rot="19870882">
            <a:off x="2503917" y="2937301"/>
            <a:ext cx="7622849" cy="76944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4400" dirty="0">
                <a:latin typeface="Amasis MT Pro Black" panose="02040A04050005020304" pitchFamily="18" charset="0"/>
              </a:rPr>
              <a:t>Backup Slide</a:t>
            </a:r>
            <a:endParaRPr kumimoji="1" lang="ja-JP" altLang="en-US" sz="4400" dirty="0">
              <a:latin typeface="Amasis MT Pro Black" panose="02040A04050005020304" pitchFamily="18" charset="0"/>
            </a:endParaRPr>
          </a:p>
        </p:txBody>
      </p:sp>
    </p:spTree>
    <p:extLst>
      <p:ext uri="{BB962C8B-B14F-4D97-AF65-F5344CB8AC3E}">
        <p14:creationId xmlns:p14="http://schemas.microsoft.com/office/powerpoint/2010/main" val="14285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7667" y="228544"/>
            <a:ext cx="6336665" cy="574040"/>
          </a:xfrm>
          <a:prstGeom prst="rect">
            <a:avLst/>
          </a:prstGeom>
        </p:spPr>
        <p:txBody>
          <a:bodyPr vert="horz" wrap="square" lIns="0" tIns="12700" rIns="0" bIns="0" rtlCol="0">
            <a:spAutoFit/>
          </a:bodyPr>
          <a:lstStyle/>
          <a:p>
            <a:pPr marL="12700" algn="ctr">
              <a:lnSpc>
                <a:spcPct val="100000"/>
              </a:lnSpc>
              <a:spcBef>
                <a:spcPts val="100"/>
              </a:spcBef>
            </a:pPr>
            <a:r>
              <a:rPr lang="ja-JP" altLang="en-US" sz="3600" spc="-10" dirty="0">
                <a:latin typeface="Meiryo UI" panose="020B0604030504040204" pitchFamily="50" charset="-128"/>
                <a:ea typeface="Meiryo UI" panose="020B0604030504040204" pitchFamily="50" charset="-128"/>
                <a:cs typeface="Microsoft JhengHei"/>
              </a:rPr>
              <a:t>違いは？　イメージ</a:t>
            </a:r>
            <a:endParaRPr sz="3600" dirty="0">
              <a:latin typeface="Meiryo UI" panose="020B0604030504040204" pitchFamily="50" charset="-128"/>
              <a:ea typeface="Meiryo UI" panose="020B0604030504040204" pitchFamily="50" charset="-128"/>
              <a:cs typeface="Microsoft JhengHei"/>
            </a:endParaRPr>
          </a:p>
        </p:txBody>
      </p:sp>
      <p:grpSp>
        <p:nvGrpSpPr>
          <p:cNvPr id="48" name="object 51">
            <a:extLst>
              <a:ext uri="{FF2B5EF4-FFF2-40B4-BE49-F238E27FC236}">
                <a16:creationId xmlns:a16="http://schemas.microsoft.com/office/drawing/2014/main" id="{93C3989E-7301-40ED-8BE2-A5A84D007BD1}"/>
              </a:ext>
            </a:extLst>
          </p:cNvPr>
          <p:cNvGrpSpPr/>
          <p:nvPr/>
        </p:nvGrpSpPr>
        <p:grpSpPr>
          <a:xfrm>
            <a:off x="6973400" y="1710851"/>
            <a:ext cx="2838450" cy="800735"/>
            <a:chOff x="6990460" y="624586"/>
            <a:chExt cx="2838450" cy="800735"/>
          </a:xfrm>
        </p:grpSpPr>
        <p:pic>
          <p:nvPicPr>
            <p:cNvPr id="49" name="object 52">
              <a:extLst>
                <a:ext uri="{FF2B5EF4-FFF2-40B4-BE49-F238E27FC236}">
                  <a16:creationId xmlns:a16="http://schemas.microsoft.com/office/drawing/2014/main" id="{59010BD5-D671-4832-AEF7-946888EF3326}"/>
                </a:ext>
              </a:extLst>
            </p:cNvPr>
            <p:cNvPicPr/>
            <p:nvPr/>
          </p:nvPicPr>
          <p:blipFill>
            <a:blip r:embed="rId2" cstate="print"/>
            <a:stretch>
              <a:fillRect/>
            </a:stretch>
          </p:blipFill>
          <p:spPr>
            <a:xfrm>
              <a:off x="6993636" y="755904"/>
              <a:ext cx="2831591" cy="539496"/>
            </a:xfrm>
            <a:prstGeom prst="rect">
              <a:avLst/>
            </a:prstGeom>
          </p:spPr>
        </p:pic>
        <p:sp>
          <p:nvSpPr>
            <p:cNvPr id="50" name="object 53">
              <a:extLst>
                <a:ext uri="{FF2B5EF4-FFF2-40B4-BE49-F238E27FC236}">
                  <a16:creationId xmlns:a16="http://schemas.microsoft.com/office/drawing/2014/main" id="{37A01797-B123-44A2-933C-C3E05CF6FE7A}"/>
                </a:ext>
              </a:extLst>
            </p:cNvPr>
            <p:cNvSpPr/>
            <p:nvPr/>
          </p:nvSpPr>
          <p:spPr>
            <a:xfrm>
              <a:off x="6993635" y="755904"/>
              <a:ext cx="2832100" cy="539750"/>
            </a:xfrm>
            <a:custGeom>
              <a:avLst/>
              <a:gdLst/>
              <a:ahLst/>
              <a:cxnLst/>
              <a:rect l="l" t="t" r="r" b="b"/>
              <a:pathLst>
                <a:path w="2832100" h="539750">
                  <a:moveTo>
                    <a:pt x="0" y="134874"/>
                  </a:moveTo>
                  <a:lnTo>
                    <a:pt x="2561844" y="134874"/>
                  </a:lnTo>
                  <a:lnTo>
                    <a:pt x="2561844" y="0"/>
                  </a:lnTo>
                  <a:lnTo>
                    <a:pt x="2831592" y="269748"/>
                  </a:lnTo>
                  <a:lnTo>
                    <a:pt x="2561844" y="539496"/>
                  </a:lnTo>
                  <a:lnTo>
                    <a:pt x="2561844" y="404622"/>
                  </a:lnTo>
                  <a:lnTo>
                    <a:pt x="0" y="404622"/>
                  </a:lnTo>
                  <a:lnTo>
                    <a:pt x="0" y="134874"/>
                  </a:lnTo>
                  <a:close/>
                </a:path>
              </a:pathLst>
            </a:custGeom>
            <a:ln w="6350">
              <a:solidFill>
                <a:srgbClr val="F47C20"/>
              </a:solidFill>
            </a:ln>
          </p:spPr>
          <p:txBody>
            <a:bodyPr wrap="square" lIns="0" tIns="0" rIns="0" bIns="0" rtlCol="0"/>
            <a:lstStyle/>
            <a:p>
              <a:endParaRPr/>
            </a:p>
          </p:txBody>
        </p:sp>
        <p:sp>
          <p:nvSpPr>
            <p:cNvPr id="51" name="object 54">
              <a:extLst>
                <a:ext uri="{FF2B5EF4-FFF2-40B4-BE49-F238E27FC236}">
                  <a16:creationId xmlns:a16="http://schemas.microsoft.com/office/drawing/2014/main" id="{30599AD5-F920-48D6-8F2A-BD2EA115483A}"/>
                </a:ext>
              </a:extLst>
            </p:cNvPr>
            <p:cNvSpPr/>
            <p:nvPr/>
          </p:nvSpPr>
          <p:spPr>
            <a:xfrm>
              <a:off x="7734299" y="630936"/>
              <a:ext cx="1350645" cy="788035"/>
            </a:xfrm>
            <a:custGeom>
              <a:avLst/>
              <a:gdLst/>
              <a:ahLst/>
              <a:cxnLst/>
              <a:rect l="l" t="t" r="r" b="b"/>
              <a:pathLst>
                <a:path w="1350645" h="788035">
                  <a:moveTo>
                    <a:pt x="1080211" y="0"/>
                  </a:moveTo>
                  <a:lnTo>
                    <a:pt x="270052" y="0"/>
                  </a:lnTo>
                  <a:lnTo>
                    <a:pt x="0" y="787908"/>
                  </a:lnTo>
                  <a:lnTo>
                    <a:pt x="1350264" y="787908"/>
                  </a:lnTo>
                  <a:lnTo>
                    <a:pt x="1080211" y="0"/>
                  </a:lnTo>
                  <a:close/>
                </a:path>
              </a:pathLst>
            </a:custGeom>
            <a:solidFill>
              <a:srgbClr val="F47C20"/>
            </a:solidFill>
          </p:spPr>
          <p:txBody>
            <a:bodyPr wrap="square" lIns="0" tIns="0" rIns="0" bIns="0" rtlCol="0"/>
            <a:lstStyle/>
            <a:p>
              <a:endParaRPr/>
            </a:p>
          </p:txBody>
        </p:sp>
        <p:sp>
          <p:nvSpPr>
            <p:cNvPr id="52" name="object 55">
              <a:extLst>
                <a:ext uri="{FF2B5EF4-FFF2-40B4-BE49-F238E27FC236}">
                  <a16:creationId xmlns:a16="http://schemas.microsoft.com/office/drawing/2014/main" id="{25BC26FE-BC2B-4694-AD62-9B67D37F657C}"/>
                </a:ext>
              </a:extLst>
            </p:cNvPr>
            <p:cNvSpPr/>
            <p:nvPr/>
          </p:nvSpPr>
          <p:spPr>
            <a:xfrm>
              <a:off x="7734299" y="630936"/>
              <a:ext cx="1350645" cy="788035"/>
            </a:xfrm>
            <a:custGeom>
              <a:avLst/>
              <a:gdLst/>
              <a:ahLst/>
              <a:cxnLst/>
              <a:rect l="l" t="t" r="r" b="b"/>
              <a:pathLst>
                <a:path w="1350645" h="788035">
                  <a:moveTo>
                    <a:pt x="1350264" y="787908"/>
                  </a:moveTo>
                  <a:lnTo>
                    <a:pt x="0" y="787908"/>
                  </a:lnTo>
                  <a:lnTo>
                    <a:pt x="270052" y="0"/>
                  </a:lnTo>
                  <a:lnTo>
                    <a:pt x="1080211" y="0"/>
                  </a:lnTo>
                  <a:lnTo>
                    <a:pt x="1350264" y="787908"/>
                  </a:lnTo>
                  <a:close/>
                </a:path>
              </a:pathLst>
            </a:custGeom>
            <a:ln w="12700">
              <a:solidFill>
                <a:srgbClr val="A75C31"/>
              </a:solidFill>
            </a:ln>
          </p:spPr>
          <p:txBody>
            <a:bodyPr wrap="square" lIns="0" tIns="0" rIns="0" bIns="0" rtlCol="0"/>
            <a:lstStyle/>
            <a:p>
              <a:endParaRPr/>
            </a:p>
          </p:txBody>
        </p:sp>
      </p:grpSp>
      <p:sp>
        <p:nvSpPr>
          <p:cNvPr id="53" name="object 56">
            <a:extLst>
              <a:ext uri="{FF2B5EF4-FFF2-40B4-BE49-F238E27FC236}">
                <a16:creationId xmlns:a16="http://schemas.microsoft.com/office/drawing/2014/main" id="{A9CAF57A-C543-4F5B-BBD5-29CF0D3DAE46}"/>
              </a:ext>
            </a:extLst>
          </p:cNvPr>
          <p:cNvSpPr txBox="1"/>
          <p:nvPr/>
        </p:nvSpPr>
        <p:spPr>
          <a:xfrm>
            <a:off x="8039108" y="1906061"/>
            <a:ext cx="697865"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Segoe UI"/>
                <a:cs typeface="Segoe UI"/>
              </a:rPr>
              <a:t>CNN</a:t>
            </a:r>
            <a:endParaRPr sz="2400" dirty="0">
              <a:latin typeface="Segoe UI"/>
              <a:cs typeface="Segoe UI"/>
            </a:endParaRPr>
          </a:p>
        </p:txBody>
      </p:sp>
      <p:grpSp>
        <p:nvGrpSpPr>
          <p:cNvPr id="96" name="object 99">
            <a:extLst>
              <a:ext uri="{FF2B5EF4-FFF2-40B4-BE49-F238E27FC236}">
                <a16:creationId xmlns:a16="http://schemas.microsoft.com/office/drawing/2014/main" id="{3485B3A8-15FF-4E11-A52B-251E291D3ACC}"/>
              </a:ext>
            </a:extLst>
          </p:cNvPr>
          <p:cNvGrpSpPr/>
          <p:nvPr/>
        </p:nvGrpSpPr>
        <p:grpSpPr>
          <a:xfrm>
            <a:off x="7002251" y="3956036"/>
            <a:ext cx="2838450" cy="1255395"/>
            <a:chOff x="6990460" y="2519933"/>
            <a:chExt cx="2838450" cy="1255395"/>
          </a:xfrm>
        </p:grpSpPr>
        <p:pic>
          <p:nvPicPr>
            <p:cNvPr id="97" name="object 100">
              <a:extLst>
                <a:ext uri="{FF2B5EF4-FFF2-40B4-BE49-F238E27FC236}">
                  <a16:creationId xmlns:a16="http://schemas.microsoft.com/office/drawing/2014/main" id="{CAF906F5-5C52-482B-BBE8-28F6EBDED9A9}"/>
                </a:ext>
              </a:extLst>
            </p:cNvPr>
            <p:cNvPicPr/>
            <p:nvPr/>
          </p:nvPicPr>
          <p:blipFill>
            <a:blip r:embed="rId2" cstate="print"/>
            <a:stretch>
              <a:fillRect/>
            </a:stretch>
          </p:blipFill>
          <p:spPr>
            <a:xfrm>
              <a:off x="6993636" y="2924555"/>
              <a:ext cx="2831591" cy="539496"/>
            </a:xfrm>
            <a:prstGeom prst="rect">
              <a:avLst/>
            </a:prstGeom>
          </p:spPr>
        </p:pic>
        <p:sp>
          <p:nvSpPr>
            <p:cNvPr id="98" name="object 101">
              <a:extLst>
                <a:ext uri="{FF2B5EF4-FFF2-40B4-BE49-F238E27FC236}">
                  <a16:creationId xmlns:a16="http://schemas.microsoft.com/office/drawing/2014/main" id="{DA8FA6EA-943E-44CE-B94B-5959E5B38C5A}"/>
                </a:ext>
              </a:extLst>
            </p:cNvPr>
            <p:cNvSpPr/>
            <p:nvPr/>
          </p:nvSpPr>
          <p:spPr>
            <a:xfrm>
              <a:off x="6993635" y="2924555"/>
              <a:ext cx="2832100" cy="539750"/>
            </a:xfrm>
            <a:custGeom>
              <a:avLst/>
              <a:gdLst/>
              <a:ahLst/>
              <a:cxnLst/>
              <a:rect l="l" t="t" r="r" b="b"/>
              <a:pathLst>
                <a:path w="2832100" h="539750">
                  <a:moveTo>
                    <a:pt x="0" y="134874"/>
                  </a:moveTo>
                  <a:lnTo>
                    <a:pt x="2561844" y="134874"/>
                  </a:lnTo>
                  <a:lnTo>
                    <a:pt x="2561844" y="0"/>
                  </a:lnTo>
                  <a:lnTo>
                    <a:pt x="2831592" y="269748"/>
                  </a:lnTo>
                  <a:lnTo>
                    <a:pt x="2561844" y="539496"/>
                  </a:lnTo>
                  <a:lnTo>
                    <a:pt x="2561844" y="404622"/>
                  </a:lnTo>
                  <a:lnTo>
                    <a:pt x="0" y="404622"/>
                  </a:lnTo>
                  <a:lnTo>
                    <a:pt x="0" y="134874"/>
                  </a:lnTo>
                  <a:close/>
                </a:path>
              </a:pathLst>
            </a:custGeom>
            <a:ln w="6350">
              <a:solidFill>
                <a:srgbClr val="F47C20"/>
              </a:solidFill>
            </a:ln>
          </p:spPr>
          <p:txBody>
            <a:bodyPr wrap="square" lIns="0" tIns="0" rIns="0" bIns="0" rtlCol="0"/>
            <a:lstStyle/>
            <a:p>
              <a:endParaRPr/>
            </a:p>
          </p:txBody>
        </p:sp>
        <p:sp>
          <p:nvSpPr>
            <p:cNvPr id="99" name="object 102">
              <a:extLst>
                <a:ext uri="{FF2B5EF4-FFF2-40B4-BE49-F238E27FC236}">
                  <a16:creationId xmlns:a16="http://schemas.microsoft.com/office/drawing/2014/main" id="{BD97E4B6-C36B-4AE3-9AD4-86C637B0B732}"/>
                </a:ext>
              </a:extLst>
            </p:cNvPr>
            <p:cNvSpPr/>
            <p:nvPr/>
          </p:nvSpPr>
          <p:spPr>
            <a:xfrm>
              <a:off x="7483601" y="2910077"/>
              <a:ext cx="571500" cy="570230"/>
            </a:xfrm>
            <a:custGeom>
              <a:avLst/>
              <a:gdLst/>
              <a:ahLst/>
              <a:cxnLst/>
              <a:rect l="l" t="t" r="r" b="b"/>
              <a:pathLst>
                <a:path w="571500" h="570229">
                  <a:moveTo>
                    <a:pt x="0" y="284988"/>
                  </a:moveTo>
                  <a:lnTo>
                    <a:pt x="3740" y="238762"/>
                  </a:lnTo>
                  <a:lnTo>
                    <a:pt x="14568" y="194911"/>
                  </a:lnTo>
                  <a:lnTo>
                    <a:pt x="31895" y="154021"/>
                  </a:lnTo>
                  <a:lnTo>
                    <a:pt x="55134" y="116679"/>
                  </a:lnTo>
                  <a:lnTo>
                    <a:pt x="83696" y="83472"/>
                  </a:lnTo>
                  <a:lnTo>
                    <a:pt x="116991" y="54987"/>
                  </a:lnTo>
                  <a:lnTo>
                    <a:pt x="154433" y="31810"/>
                  </a:lnTo>
                  <a:lnTo>
                    <a:pt x="195432" y="14529"/>
                  </a:lnTo>
                  <a:lnTo>
                    <a:pt x="239401" y="3730"/>
                  </a:lnTo>
                  <a:lnTo>
                    <a:pt x="285750" y="0"/>
                  </a:lnTo>
                  <a:lnTo>
                    <a:pt x="332098" y="3730"/>
                  </a:lnTo>
                  <a:lnTo>
                    <a:pt x="376067" y="14529"/>
                  </a:lnTo>
                  <a:lnTo>
                    <a:pt x="417066" y="31810"/>
                  </a:lnTo>
                  <a:lnTo>
                    <a:pt x="454508" y="54987"/>
                  </a:lnTo>
                  <a:lnTo>
                    <a:pt x="487803" y="83472"/>
                  </a:lnTo>
                  <a:lnTo>
                    <a:pt x="516365" y="116679"/>
                  </a:lnTo>
                  <a:lnTo>
                    <a:pt x="539604" y="154021"/>
                  </a:lnTo>
                  <a:lnTo>
                    <a:pt x="556931" y="194911"/>
                  </a:lnTo>
                  <a:lnTo>
                    <a:pt x="567759" y="238762"/>
                  </a:lnTo>
                  <a:lnTo>
                    <a:pt x="571500" y="284988"/>
                  </a:lnTo>
                  <a:lnTo>
                    <a:pt x="567759" y="331213"/>
                  </a:lnTo>
                  <a:lnTo>
                    <a:pt x="556931" y="375064"/>
                  </a:lnTo>
                  <a:lnTo>
                    <a:pt x="539604" y="415954"/>
                  </a:lnTo>
                  <a:lnTo>
                    <a:pt x="516365" y="453296"/>
                  </a:lnTo>
                  <a:lnTo>
                    <a:pt x="487803" y="486503"/>
                  </a:lnTo>
                  <a:lnTo>
                    <a:pt x="454508" y="514988"/>
                  </a:lnTo>
                  <a:lnTo>
                    <a:pt x="417066" y="538165"/>
                  </a:lnTo>
                  <a:lnTo>
                    <a:pt x="376067" y="555446"/>
                  </a:lnTo>
                  <a:lnTo>
                    <a:pt x="332098" y="566245"/>
                  </a:lnTo>
                  <a:lnTo>
                    <a:pt x="285750" y="569976"/>
                  </a:lnTo>
                  <a:lnTo>
                    <a:pt x="239401" y="566245"/>
                  </a:lnTo>
                  <a:lnTo>
                    <a:pt x="195432" y="555446"/>
                  </a:lnTo>
                  <a:lnTo>
                    <a:pt x="154433" y="538165"/>
                  </a:lnTo>
                  <a:lnTo>
                    <a:pt x="116991" y="514988"/>
                  </a:lnTo>
                  <a:lnTo>
                    <a:pt x="83696" y="486503"/>
                  </a:lnTo>
                  <a:lnTo>
                    <a:pt x="55134" y="453296"/>
                  </a:lnTo>
                  <a:lnTo>
                    <a:pt x="31895" y="415954"/>
                  </a:lnTo>
                  <a:lnTo>
                    <a:pt x="14568" y="375064"/>
                  </a:lnTo>
                  <a:lnTo>
                    <a:pt x="3740" y="331213"/>
                  </a:lnTo>
                  <a:lnTo>
                    <a:pt x="0" y="284988"/>
                  </a:lnTo>
                  <a:close/>
                </a:path>
              </a:pathLst>
            </a:custGeom>
            <a:ln w="38100">
              <a:solidFill>
                <a:srgbClr val="F47C20"/>
              </a:solidFill>
            </a:ln>
          </p:spPr>
          <p:txBody>
            <a:bodyPr wrap="square" lIns="0" tIns="0" rIns="0" bIns="0" rtlCol="0"/>
            <a:lstStyle/>
            <a:p>
              <a:endParaRPr/>
            </a:p>
          </p:txBody>
        </p:sp>
        <p:sp>
          <p:nvSpPr>
            <p:cNvPr id="100" name="object 103">
              <a:extLst>
                <a:ext uri="{FF2B5EF4-FFF2-40B4-BE49-F238E27FC236}">
                  <a16:creationId xmlns:a16="http://schemas.microsoft.com/office/drawing/2014/main" id="{ADB62E64-DB30-4E60-9B03-1458C1B6F759}"/>
                </a:ext>
              </a:extLst>
            </p:cNvPr>
            <p:cNvSpPr/>
            <p:nvPr/>
          </p:nvSpPr>
          <p:spPr>
            <a:xfrm>
              <a:off x="7866329" y="3363848"/>
              <a:ext cx="142240" cy="132715"/>
            </a:xfrm>
            <a:custGeom>
              <a:avLst/>
              <a:gdLst/>
              <a:ahLst/>
              <a:cxnLst/>
              <a:rect l="l" t="t" r="r" b="b"/>
              <a:pathLst>
                <a:path w="142240" h="132714">
                  <a:moveTo>
                    <a:pt x="141795" y="0"/>
                  </a:moveTo>
                  <a:lnTo>
                    <a:pt x="0" y="18478"/>
                  </a:lnTo>
                  <a:lnTo>
                    <a:pt x="87439" y="132257"/>
                  </a:lnTo>
                  <a:lnTo>
                    <a:pt x="141795" y="0"/>
                  </a:lnTo>
                  <a:close/>
                </a:path>
              </a:pathLst>
            </a:custGeom>
            <a:solidFill>
              <a:srgbClr val="F47C20"/>
            </a:solidFill>
          </p:spPr>
          <p:txBody>
            <a:bodyPr wrap="square" lIns="0" tIns="0" rIns="0" bIns="0" rtlCol="0"/>
            <a:lstStyle/>
            <a:p>
              <a:endParaRPr/>
            </a:p>
          </p:txBody>
        </p:sp>
        <p:sp>
          <p:nvSpPr>
            <p:cNvPr id="101" name="object 104">
              <a:extLst>
                <a:ext uri="{FF2B5EF4-FFF2-40B4-BE49-F238E27FC236}">
                  <a16:creationId xmlns:a16="http://schemas.microsoft.com/office/drawing/2014/main" id="{F63FA093-C2A2-4D18-8433-0C5D3FB74D0C}"/>
                </a:ext>
              </a:extLst>
            </p:cNvPr>
            <p:cNvSpPr/>
            <p:nvPr/>
          </p:nvSpPr>
          <p:spPr>
            <a:xfrm>
              <a:off x="8404097" y="2615183"/>
              <a:ext cx="0" cy="1160145"/>
            </a:xfrm>
            <a:custGeom>
              <a:avLst/>
              <a:gdLst/>
              <a:ahLst/>
              <a:cxnLst/>
              <a:rect l="l" t="t" r="r" b="b"/>
              <a:pathLst>
                <a:path h="1160145">
                  <a:moveTo>
                    <a:pt x="0" y="1159852"/>
                  </a:moveTo>
                  <a:lnTo>
                    <a:pt x="0" y="0"/>
                  </a:lnTo>
                </a:path>
              </a:pathLst>
            </a:custGeom>
            <a:ln w="38100">
              <a:solidFill>
                <a:srgbClr val="F47C20"/>
              </a:solidFill>
            </a:ln>
          </p:spPr>
          <p:txBody>
            <a:bodyPr wrap="square" lIns="0" tIns="0" rIns="0" bIns="0" rtlCol="0"/>
            <a:lstStyle/>
            <a:p>
              <a:endParaRPr/>
            </a:p>
          </p:txBody>
        </p:sp>
        <p:sp>
          <p:nvSpPr>
            <p:cNvPr id="102" name="object 105">
              <a:extLst>
                <a:ext uri="{FF2B5EF4-FFF2-40B4-BE49-F238E27FC236}">
                  <a16:creationId xmlns:a16="http://schemas.microsoft.com/office/drawing/2014/main" id="{B2D3E4A0-76BB-4070-9073-39C35C0C6F4E}"/>
                </a:ext>
              </a:extLst>
            </p:cNvPr>
            <p:cNvSpPr/>
            <p:nvPr/>
          </p:nvSpPr>
          <p:spPr>
            <a:xfrm>
              <a:off x="7946136" y="2519933"/>
              <a:ext cx="914400" cy="1131570"/>
            </a:xfrm>
            <a:custGeom>
              <a:avLst/>
              <a:gdLst/>
              <a:ahLst/>
              <a:cxnLst/>
              <a:rect l="l" t="t" r="r" b="b"/>
              <a:pathLst>
                <a:path w="914400" h="1131570">
                  <a:moveTo>
                    <a:pt x="515112" y="114300"/>
                  </a:moveTo>
                  <a:lnTo>
                    <a:pt x="457962" y="0"/>
                  </a:lnTo>
                  <a:lnTo>
                    <a:pt x="400812" y="114300"/>
                  </a:lnTo>
                  <a:lnTo>
                    <a:pt x="515112" y="114300"/>
                  </a:lnTo>
                  <a:close/>
                </a:path>
                <a:path w="914400" h="1131570">
                  <a:moveTo>
                    <a:pt x="914400" y="674370"/>
                  </a:moveTo>
                  <a:lnTo>
                    <a:pt x="912037" y="627634"/>
                  </a:lnTo>
                  <a:lnTo>
                    <a:pt x="905103" y="582231"/>
                  </a:lnTo>
                  <a:lnTo>
                    <a:pt x="893838" y="538416"/>
                  </a:lnTo>
                  <a:lnTo>
                    <a:pt x="878459" y="496417"/>
                  </a:lnTo>
                  <a:lnTo>
                    <a:pt x="859205" y="456450"/>
                  </a:lnTo>
                  <a:lnTo>
                    <a:pt x="836307" y="418757"/>
                  </a:lnTo>
                  <a:lnTo>
                    <a:pt x="809993" y="383552"/>
                  </a:lnTo>
                  <a:lnTo>
                    <a:pt x="780478" y="351091"/>
                  </a:lnTo>
                  <a:lnTo>
                    <a:pt x="748017" y="321576"/>
                  </a:lnTo>
                  <a:lnTo>
                    <a:pt x="712812" y="295262"/>
                  </a:lnTo>
                  <a:lnTo>
                    <a:pt x="675119" y="272364"/>
                  </a:lnTo>
                  <a:lnTo>
                    <a:pt x="635152" y="253111"/>
                  </a:lnTo>
                  <a:lnTo>
                    <a:pt x="593153" y="237731"/>
                  </a:lnTo>
                  <a:lnTo>
                    <a:pt x="549338" y="226466"/>
                  </a:lnTo>
                  <a:lnTo>
                    <a:pt x="503936" y="219532"/>
                  </a:lnTo>
                  <a:lnTo>
                    <a:pt x="457200" y="217170"/>
                  </a:lnTo>
                  <a:lnTo>
                    <a:pt x="410451" y="219532"/>
                  </a:lnTo>
                  <a:lnTo>
                    <a:pt x="365048" y="226466"/>
                  </a:lnTo>
                  <a:lnTo>
                    <a:pt x="321233" y="237731"/>
                  </a:lnTo>
                  <a:lnTo>
                    <a:pt x="279234" y="253111"/>
                  </a:lnTo>
                  <a:lnTo>
                    <a:pt x="239268" y="272364"/>
                  </a:lnTo>
                  <a:lnTo>
                    <a:pt x="201574" y="295262"/>
                  </a:lnTo>
                  <a:lnTo>
                    <a:pt x="166370" y="321576"/>
                  </a:lnTo>
                  <a:lnTo>
                    <a:pt x="133908" y="351091"/>
                  </a:lnTo>
                  <a:lnTo>
                    <a:pt x="104394" y="383552"/>
                  </a:lnTo>
                  <a:lnTo>
                    <a:pt x="78079" y="418757"/>
                  </a:lnTo>
                  <a:lnTo>
                    <a:pt x="55181" y="456450"/>
                  </a:lnTo>
                  <a:lnTo>
                    <a:pt x="35928" y="496417"/>
                  </a:lnTo>
                  <a:lnTo>
                    <a:pt x="20548" y="538416"/>
                  </a:lnTo>
                  <a:lnTo>
                    <a:pt x="9283" y="582231"/>
                  </a:lnTo>
                  <a:lnTo>
                    <a:pt x="2349" y="627634"/>
                  </a:lnTo>
                  <a:lnTo>
                    <a:pt x="0" y="674370"/>
                  </a:lnTo>
                  <a:lnTo>
                    <a:pt x="2349" y="721118"/>
                  </a:lnTo>
                  <a:lnTo>
                    <a:pt x="9283" y="766521"/>
                  </a:lnTo>
                  <a:lnTo>
                    <a:pt x="20548" y="810336"/>
                  </a:lnTo>
                  <a:lnTo>
                    <a:pt x="35928" y="852335"/>
                  </a:lnTo>
                  <a:lnTo>
                    <a:pt x="55181" y="892302"/>
                  </a:lnTo>
                  <a:lnTo>
                    <a:pt x="78079" y="929995"/>
                  </a:lnTo>
                  <a:lnTo>
                    <a:pt x="104394" y="965200"/>
                  </a:lnTo>
                  <a:lnTo>
                    <a:pt x="133908" y="997661"/>
                  </a:lnTo>
                  <a:lnTo>
                    <a:pt x="166370" y="1027176"/>
                  </a:lnTo>
                  <a:lnTo>
                    <a:pt x="201574" y="1053490"/>
                  </a:lnTo>
                  <a:lnTo>
                    <a:pt x="239268" y="1076388"/>
                  </a:lnTo>
                  <a:lnTo>
                    <a:pt x="279234" y="1095641"/>
                  </a:lnTo>
                  <a:lnTo>
                    <a:pt x="321233" y="1111021"/>
                  </a:lnTo>
                  <a:lnTo>
                    <a:pt x="365048" y="1122286"/>
                  </a:lnTo>
                  <a:lnTo>
                    <a:pt x="410451" y="1129220"/>
                  </a:lnTo>
                  <a:lnTo>
                    <a:pt x="457200" y="1131570"/>
                  </a:lnTo>
                  <a:lnTo>
                    <a:pt x="503936" y="1129220"/>
                  </a:lnTo>
                  <a:lnTo>
                    <a:pt x="549338" y="1122286"/>
                  </a:lnTo>
                  <a:lnTo>
                    <a:pt x="593153" y="1111021"/>
                  </a:lnTo>
                  <a:lnTo>
                    <a:pt x="635152" y="1095641"/>
                  </a:lnTo>
                  <a:lnTo>
                    <a:pt x="675119" y="1076388"/>
                  </a:lnTo>
                  <a:lnTo>
                    <a:pt x="712812" y="1053490"/>
                  </a:lnTo>
                  <a:lnTo>
                    <a:pt x="748017" y="1027176"/>
                  </a:lnTo>
                  <a:lnTo>
                    <a:pt x="780478" y="997661"/>
                  </a:lnTo>
                  <a:lnTo>
                    <a:pt x="809993" y="965200"/>
                  </a:lnTo>
                  <a:lnTo>
                    <a:pt x="836307" y="929995"/>
                  </a:lnTo>
                  <a:lnTo>
                    <a:pt x="859205" y="892302"/>
                  </a:lnTo>
                  <a:lnTo>
                    <a:pt x="878459" y="852335"/>
                  </a:lnTo>
                  <a:lnTo>
                    <a:pt x="893838" y="810336"/>
                  </a:lnTo>
                  <a:lnTo>
                    <a:pt x="905103" y="766521"/>
                  </a:lnTo>
                  <a:lnTo>
                    <a:pt x="912037" y="721118"/>
                  </a:lnTo>
                  <a:lnTo>
                    <a:pt x="914400" y="674370"/>
                  </a:lnTo>
                  <a:close/>
                </a:path>
              </a:pathLst>
            </a:custGeom>
            <a:solidFill>
              <a:srgbClr val="F47C20"/>
            </a:solidFill>
          </p:spPr>
          <p:txBody>
            <a:bodyPr wrap="square" lIns="0" tIns="0" rIns="0" bIns="0" rtlCol="0"/>
            <a:lstStyle/>
            <a:p>
              <a:endParaRPr/>
            </a:p>
          </p:txBody>
        </p:sp>
        <p:sp>
          <p:nvSpPr>
            <p:cNvPr id="103" name="object 106">
              <a:extLst>
                <a:ext uri="{FF2B5EF4-FFF2-40B4-BE49-F238E27FC236}">
                  <a16:creationId xmlns:a16="http://schemas.microsoft.com/office/drawing/2014/main" id="{E663CEC6-CDD9-4BD0-B2FC-3F14AC471525}"/>
                </a:ext>
              </a:extLst>
            </p:cNvPr>
            <p:cNvSpPr/>
            <p:nvPr/>
          </p:nvSpPr>
          <p:spPr>
            <a:xfrm>
              <a:off x="7946135" y="2737103"/>
              <a:ext cx="914400" cy="914400"/>
            </a:xfrm>
            <a:custGeom>
              <a:avLst/>
              <a:gdLst/>
              <a:ahLst/>
              <a:cxnLst/>
              <a:rect l="l" t="t" r="r" b="b"/>
              <a:pathLst>
                <a:path w="914400" h="914400">
                  <a:moveTo>
                    <a:pt x="0" y="457200"/>
                  </a:moveTo>
                  <a:lnTo>
                    <a:pt x="2360" y="410454"/>
                  </a:lnTo>
                  <a:lnTo>
                    <a:pt x="9288" y="365059"/>
                  </a:lnTo>
                  <a:lnTo>
                    <a:pt x="20555" y="321243"/>
                  </a:lnTo>
                  <a:lnTo>
                    <a:pt x="35929" y="279238"/>
                  </a:lnTo>
                  <a:lnTo>
                    <a:pt x="55182" y="239272"/>
                  </a:lnTo>
                  <a:lnTo>
                    <a:pt x="78083" y="201576"/>
                  </a:lnTo>
                  <a:lnTo>
                    <a:pt x="104403" y="166379"/>
                  </a:lnTo>
                  <a:lnTo>
                    <a:pt x="133911" y="133911"/>
                  </a:lnTo>
                  <a:lnTo>
                    <a:pt x="166379" y="104403"/>
                  </a:lnTo>
                  <a:lnTo>
                    <a:pt x="201576" y="78083"/>
                  </a:lnTo>
                  <a:lnTo>
                    <a:pt x="239272" y="55182"/>
                  </a:lnTo>
                  <a:lnTo>
                    <a:pt x="279238" y="35929"/>
                  </a:lnTo>
                  <a:lnTo>
                    <a:pt x="321243" y="20555"/>
                  </a:lnTo>
                  <a:lnTo>
                    <a:pt x="365059" y="9288"/>
                  </a:lnTo>
                  <a:lnTo>
                    <a:pt x="410454" y="2360"/>
                  </a:lnTo>
                  <a:lnTo>
                    <a:pt x="457200" y="0"/>
                  </a:lnTo>
                  <a:lnTo>
                    <a:pt x="503945" y="2360"/>
                  </a:lnTo>
                  <a:lnTo>
                    <a:pt x="549340" y="9288"/>
                  </a:lnTo>
                  <a:lnTo>
                    <a:pt x="593156" y="20555"/>
                  </a:lnTo>
                  <a:lnTo>
                    <a:pt x="635161" y="35929"/>
                  </a:lnTo>
                  <a:lnTo>
                    <a:pt x="675127" y="55182"/>
                  </a:lnTo>
                  <a:lnTo>
                    <a:pt x="712823" y="78083"/>
                  </a:lnTo>
                  <a:lnTo>
                    <a:pt x="748020" y="104403"/>
                  </a:lnTo>
                  <a:lnTo>
                    <a:pt x="780488" y="133911"/>
                  </a:lnTo>
                  <a:lnTo>
                    <a:pt x="809996" y="166379"/>
                  </a:lnTo>
                  <a:lnTo>
                    <a:pt x="836316" y="201576"/>
                  </a:lnTo>
                  <a:lnTo>
                    <a:pt x="859217" y="239272"/>
                  </a:lnTo>
                  <a:lnTo>
                    <a:pt x="878470" y="279238"/>
                  </a:lnTo>
                  <a:lnTo>
                    <a:pt x="893844" y="321243"/>
                  </a:lnTo>
                  <a:lnTo>
                    <a:pt x="905111" y="365059"/>
                  </a:lnTo>
                  <a:lnTo>
                    <a:pt x="912039" y="410454"/>
                  </a:lnTo>
                  <a:lnTo>
                    <a:pt x="914400" y="457200"/>
                  </a:lnTo>
                  <a:lnTo>
                    <a:pt x="912039" y="503945"/>
                  </a:lnTo>
                  <a:lnTo>
                    <a:pt x="905111" y="549340"/>
                  </a:lnTo>
                  <a:lnTo>
                    <a:pt x="893844" y="593156"/>
                  </a:lnTo>
                  <a:lnTo>
                    <a:pt x="878470" y="635161"/>
                  </a:lnTo>
                  <a:lnTo>
                    <a:pt x="859217" y="675127"/>
                  </a:lnTo>
                  <a:lnTo>
                    <a:pt x="836316" y="712823"/>
                  </a:lnTo>
                  <a:lnTo>
                    <a:pt x="809996" y="748020"/>
                  </a:lnTo>
                  <a:lnTo>
                    <a:pt x="780488" y="780488"/>
                  </a:lnTo>
                  <a:lnTo>
                    <a:pt x="748020" y="809996"/>
                  </a:lnTo>
                  <a:lnTo>
                    <a:pt x="712823" y="836316"/>
                  </a:lnTo>
                  <a:lnTo>
                    <a:pt x="675127" y="859217"/>
                  </a:lnTo>
                  <a:lnTo>
                    <a:pt x="635161" y="878470"/>
                  </a:lnTo>
                  <a:lnTo>
                    <a:pt x="593156" y="893844"/>
                  </a:lnTo>
                  <a:lnTo>
                    <a:pt x="549340" y="905111"/>
                  </a:lnTo>
                  <a:lnTo>
                    <a:pt x="503945" y="912039"/>
                  </a:lnTo>
                  <a:lnTo>
                    <a:pt x="457200" y="914400"/>
                  </a:lnTo>
                  <a:lnTo>
                    <a:pt x="410454" y="912039"/>
                  </a:lnTo>
                  <a:lnTo>
                    <a:pt x="365059" y="905111"/>
                  </a:lnTo>
                  <a:lnTo>
                    <a:pt x="321243" y="893844"/>
                  </a:lnTo>
                  <a:lnTo>
                    <a:pt x="279238" y="878470"/>
                  </a:lnTo>
                  <a:lnTo>
                    <a:pt x="239272" y="859217"/>
                  </a:lnTo>
                  <a:lnTo>
                    <a:pt x="201576" y="836316"/>
                  </a:lnTo>
                  <a:lnTo>
                    <a:pt x="166379" y="809996"/>
                  </a:lnTo>
                  <a:lnTo>
                    <a:pt x="133911" y="780488"/>
                  </a:lnTo>
                  <a:lnTo>
                    <a:pt x="104403" y="748020"/>
                  </a:lnTo>
                  <a:lnTo>
                    <a:pt x="78083" y="712823"/>
                  </a:lnTo>
                  <a:lnTo>
                    <a:pt x="55182" y="675127"/>
                  </a:lnTo>
                  <a:lnTo>
                    <a:pt x="35929" y="635161"/>
                  </a:lnTo>
                  <a:lnTo>
                    <a:pt x="20555" y="593156"/>
                  </a:lnTo>
                  <a:lnTo>
                    <a:pt x="9288" y="549340"/>
                  </a:lnTo>
                  <a:lnTo>
                    <a:pt x="2360" y="503945"/>
                  </a:lnTo>
                  <a:lnTo>
                    <a:pt x="0" y="457200"/>
                  </a:lnTo>
                  <a:close/>
                </a:path>
              </a:pathLst>
            </a:custGeom>
            <a:ln w="12700">
              <a:solidFill>
                <a:srgbClr val="A75C31"/>
              </a:solidFill>
            </a:ln>
          </p:spPr>
          <p:txBody>
            <a:bodyPr wrap="square" lIns="0" tIns="0" rIns="0" bIns="0" rtlCol="0"/>
            <a:lstStyle/>
            <a:p>
              <a:endParaRPr/>
            </a:p>
          </p:txBody>
        </p:sp>
      </p:grpSp>
      <p:sp>
        <p:nvSpPr>
          <p:cNvPr id="104" name="object 107">
            <a:extLst>
              <a:ext uri="{FF2B5EF4-FFF2-40B4-BE49-F238E27FC236}">
                <a16:creationId xmlns:a16="http://schemas.microsoft.com/office/drawing/2014/main" id="{8C95CD52-12FE-4EF8-AF42-439F3BDEAA44}"/>
              </a:ext>
            </a:extLst>
          </p:cNvPr>
          <p:cNvSpPr txBox="1"/>
          <p:nvPr/>
        </p:nvSpPr>
        <p:spPr>
          <a:xfrm>
            <a:off x="8057151" y="4425136"/>
            <a:ext cx="70739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Segoe UI"/>
                <a:cs typeface="Segoe UI"/>
              </a:rPr>
              <a:t>RNN</a:t>
            </a:r>
            <a:endParaRPr sz="2400">
              <a:latin typeface="Segoe UI"/>
              <a:cs typeface="Segoe UI"/>
            </a:endParaRPr>
          </a:p>
        </p:txBody>
      </p:sp>
      <p:sp>
        <p:nvSpPr>
          <p:cNvPr id="118" name="object 121">
            <a:extLst>
              <a:ext uri="{FF2B5EF4-FFF2-40B4-BE49-F238E27FC236}">
                <a16:creationId xmlns:a16="http://schemas.microsoft.com/office/drawing/2014/main" id="{2707EE7E-B437-4ADA-A97F-2ECC488D4C80}"/>
              </a:ext>
            </a:extLst>
          </p:cNvPr>
          <p:cNvSpPr txBox="1"/>
          <p:nvPr/>
        </p:nvSpPr>
        <p:spPr>
          <a:xfrm>
            <a:off x="309592" y="3963675"/>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144" name="object 147">
            <a:extLst>
              <a:ext uri="{FF2B5EF4-FFF2-40B4-BE49-F238E27FC236}">
                <a16:creationId xmlns:a16="http://schemas.microsoft.com/office/drawing/2014/main" id="{58912734-1248-458D-9AE8-BC56AC0AE894}"/>
              </a:ext>
            </a:extLst>
          </p:cNvPr>
          <p:cNvSpPr txBox="1"/>
          <p:nvPr/>
        </p:nvSpPr>
        <p:spPr>
          <a:xfrm>
            <a:off x="2760311" y="3963675"/>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grpSp>
        <p:nvGrpSpPr>
          <p:cNvPr id="145" name="object 148">
            <a:extLst>
              <a:ext uri="{FF2B5EF4-FFF2-40B4-BE49-F238E27FC236}">
                <a16:creationId xmlns:a16="http://schemas.microsoft.com/office/drawing/2014/main" id="{777E63E2-0FDF-4BAF-B961-DB6FEF742DCE}"/>
              </a:ext>
            </a:extLst>
          </p:cNvPr>
          <p:cNvGrpSpPr/>
          <p:nvPr/>
        </p:nvGrpSpPr>
        <p:grpSpPr>
          <a:xfrm>
            <a:off x="332414" y="3136409"/>
            <a:ext cx="5504815" cy="330835"/>
            <a:chOff x="6393192" y="5688329"/>
            <a:chExt cx="5504815" cy="330835"/>
          </a:xfrm>
        </p:grpSpPr>
        <p:sp>
          <p:nvSpPr>
            <p:cNvPr id="146" name="object 149">
              <a:extLst>
                <a:ext uri="{FF2B5EF4-FFF2-40B4-BE49-F238E27FC236}">
                  <a16:creationId xmlns:a16="http://schemas.microsoft.com/office/drawing/2014/main" id="{8CB1E5C9-7205-45FA-BDCE-A1427D37D675}"/>
                </a:ext>
              </a:extLst>
            </p:cNvPr>
            <p:cNvSpPr/>
            <p:nvPr/>
          </p:nvSpPr>
          <p:spPr>
            <a:xfrm>
              <a:off x="6450330"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47" name="object 150">
              <a:extLst>
                <a:ext uri="{FF2B5EF4-FFF2-40B4-BE49-F238E27FC236}">
                  <a16:creationId xmlns:a16="http://schemas.microsoft.com/office/drawing/2014/main" id="{BFC7766E-EEBD-4693-81E2-62EE45BD1349}"/>
                </a:ext>
              </a:extLst>
            </p:cNvPr>
            <p:cNvSpPr/>
            <p:nvPr/>
          </p:nvSpPr>
          <p:spPr>
            <a:xfrm>
              <a:off x="639319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48" name="object 151">
              <a:extLst>
                <a:ext uri="{FF2B5EF4-FFF2-40B4-BE49-F238E27FC236}">
                  <a16:creationId xmlns:a16="http://schemas.microsoft.com/office/drawing/2014/main" id="{174E063C-683C-46DC-9DB3-3E0414C41F0D}"/>
                </a:ext>
              </a:extLst>
            </p:cNvPr>
            <p:cNvSpPr/>
            <p:nvPr/>
          </p:nvSpPr>
          <p:spPr>
            <a:xfrm>
              <a:off x="11840717"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49" name="object 152">
              <a:extLst>
                <a:ext uri="{FF2B5EF4-FFF2-40B4-BE49-F238E27FC236}">
                  <a16:creationId xmlns:a16="http://schemas.microsoft.com/office/drawing/2014/main" id="{787C1B99-2F64-459C-ADA6-B9423DC53626}"/>
                </a:ext>
              </a:extLst>
            </p:cNvPr>
            <p:cNvSpPr/>
            <p:nvPr/>
          </p:nvSpPr>
          <p:spPr>
            <a:xfrm>
              <a:off x="11783580"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0" name="object 153">
              <a:extLst>
                <a:ext uri="{FF2B5EF4-FFF2-40B4-BE49-F238E27FC236}">
                  <a16:creationId xmlns:a16="http://schemas.microsoft.com/office/drawing/2014/main" id="{27617517-6654-4438-9F0B-68329AED233A}"/>
                </a:ext>
              </a:extLst>
            </p:cNvPr>
            <p:cNvSpPr/>
            <p:nvPr/>
          </p:nvSpPr>
          <p:spPr>
            <a:xfrm>
              <a:off x="693953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1" name="object 154">
              <a:extLst>
                <a:ext uri="{FF2B5EF4-FFF2-40B4-BE49-F238E27FC236}">
                  <a16:creationId xmlns:a16="http://schemas.microsoft.com/office/drawing/2014/main" id="{F42A5293-4B44-4E09-BE0A-5DCD7DCC7174}"/>
                </a:ext>
              </a:extLst>
            </p:cNvPr>
            <p:cNvSpPr/>
            <p:nvPr/>
          </p:nvSpPr>
          <p:spPr>
            <a:xfrm>
              <a:off x="688238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2" name="object 155">
              <a:extLst>
                <a:ext uri="{FF2B5EF4-FFF2-40B4-BE49-F238E27FC236}">
                  <a16:creationId xmlns:a16="http://schemas.microsoft.com/office/drawing/2014/main" id="{CAA1073D-0E0C-4A89-A311-AF293DE18FA7}"/>
                </a:ext>
              </a:extLst>
            </p:cNvPr>
            <p:cNvSpPr/>
            <p:nvPr/>
          </p:nvSpPr>
          <p:spPr>
            <a:xfrm>
              <a:off x="7430261"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3" name="object 156">
              <a:extLst>
                <a:ext uri="{FF2B5EF4-FFF2-40B4-BE49-F238E27FC236}">
                  <a16:creationId xmlns:a16="http://schemas.microsoft.com/office/drawing/2014/main" id="{12813EE2-1E42-4457-8334-076A870BA116}"/>
                </a:ext>
              </a:extLst>
            </p:cNvPr>
            <p:cNvSpPr/>
            <p:nvPr/>
          </p:nvSpPr>
          <p:spPr>
            <a:xfrm>
              <a:off x="7373111"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4" name="object 157">
              <a:extLst>
                <a:ext uri="{FF2B5EF4-FFF2-40B4-BE49-F238E27FC236}">
                  <a16:creationId xmlns:a16="http://schemas.microsoft.com/office/drawing/2014/main" id="{AA859123-BF57-4661-BF8A-F28F45A4A0A6}"/>
                </a:ext>
              </a:extLst>
            </p:cNvPr>
            <p:cNvSpPr/>
            <p:nvPr/>
          </p:nvSpPr>
          <p:spPr>
            <a:xfrm>
              <a:off x="7919466"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5" name="object 158">
              <a:extLst>
                <a:ext uri="{FF2B5EF4-FFF2-40B4-BE49-F238E27FC236}">
                  <a16:creationId xmlns:a16="http://schemas.microsoft.com/office/drawing/2014/main" id="{6590512B-41B6-40C1-9D7E-6F63248E1896}"/>
                </a:ext>
              </a:extLst>
            </p:cNvPr>
            <p:cNvSpPr/>
            <p:nvPr/>
          </p:nvSpPr>
          <p:spPr>
            <a:xfrm>
              <a:off x="7862316"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6" name="object 159">
              <a:extLst>
                <a:ext uri="{FF2B5EF4-FFF2-40B4-BE49-F238E27FC236}">
                  <a16:creationId xmlns:a16="http://schemas.microsoft.com/office/drawing/2014/main" id="{C467264B-0958-46F4-B8EC-4F8C6210CA2D}"/>
                </a:ext>
              </a:extLst>
            </p:cNvPr>
            <p:cNvSpPr/>
            <p:nvPr/>
          </p:nvSpPr>
          <p:spPr>
            <a:xfrm>
              <a:off x="841019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7" name="object 160">
              <a:extLst>
                <a:ext uri="{FF2B5EF4-FFF2-40B4-BE49-F238E27FC236}">
                  <a16:creationId xmlns:a16="http://schemas.microsoft.com/office/drawing/2014/main" id="{2BED314C-F14A-4B2D-858B-A26EA8ADE2A6}"/>
                </a:ext>
              </a:extLst>
            </p:cNvPr>
            <p:cNvSpPr/>
            <p:nvPr/>
          </p:nvSpPr>
          <p:spPr>
            <a:xfrm>
              <a:off x="835304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8" name="object 161">
              <a:extLst>
                <a:ext uri="{FF2B5EF4-FFF2-40B4-BE49-F238E27FC236}">
                  <a16:creationId xmlns:a16="http://schemas.microsoft.com/office/drawing/2014/main" id="{0CA429D9-3DD8-4399-831F-788A521F3F47}"/>
                </a:ext>
              </a:extLst>
            </p:cNvPr>
            <p:cNvSpPr/>
            <p:nvPr/>
          </p:nvSpPr>
          <p:spPr>
            <a:xfrm>
              <a:off x="8900922"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9" name="object 162">
              <a:extLst>
                <a:ext uri="{FF2B5EF4-FFF2-40B4-BE49-F238E27FC236}">
                  <a16:creationId xmlns:a16="http://schemas.microsoft.com/office/drawing/2014/main" id="{BD075F6E-0BEE-456E-A194-E8B1C65C2167}"/>
                </a:ext>
              </a:extLst>
            </p:cNvPr>
            <p:cNvSpPr/>
            <p:nvPr/>
          </p:nvSpPr>
          <p:spPr>
            <a:xfrm>
              <a:off x="884377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0" name="object 163">
              <a:extLst>
                <a:ext uri="{FF2B5EF4-FFF2-40B4-BE49-F238E27FC236}">
                  <a16:creationId xmlns:a16="http://schemas.microsoft.com/office/drawing/2014/main" id="{8EEEF671-559F-46FE-BF40-774CBCC920B6}"/>
                </a:ext>
              </a:extLst>
            </p:cNvPr>
            <p:cNvSpPr/>
            <p:nvPr/>
          </p:nvSpPr>
          <p:spPr>
            <a:xfrm>
              <a:off x="9390126"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1" name="object 164">
              <a:extLst>
                <a:ext uri="{FF2B5EF4-FFF2-40B4-BE49-F238E27FC236}">
                  <a16:creationId xmlns:a16="http://schemas.microsoft.com/office/drawing/2014/main" id="{82FC1A78-98EF-4CFB-9DDE-30DF70590361}"/>
                </a:ext>
              </a:extLst>
            </p:cNvPr>
            <p:cNvSpPr/>
            <p:nvPr/>
          </p:nvSpPr>
          <p:spPr>
            <a:xfrm>
              <a:off x="9332976"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2" name="object 165">
              <a:extLst>
                <a:ext uri="{FF2B5EF4-FFF2-40B4-BE49-F238E27FC236}">
                  <a16:creationId xmlns:a16="http://schemas.microsoft.com/office/drawing/2014/main" id="{BBE6D685-C990-499E-9F48-DB1E3591936B}"/>
                </a:ext>
              </a:extLst>
            </p:cNvPr>
            <p:cNvSpPr/>
            <p:nvPr/>
          </p:nvSpPr>
          <p:spPr>
            <a:xfrm>
              <a:off x="9880853"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3" name="object 166">
              <a:extLst>
                <a:ext uri="{FF2B5EF4-FFF2-40B4-BE49-F238E27FC236}">
                  <a16:creationId xmlns:a16="http://schemas.microsoft.com/office/drawing/2014/main" id="{72F60E02-FAE3-4B8B-B805-B27BEAB6DFE2}"/>
                </a:ext>
              </a:extLst>
            </p:cNvPr>
            <p:cNvSpPr/>
            <p:nvPr/>
          </p:nvSpPr>
          <p:spPr>
            <a:xfrm>
              <a:off x="9823703"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4" name="object 167">
              <a:extLst>
                <a:ext uri="{FF2B5EF4-FFF2-40B4-BE49-F238E27FC236}">
                  <a16:creationId xmlns:a16="http://schemas.microsoft.com/office/drawing/2014/main" id="{1520CFE6-DE17-48CC-A3AF-6125B8598510}"/>
                </a:ext>
              </a:extLst>
            </p:cNvPr>
            <p:cNvSpPr/>
            <p:nvPr/>
          </p:nvSpPr>
          <p:spPr>
            <a:xfrm>
              <a:off x="10371582"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5" name="object 168">
              <a:extLst>
                <a:ext uri="{FF2B5EF4-FFF2-40B4-BE49-F238E27FC236}">
                  <a16:creationId xmlns:a16="http://schemas.microsoft.com/office/drawing/2014/main" id="{08597AC5-0CBE-49E0-B36B-09761529D106}"/>
                </a:ext>
              </a:extLst>
            </p:cNvPr>
            <p:cNvSpPr/>
            <p:nvPr/>
          </p:nvSpPr>
          <p:spPr>
            <a:xfrm>
              <a:off x="1031443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6" name="object 169">
              <a:extLst>
                <a:ext uri="{FF2B5EF4-FFF2-40B4-BE49-F238E27FC236}">
                  <a16:creationId xmlns:a16="http://schemas.microsoft.com/office/drawing/2014/main" id="{0012C155-5513-4EEC-8987-35D7AA1F62C6}"/>
                </a:ext>
              </a:extLst>
            </p:cNvPr>
            <p:cNvSpPr/>
            <p:nvPr/>
          </p:nvSpPr>
          <p:spPr>
            <a:xfrm>
              <a:off x="10860785"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7" name="object 170">
              <a:extLst>
                <a:ext uri="{FF2B5EF4-FFF2-40B4-BE49-F238E27FC236}">
                  <a16:creationId xmlns:a16="http://schemas.microsoft.com/office/drawing/2014/main" id="{06668ED4-C598-43CB-9AD9-4BF861D9264D}"/>
                </a:ext>
              </a:extLst>
            </p:cNvPr>
            <p:cNvSpPr/>
            <p:nvPr/>
          </p:nvSpPr>
          <p:spPr>
            <a:xfrm>
              <a:off x="10803635"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8" name="object 171">
              <a:extLst>
                <a:ext uri="{FF2B5EF4-FFF2-40B4-BE49-F238E27FC236}">
                  <a16:creationId xmlns:a16="http://schemas.microsoft.com/office/drawing/2014/main" id="{E2214CC4-B33E-4566-91EB-FAA6281FA9D2}"/>
                </a:ext>
              </a:extLst>
            </p:cNvPr>
            <p:cNvSpPr/>
            <p:nvPr/>
          </p:nvSpPr>
          <p:spPr>
            <a:xfrm>
              <a:off x="1135151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9" name="object 172">
              <a:extLst>
                <a:ext uri="{FF2B5EF4-FFF2-40B4-BE49-F238E27FC236}">
                  <a16:creationId xmlns:a16="http://schemas.microsoft.com/office/drawing/2014/main" id="{EF9FD97B-1628-4F80-823E-6FF3F145A46C}"/>
                </a:ext>
              </a:extLst>
            </p:cNvPr>
            <p:cNvSpPr/>
            <p:nvPr/>
          </p:nvSpPr>
          <p:spPr>
            <a:xfrm>
              <a:off x="1129436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grpSp>
      <p:grpSp>
        <p:nvGrpSpPr>
          <p:cNvPr id="170" name="object 173">
            <a:extLst>
              <a:ext uri="{FF2B5EF4-FFF2-40B4-BE49-F238E27FC236}">
                <a16:creationId xmlns:a16="http://schemas.microsoft.com/office/drawing/2014/main" id="{BC351685-1662-4FB6-88C9-259A69D087D8}"/>
              </a:ext>
            </a:extLst>
          </p:cNvPr>
          <p:cNvGrpSpPr/>
          <p:nvPr/>
        </p:nvGrpSpPr>
        <p:grpSpPr>
          <a:xfrm>
            <a:off x="2999414" y="2138189"/>
            <a:ext cx="114300" cy="330835"/>
            <a:chOff x="9060192" y="4690109"/>
            <a:chExt cx="114300" cy="330835"/>
          </a:xfrm>
        </p:grpSpPr>
        <p:sp>
          <p:nvSpPr>
            <p:cNvPr id="171" name="object 174">
              <a:extLst>
                <a:ext uri="{FF2B5EF4-FFF2-40B4-BE49-F238E27FC236}">
                  <a16:creationId xmlns:a16="http://schemas.microsoft.com/office/drawing/2014/main" id="{E442D32F-F878-40B3-B542-F2BEA2996A11}"/>
                </a:ext>
              </a:extLst>
            </p:cNvPr>
            <p:cNvSpPr/>
            <p:nvPr/>
          </p:nvSpPr>
          <p:spPr>
            <a:xfrm>
              <a:off x="9117330" y="478535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72" name="object 175">
              <a:extLst>
                <a:ext uri="{FF2B5EF4-FFF2-40B4-BE49-F238E27FC236}">
                  <a16:creationId xmlns:a16="http://schemas.microsoft.com/office/drawing/2014/main" id="{95BC6D45-37A8-4766-8162-F394495E1B7F}"/>
                </a:ext>
              </a:extLst>
            </p:cNvPr>
            <p:cNvSpPr/>
            <p:nvPr/>
          </p:nvSpPr>
          <p:spPr>
            <a:xfrm>
              <a:off x="9060192" y="469010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grpSp>
      <p:sp>
        <p:nvSpPr>
          <p:cNvPr id="173" name="object 176">
            <a:extLst>
              <a:ext uri="{FF2B5EF4-FFF2-40B4-BE49-F238E27FC236}">
                <a16:creationId xmlns:a16="http://schemas.microsoft.com/office/drawing/2014/main" id="{611DF932-A7BD-4BEE-A408-6F6ABA174A6C}"/>
              </a:ext>
            </a:extLst>
          </p:cNvPr>
          <p:cNvSpPr txBox="1"/>
          <p:nvPr/>
        </p:nvSpPr>
        <p:spPr>
          <a:xfrm>
            <a:off x="140377" y="2468135"/>
            <a:ext cx="5831205" cy="668020"/>
          </a:xfrm>
          <a:prstGeom prst="rect">
            <a:avLst/>
          </a:prstGeom>
          <a:solidFill>
            <a:srgbClr val="002060"/>
          </a:solidFill>
          <a:ln w="12700">
            <a:solidFill>
              <a:srgbClr val="A75C31"/>
            </a:solidFill>
          </a:ln>
        </p:spPr>
        <p:txBody>
          <a:bodyPr vert="horz" wrap="square" lIns="0" tIns="129539" rIns="0" bIns="0" rtlCol="0">
            <a:spAutoFit/>
          </a:bodyPr>
          <a:lstStyle/>
          <a:p>
            <a:pPr algn="ctr">
              <a:lnSpc>
                <a:spcPct val="100000"/>
              </a:lnSpc>
              <a:spcBef>
                <a:spcPts val="1019"/>
              </a:spcBef>
            </a:pPr>
            <a:r>
              <a:rPr sz="2400" b="1" spc="-20" dirty="0">
                <a:solidFill>
                  <a:srgbClr val="FFFFFF"/>
                </a:solidFill>
                <a:latin typeface="Segoe UI"/>
                <a:cs typeface="Segoe UI"/>
              </a:rPr>
              <a:t>Transformer/MLP</a:t>
            </a:r>
            <a:r>
              <a:rPr sz="2400" b="1" spc="-50" dirty="0">
                <a:solidFill>
                  <a:srgbClr val="FFFFFF"/>
                </a:solidFill>
                <a:latin typeface="Microsoft JhengHei"/>
                <a:cs typeface="Microsoft JhengHei"/>
              </a:rPr>
              <a:t>系</a:t>
            </a:r>
            <a:endParaRPr sz="2400">
              <a:latin typeface="Microsoft JhengHei"/>
              <a:cs typeface="Microsoft JhengHei"/>
            </a:endParaRPr>
          </a:p>
        </p:txBody>
      </p:sp>
      <p:pic>
        <p:nvPicPr>
          <p:cNvPr id="174" name="図 1">
            <a:extLst>
              <a:ext uri="{FF2B5EF4-FFF2-40B4-BE49-F238E27FC236}">
                <a16:creationId xmlns:a16="http://schemas.microsoft.com/office/drawing/2014/main" id="{433FEC31-3AC2-438B-8708-191B2EC8CC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628" y="3486564"/>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図 5">
            <a:extLst>
              <a:ext uri="{FF2B5EF4-FFF2-40B4-BE49-F238E27FC236}">
                <a16:creationId xmlns:a16="http://schemas.microsoft.com/office/drawing/2014/main" id="{B6017EB0-D309-4B1F-86D9-4DEC1FA1BC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3958" y="3490708"/>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図 6">
            <a:extLst>
              <a:ext uri="{FF2B5EF4-FFF2-40B4-BE49-F238E27FC236}">
                <a16:creationId xmlns:a16="http://schemas.microsoft.com/office/drawing/2014/main" id="{61397824-DB23-45ED-A36E-8600A49DFE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140" y="3507980"/>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図 13">
            <a:extLst>
              <a:ext uri="{FF2B5EF4-FFF2-40B4-BE49-F238E27FC236}">
                <a16:creationId xmlns:a16="http://schemas.microsoft.com/office/drawing/2014/main" id="{366BA303-EE8C-4E3F-A99F-0182D995F2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457" y="3528700"/>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object 121">
            <a:extLst>
              <a:ext uri="{FF2B5EF4-FFF2-40B4-BE49-F238E27FC236}">
                <a16:creationId xmlns:a16="http://schemas.microsoft.com/office/drawing/2014/main" id="{D1565D93-C023-4749-87A7-EE14F1273CA8}"/>
              </a:ext>
            </a:extLst>
          </p:cNvPr>
          <p:cNvSpPr txBox="1"/>
          <p:nvPr/>
        </p:nvSpPr>
        <p:spPr>
          <a:xfrm>
            <a:off x="2323519" y="3954432"/>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79" name="図 1">
            <a:extLst>
              <a:ext uri="{FF2B5EF4-FFF2-40B4-BE49-F238E27FC236}">
                <a16:creationId xmlns:a16="http://schemas.microsoft.com/office/drawing/2014/main" id="{18F64233-4A82-4611-9449-67D3736DC2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4555" y="3477321"/>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図 5">
            <a:extLst>
              <a:ext uri="{FF2B5EF4-FFF2-40B4-BE49-F238E27FC236}">
                <a16:creationId xmlns:a16="http://schemas.microsoft.com/office/drawing/2014/main" id="{68485EE1-C783-481E-ACDA-8124FAF79A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7885" y="3481465"/>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図 6">
            <a:extLst>
              <a:ext uri="{FF2B5EF4-FFF2-40B4-BE49-F238E27FC236}">
                <a16:creationId xmlns:a16="http://schemas.microsoft.com/office/drawing/2014/main" id="{F449FDE3-7E77-4B8E-A85E-50471BF01C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5067" y="3498737"/>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図 13">
            <a:extLst>
              <a:ext uri="{FF2B5EF4-FFF2-40B4-BE49-F238E27FC236}">
                <a16:creationId xmlns:a16="http://schemas.microsoft.com/office/drawing/2014/main" id="{AC9A0A13-6095-407E-8DCE-8CD5639D3BA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61384" y="3519457"/>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object 121">
            <a:extLst>
              <a:ext uri="{FF2B5EF4-FFF2-40B4-BE49-F238E27FC236}">
                <a16:creationId xmlns:a16="http://schemas.microsoft.com/office/drawing/2014/main" id="{70D1C30C-B1E7-41D2-AB0C-AC311F3D4B32}"/>
              </a:ext>
            </a:extLst>
          </p:cNvPr>
          <p:cNvSpPr txBox="1"/>
          <p:nvPr/>
        </p:nvSpPr>
        <p:spPr>
          <a:xfrm>
            <a:off x="4274129" y="3954432"/>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84" name="図 1">
            <a:extLst>
              <a:ext uri="{FF2B5EF4-FFF2-40B4-BE49-F238E27FC236}">
                <a16:creationId xmlns:a16="http://schemas.microsoft.com/office/drawing/2014/main" id="{506BB147-332C-49D7-80BB-1D7331CABE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5165" y="3477321"/>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図 5">
            <a:extLst>
              <a:ext uri="{FF2B5EF4-FFF2-40B4-BE49-F238E27FC236}">
                <a16:creationId xmlns:a16="http://schemas.microsoft.com/office/drawing/2014/main" id="{757F20C9-251F-44A4-AB1A-470BF65B5E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8495" y="3481465"/>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図 6">
            <a:extLst>
              <a:ext uri="{FF2B5EF4-FFF2-40B4-BE49-F238E27FC236}">
                <a16:creationId xmlns:a16="http://schemas.microsoft.com/office/drawing/2014/main" id="{3252D8DF-B61B-4156-93CD-FEECBAFDE7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5677" y="3498737"/>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図 13">
            <a:extLst>
              <a:ext uri="{FF2B5EF4-FFF2-40B4-BE49-F238E27FC236}">
                <a16:creationId xmlns:a16="http://schemas.microsoft.com/office/drawing/2014/main" id="{1FEC1EB0-E231-45A4-AE31-2387BA7840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11994" y="3519457"/>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object 121">
            <a:extLst>
              <a:ext uri="{FF2B5EF4-FFF2-40B4-BE49-F238E27FC236}">
                <a16:creationId xmlns:a16="http://schemas.microsoft.com/office/drawing/2014/main" id="{8C827E45-291E-4059-94A9-4CE7D30D1C43}"/>
              </a:ext>
            </a:extLst>
          </p:cNvPr>
          <p:cNvSpPr txBox="1"/>
          <p:nvPr/>
        </p:nvSpPr>
        <p:spPr>
          <a:xfrm>
            <a:off x="6374939" y="3083289"/>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189" name="object 147">
            <a:extLst>
              <a:ext uri="{FF2B5EF4-FFF2-40B4-BE49-F238E27FC236}">
                <a16:creationId xmlns:a16="http://schemas.microsoft.com/office/drawing/2014/main" id="{41147219-1917-48E4-913A-D159C5EADC45}"/>
              </a:ext>
            </a:extLst>
          </p:cNvPr>
          <p:cNvSpPr txBox="1"/>
          <p:nvPr/>
        </p:nvSpPr>
        <p:spPr>
          <a:xfrm>
            <a:off x="8825658" y="3083289"/>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90" name="図 1">
            <a:extLst>
              <a:ext uri="{FF2B5EF4-FFF2-40B4-BE49-F238E27FC236}">
                <a16:creationId xmlns:a16="http://schemas.microsoft.com/office/drawing/2014/main" id="{46B59ABE-490E-4E32-BD6C-B935E98017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5975" y="2606178"/>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図 5">
            <a:extLst>
              <a:ext uri="{FF2B5EF4-FFF2-40B4-BE49-F238E27FC236}">
                <a16:creationId xmlns:a16="http://schemas.microsoft.com/office/drawing/2014/main" id="{458AE576-5D84-4DA6-BE9F-F40ED4B750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9305" y="2610322"/>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図 6">
            <a:extLst>
              <a:ext uri="{FF2B5EF4-FFF2-40B4-BE49-F238E27FC236}">
                <a16:creationId xmlns:a16="http://schemas.microsoft.com/office/drawing/2014/main" id="{E8333D45-E335-4BE7-AA2C-91B7B7717A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16487" y="2627594"/>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図 13">
            <a:extLst>
              <a:ext uri="{FF2B5EF4-FFF2-40B4-BE49-F238E27FC236}">
                <a16:creationId xmlns:a16="http://schemas.microsoft.com/office/drawing/2014/main" id="{EEB0043D-EB2A-4C4B-9FDE-F83DBAE44F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12804" y="2648314"/>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object 121">
            <a:extLst>
              <a:ext uri="{FF2B5EF4-FFF2-40B4-BE49-F238E27FC236}">
                <a16:creationId xmlns:a16="http://schemas.microsoft.com/office/drawing/2014/main" id="{56C9964C-805A-46ED-A4CD-4311784F0002}"/>
              </a:ext>
            </a:extLst>
          </p:cNvPr>
          <p:cNvSpPr txBox="1"/>
          <p:nvPr/>
        </p:nvSpPr>
        <p:spPr>
          <a:xfrm>
            <a:off x="8388866" y="3074046"/>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95" name="図 1">
            <a:extLst>
              <a:ext uri="{FF2B5EF4-FFF2-40B4-BE49-F238E27FC236}">
                <a16:creationId xmlns:a16="http://schemas.microsoft.com/office/drawing/2014/main" id="{3B3D3D55-8CB9-4A65-B787-4D6F73E802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59902" y="2596935"/>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図 5">
            <a:extLst>
              <a:ext uri="{FF2B5EF4-FFF2-40B4-BE49-F238E27FC236}">
                <a16:creationId xmlns:a16="http://schemas.microsoft.com/office/drawing/2014/main" id="{6F8A2748-26CF-42DA-B66C-F21F991DB5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3232" y="2601079"/>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図 6">
            <a:extLst>
              <a:ext uri="{FF2B5EF4-FFF2-40B4-BE49-F238E27FC236}">
                <a16:creationId xmlns:a16="http://schemas.microsoft.com/office/drawing/2014/main" id="{A9596A2B-2D62-45C3-8283-310B24206A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30414" y="2618351"/>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図 13">
            <a:extLst>
              <a:ext uri="{FF2B5EF4-FFF2-40B4-BE49-F238E27FC236}">
                <a16:creationId xmlns:a16="http://schemas.microsoft.com/office/drawing/2014/main" id="{1F6B90C0-EE4D-40B1-A652-01CCFC1457B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26731" y="2639071"/>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object 121">
            <a:extLst>
              <a:ext uri="{FF2B5EF4-FFF2-40B4-BE49-F238E27FC236}">
                <a16:creationId xmlns:a16="http://schemas.microsoft.com/office/drawing/2014/main" id="{6D47D6AE-5064-47D6-9542-8E4A73519DFF}"/>
              </a:ext>
            </a:extLst>
          </p:cNvPr>
          <p:cNvSpPr txBox="1"/>
          <p:nvPr/>
        </p:nvSpPr>
        <p:spPr>
          <a:xfrm>
            <a:off x="10339476" y="3074046"/>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00" name="図 1">
            <a:extLst>
              <a:ext uri="{FF2B5EF4-FFF2-40B4-BE49-F238E27FC236}">
                <a16:creationId xmlns:a16="http://schemas.microsoft.com/office/drawing/2014/main" id="{CCF6112B-F0A9-480D-9D87-A398DE0EAF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0512" y="2596935"/>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図 5">
            <a:extLst>
              <a:ext uri="{FF2B5EF4-FFF2-40B4-BE49-F238E27FC236}">
                <a16:creationId xmlns:a16="http://schemas.microsoft.com/office/drawing/2014/main" id="{03738FDC-E327-4EDC-8DB8-006B133684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3842" y="2601079"/>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図 6">
            <a:extLst>
              <a:ext uri="{FF2B5EF4-FFF2-40B4-BE49-F238E27FC236}">
                <a16:creationId xmlns:a16="http://schemas.microsoft.com/office/drawing/2014/main" id="{AC386B6D-3AD9-48D7-8B2D-142326358C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81024" y="2618351"/>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図 13">
            <a:extLst>
              <a:ext uri="{FF2B5EF4-FFF2-40B4-BE49-F238E27FC236}">
                <a16:creationId xmlns:a16="http://schemas.microsoft.com/office/drawing/2014/main" id="{D64CED69-BE2A-4BA4-AE18-2B5B1E7590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77341" y="2639071"/>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object 121">
            <a:extLst>
              <a:ext uri="{FF2B5EF4-FFF2-40B4-BE49-F238E27FC236}">
                <a16:creationId xmlns:a16="http://schemas.microsoft.com/office/drawing/2014/main" id="{096F7745-864E-43D1-A1C7-B8CE83FB4AB5}"/>
              </a:ext>
            </a:extLst>
          </p:cNvPr>
          <p:cNvSpPr txBox="1"/>
          <p:nvPr/>
        </p:nvSpPr>
        <p:spPr>
          <a:xfrm>
            <a:off x="6347034" y="5674464"/>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205" name="object 147">
            <a:extLst>
              <a:ext uri="{FF2B5EF4-FFF2-40B4-BE49-F238E27FC236}">
                <a16:creationId xmlns:a16="http://schemas.microsoft.com/office/drawing/2014/main" id="{207E6E8F-127E-4B17-A743-624B09196FAA}"/>
              </a:ext>
            </a:extLst>
          </p:cNvPr>
          <p:cNvSpPr txBox="1"/>
          <p:nvPr/>
        </p:nvSpPr>
        <p:spPr>
          <a:xfrm>
            <a:off x="8797753" y="5674464"/>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06" name="図 1">
            <a:extLst>
              <a:ext uri="{FF2B5EF4-FFF2-40B4-BE49-F238E27FC236}">
                <a16:creationId xmlns:a16="http://schemas.microsoft.com/office/drawing/2014/main" id="{53B59D3B-75DE-49AD-876E-02A8178B1B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8070" y="5197353"/>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図 5">
            <a:extLst>
              <a:ext uri="{FF2B5EF4-FFF2-40B4-BE49-F238E27FC236}">
                <a16:creationId xmlns:a16="http://schemas.microsoft.com/office/drawing/2014/main" id="{44757F37-A3EB-45BC-911C-150AB6FF07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1400" y="5201497"/>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図 6">
            <a:extLst>
              <a:ext uri="{FF2B5EF4-FFF2-40B4-BE49-F238E27FC236}">
                <a16:creationId xmlns:a16="http://schemas.microsoft.com/office/drawing/2014/main" id="{36DFFC0A-0BBD-4BFC-8CA2-12D10B64B24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88582" y="5218769"/>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図 13">
            <a:extLst>
              <a:ext uri="{FF2B5EF4-FFF2-40B4-BE49-F238E27FC236}">
                <a16:creationId xmlns:a16="http://schemas.microsoft.com/office/drawing/2014/main" id="{B14BCFAF-270D-45E0-871E-D0D4D4828D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4899" y="5239489"/>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object 121">
            <a:extLst>
              <a:ext uri="{FF2B5EF4-FFF2-40B4-BE49-F238E27FC236}">
                <a16:creationId xmlns:a16="http://schemas.microsoft.com/office/drawing/2014/main" id="{55631A8A-9C96-4152-8182-E6C3D26C05EA}"/>
              </a:ext>
            </a:extLst>
          </p:cNvPr>
          <p:cNvSpPr txBox="1"/>
          <p:nvPr/>
        </p:nvSpPr>
        <p:spPr>
          <a:xfrm>
            <a:off x="8360961" y="5665221"/>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11" name="図 1">
            <a:extLst>
              <a:ext uri="{FF2B5EF4-FFF2-40B4-BE49-F238E27FC236}">
                <a16:creationId xmlns:a16="http://schemas.microsoft.com/office/drawing/2014/main" id="{556514CA-DBB7-48C7-8600-FB08358B21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1997" y="5188110"/>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図 5">
            <a:extLst>
              <a:ext uri="{FF2B5EF4-FFF2-40B4-BE49-F238E27FC236}">
                <a16:creationId xmlns:a16="http://schemas.microsoft.com/office/drawing/2014/main" id="{A078F2E8-186E-4DF7-843E-5BAF98DB41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85327" y="5192254"/>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図 6">
            <a:extLst>
              <a:ext uri="{FF2B5EF4-FFF2-40B4-BE49-F238E27FC236}">
                <a16:creationId xmlns:a16="http://schemas.microsoft.com/office/drawing/2014/main" id="{334B2A8D-11B3-42C0-A341-8F8506E25B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02509" y="5209526"/>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図 13">
            <a:extLst>
              <a:ext uri="{FF2B5EF4-FFF2-40B4-BE49-F238E27FC236}">
                <a16:creationId xmlns:a16="http://schemas.microsoft.com/office/drawing/2014/main" id="{1745C0EE-E171-4DE5-8F89-7A2989E6188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98826" y="5230246"/>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object 121">
            <a:extLst>
              <a:ext uri="{FF2B5EF4-FFF2-40B4-BE49-F238E27FC236}">
                <a16:creationId xmlns:a16="http://schemas.microsoft.com/office/drawing/2014/main" id="{60025E9B-9553-45BC-AC9F-F1D2BDCC92A5}"/>
              </a:ext>
            </a:extLst>
          </p:cNvPr>
          <p:cNvSpPr txBox="1"/>
          <p:nvPr/>
        </p:nvSpPr>
        <p:spPr>
          <a:xfrm>
            <a:off x="10311571" y="5665221"/>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16" name="図 1">
            <a:extLst>
              <a:ext uri="{FF2B5EF4-FFF2-40B4-BE49-F238E27FC236}">
                <a16:creationId xmlns:a16="http://schemas.microsoft.com/office/drawing/2014/main" id="{07BFDD00-FA36-498F-AAD6-C0AF885E8A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82607" y="5188110"/>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図 5">
            <a:extLst>
              <a:ext uri="{FF2B5EF4-FFF2-40B4-BE49-F238E27FC236}">
                <a16:creationId xmlns:a16="http://schemas.microsoft.com/office/drawing/2014/main" id="{D69EDE48-490C-41E2-A4BD-5C0A429BC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35937" y="5192254"/>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図 6">
            <a:extLst>
              <a:ext uri="{FF2B5EF4-FFF2-40B4-BE49-F238E27FC236}">
                <a16:creationId xmlns:a16="http://schemas.microsoft.com/office/drawing/2014/main" id="{D2B1D9C6-995F-45C8-A8CC-839811F145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53119" y="5209526"/>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図 13">
            <a:extLst>
              <a:ext uri="{FF2B5EF4-FFF2-40B4-BE49-F238E27FC236}">
                <a16:creationId xmlns:a16="http://schemas.microsoft.com/office/drawing/2014/main" id="{42BC8014-5FCE-4BB8-AEBA-C33E72936A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49436" y="5230246"/>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478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5">
            <a:extLst>
              <a:ext uri="{FF2B5EF4-FFF2-40B4-BE49-F238E27FC236}">
                <a16:creationId xmlns:a16="http://schemas.microsoft.com/office/drawing/2014/main" id="{42438C11-E327-4F2A-88EB-32D5B8FFDA25}"/>
              </a:ext>
            </a:extLst>
          </p:cNvPr>
          <p:cNvGraphicFramePr>
            <a:graphicFrameLocks noGrp="1"/>
          </p:cNvGraphicFramePr>
          <p:nvPr>
            <p:extLst>
              <p:ext uri="{D42A27DB-BD31-4B8C-83A1-F6EECF244321}">
                <p14:modId xmlns:p14="http://schemas.microsoft.com/office/powerpoint/2010/main" val="4055648952"/>
              </p:ext>
            </p:extLst>
          </p:nvPr>
        </p:nvGraphicFramePr>
        <p:xfrm>
          <a:off x="1" y="408940"/>
          <a:ext cx="12191999" cy="6040120"/>
        </p:xfrm>
        <a:graphic>
          <a:graphicData uri="http://schemas.openxmlformats.org/drawingml/2006/table">
            <a:tbl>
              <a:tblPr firstRow="1" bandRow="1">
                <a:tableStyleId>{F2DE63D5-997A-4646-A377-4702673A728D}</a:tableStyleId>
              </a:tblPr>
              <a:tblGrid>
                <a:gridCol w="1571372">
                  <a:extLst>
                    <a:ext uri="{9D8B030D-6E8A-4147-A177-3AD203B41FA5}">
                      <a16:colId xmlns:a16="http://schemas.microsoft.com/office/drawing/2014/main" val="105196586"/>
                    </a:ext>
                  </a:extLst>
                </a:gridCol>
                <a:gridCol w="9206392">
                  <a:extLst>
                    <a:ext uri="{9D8B030D-6E8A-4147-A177-3AD203B41FA5}">
                      <a16:colId xmlns:a16="http://schemas.microsoft.com/office/drawing/2014/main" val="121564781"/>
                    </a:ext>
                  </a:extLst>
                </a:gridCol>
                <a:gridCol w="1414235">
                  <a:extLst>
                    <a:ext uri="{9D8B030D-6E8A-4147-A177-3AD203B41FA5}">
                      <a16:colId xmlns:a16="http://schemas.microsoft.com/office/drawing/2014/main" val="886203025"/>
                    </a:ext>
                  </a:extLst>
                </a:gridCol>
              </a:tblGrid>
              <a:tr h="370840">
                <a:tc>
                  <a:txBody>
                    <a:bodyPr/>
                    <a:lstStyle/>
                    <a:p>
                      <a:pPr algn="ctr"/>
                      <a:r>
                        <a:rPr kumimoji="1" lang="ja-JP" altLang="en-US" dirty="0">
                          <a:solidFill>
                            <a:schemeClr val="tx1"/>
                          </a:solidFill>
                        </a:rPr>
                        <a:t>モデル</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概要</a:t>
                      </a:r>
                    </a:p>
                  </a:txBody>
                  <a:tcPr/>
                </a:tc>
                <a:tc>
                  <a:txBody>
                    <a:bodyP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開発元</a:t>
                      </a:r>
                    </a:p>
                  </a:txBody>
                  <a:tcPr anchor="ctr"/>
                </a:tc>
                <a:extLst>
                  <a:ext uri="{0D108BD9-81ED-4DB2-BD59-A6C34878D82A}">
                    <a16:rowId xmlns:a16="http://schemas.microsoft.com/office/drawing/2014/main" val="4161129766"/>
                  </a:ext>
                </a:extLst>
              </a:tr>
              <a:tr h="370840">
                <a:tc>
                  <a:txBody>
                    <a:bodyPr/>
                    <a:lstStyle/>
                    <a:p>
                      <a:pPr algn="ctr"/>
                      <a:r>
                        <a:rPr kumimoji="1" lang="en-US" altLang="ja-JP" b="1" dirty="0">
                          <a:solidFill>
                            <a:schemeClr val="tx1"/>
                          </a:solidFill>
                          <a:latin typeface="Meiryo UI" panose="020B0604030504040204" pitchFamily="50" charset="-128"/>
                          <a:ea typeface="Meiryo UI" panose="020B0604030504040204" pitchFamily="50" charset="-128"/>
                        </a:rPr>
                        <a:t>BERT</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r>
                        <a:rPr kumimoji="1" lang="en-US" altLang="ja-JP" sz="1200" b="0" kern="1200" dirty="0">
                          <a:solidFill>
                            <a:schemeClr val="dk1"/>
                          </a:solidFill>
                          <a:effectLst/>
                          <a:latin typeface="Meiryo UI" panose="020B0604030504040204" pitchFamily="50" charset="-128"/>
                          <a:ea typeface="Meiryo UI" panose="020B0604030504040204" pitchFamily="50" charset="-128"/>
                        </a:rPr>
                        <a:t>BERT</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では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Attention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手法により、離れた位置にある情報も、適切に取り入れることができる。文章全体の文脈を考慮した俯瞰的な処理が可能となっている。</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BERT</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には事前学習で、大量の文章のデータを用いて汎用的言語を学習したあと、少数のラベル付きデータを用いて、</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BERT</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を特定のタスクに特化するようファインチューニングすることが可能。</a:t>
                      </a:r>
                      <a:endParaRPr kumimoji="1" lang="en-US" altLang="ja-JP" sz="1200" b="0" kern="1200" dirty="0">
                        <a:solidFill>
                          <a:schemeClr val="dk1"/>
                        </a:solidFill>
                        <a:effectLst/>
                        <a:latin typeface="Meiryo UI" panose="020B0604030504040204" pitchFamily="50" charset="-128"/>
                        <a:ea typeface="Meiryo UI" panose="020B0604030504040204" pitchFamily="50" charset="-128"/>
                      </a:endParaRPr>
                    </a:p>
                    <a:p>
                      <a:r>
                        <a:rPr kumimoji="1" lang="en-US" altLang="ja-JP" sz="1200" b="0" kern="1200" dirty="0">
                          <a:solidFill>
                            <a:schemeClr val="dk1"/>
                          </a:solidFill>
                          <a:effectLst/>
                          <a:latin typeface="Meiryo UI" panose="020B0604030504040204" pitchFamily="50" charset="-128"/>
                          <a:ea typeface="Meiryo UI" panose="020B0604030504040204" pitchFamily="50" charset="-128"/>
                        </a:rPr>
                        <a:t>※Google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2019</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年</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10</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月</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25</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日、最新の自然言語処理技術</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BERT</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を検索エンジンに採用したと発表しています。また同年</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12</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月</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10</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日には日本語圏を含む</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70</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以上の言語においても導入されたことが</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Google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より発表されています。</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en-US" altLang="ja-JP" dirty="0">
                          <a:solidFill>
                            <a:schemeClr val="tx1"/>
                          </a:solidFill>
                        </a:rPr>
                        <a:t>Google</a:t>
                      </a: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3127066034"/>
                  </a:ext>
                </a:extLst>
              </a:tr>
              <a:tr h="370840">
                <a:tc>
                  <a:txBody>
                    <a:bodyPr/>
                    <a:lstStyle/>
                    <a:p>
                      <a:pPr algn="ctr"/>
                      <a:r>
                        <a:rPr kumimoji="1" lang="en-US" altLang="ja-JP" b="1" dirty="0">
                          <a:solidFill>
                            <a:schemeClr val="tx1"/>
                          </a:solidFill>
                          <a:latin typeface="Meiryo UI" panose="020B0604030504040204" pitchFamily="50" charset="-128"/>
                          <a:ea typeface="Meiryo UI" panose="020B0604030504040204" pitchFamily="50" charset="-128"/>
                        </a:rPr>
                        <a:t>Reformer</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r>
                        <a:rPr kumimoji="1" lang="en-US" altLang="ja-JP" sz="1200" b="0" kern="1200" dirty="0">
                          <a:solidFill>
                            <a:schemeClr val="dk1"/>
                          </a:solidFill>
                          <a:effectLst/>
                          <a:latin typeface="Meiryo UI" panose="020B0604030504040204" pitchFamily="50" charset="-128"/>
                          <a:ea typeface="Meiryo UI" panose="020B0604030504040204" pitchFamily="50" charset="-128"/>
                        </a:rPr>
                        <a:t>Reformer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を改良し、処理を軽量化したモデル。</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Reformer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Reversible Residual layers</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」や「</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Local-Sensitive-Hashing(LSH)</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」という手法を用いることで、</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の課題であった「各レイヤーでの学習状態を保存する必要がある」、「ウェブページや長文入力では精度が落ちる」といった課題に対して「可逆的なレイヤーを用いてネットワークを逆から計算できるようにする」、「可能なすべてのベクトルのペアを検索するのではなく、類似したベクトル同士をマッチングさせて処理をすることで計算を効率化する」といった対策をすることで効率的なモデルとなっている。</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468262526"/>
                  </a:ext>
                </a:extLst>
              </a:tr>
              <a:tr h="370840">
                <a:tc>
                  <a:txBody>
                    <a:bodyPr/>
                    <a:lstStyle/>
                    <a:p>
                      <a:pPr algn="ctr"/>
                      <a:r>
                        <a:rPr kumimoji="1" lang="en-US" altLang="ja-JP" b="1" dirty="0">
                          <a:solidFill>
                            <a:schemeClr val="tx1"/>
                          </a:solidFill>
                          <a:latin typeface="Meiryo UI" panose="020B0604030504040204" pitchFamily="50" charset="-128"/>
                          <a:ea typeface="Meiryo UI" panose="020B0604030504040204" pitchFamily="50" charset="-128"/>
                        </a:rPr>
                        <a:t>Conformer</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r>
                        <a:rPr kumimoji="1" lang="en-US" altLang="ja-JP" sz="1200" b="0" kern="1200" dirty="0">
                          <a:solidFill>
                            <a:schemeClr val="dk1"/>
                          </a:solidFill>
                          <a:effectLst/>
                          <a:latin typeface="Meiryo UI" panose="020B0604030504040204" pitchFamily="50" charset="-128"/>
                          <a:ea typeface="Meiryo UI" panose="020B0604030504040204" pitchFamily="50" charset="-128"/>
                        </a:rPr>
                        <a:t>Conformer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2020</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年に発表された、</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と</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CNN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を組み合わせたモデル。特徴としては、文章の中の遠い関係性の単語間の情報（グローバルな情報）を学習するのが得意な</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、近い関係性の単語間の情報（ローカルな情報）を学習するのが得意な</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CNN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を組み合わせて音声認識に応用したことで、これまで音声認識で主流だった、</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RNN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をベースにした手法に比べて、少ないパラメータでも高い精度での音声認識ができるようになった。</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3911397288"/>
                  </a:ext>
                </a:extLst>
              </a:tr>
              <a:tr h="370840">
                <a:tc>
                  <a:txBody>
                    <a:bodyPr/>
                    <a:lstStyle/>
                    <a:p>
                      <a:pPr algn="ctr"/>
                      <a:r>
                        <a:rPr kumimoji="1" lang="en-US" altLang="ja-JP" b="1" dirty="0">
                          <a:solidFill>
                            <a:schemeClr val="tx1"/>
                          </a:solidFill>
                          <a:latin typeface="Meiryo UI" panose="020B0604030504040204" pitchFamily="50" charset="-128"/>
                          <a:ea typeface="Meiryo UI" panose="020B0604030504040204" pitchFamily="50" charset="-128"/>
                        </a:rPr>
                        <a:t>T5</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fontAlgn="base"/>
                      <a:r>
                        <a:rPr kumimoji="1" lang="en-US" altLang="ja-JP" sz="1200" b="1" kern="1200" dirty="0">
                          <a:solidFill>
                            <a:schemeClr val="dk1"/>
                          </a:solidFill>
                          <a:effectLst/>
                          <a:latin typeface="Meiryo UI" panose="020B0604030504040204" pitchFamily="50" charset="-128"/>
                          <a:ea typeface="Meiryo UI" panose="020B0604030504040204" pitchFamily="50" charset="-128"/>
                        </a:rPr>
                        <a:t>T5</a:t>
                      </a:r>
                      <a:r>
                        <a:rPr kumimoji="1" lang="ja-JP" altLang="en-US" sz="1200" b="1" kern="1200" dirty="0">
                          <a:solidFill>
                            <a:schemeClr val="dk1"/>
                          </a:solidFill>
                          <a:effectLst/>
                          <a:latin typeface="Meiryo UI" panose="020B0604030504040204" pitchFamily="50" charset="-128"/>
                          <a:ea typeface="Meiryo UI" panose="020B0604030504040204" pitchFamily="50" charset="-128"/>
                        </a:rPr>
                        <a:t>（</a:t>
                      </a:r>
                      <a:r>
                        <a:rPr kumimoji="1" lang="en-US" altLang="ja-JP" sz="1200" b="1" kern="1200" dirty="0">
                          <a:solidFill>
                            <a:schemeClr val="dk1"/>
                          </a:solidFill>
                          <a:effectLst/>
                          <a:latin typeface="Meiryo UI" panose="020B0604030504040204" pitchFamily="50" charset="-128"/>
                          <a:ea typeface="Meiryo UI" panose="020B0604030504040204" pitchFamily="50" charset="-128"/>
                        </a:rPr>
                        <a:t>Text-to-Text Transfer Transformer</a:t>
                      </a:r>
                      <a:r>
                        <a:rPr kumimoji="1" lang="ja-JP" altLang="en-US" sz="1200" b="1" kern="1200" dirty="0">
                          <a:solidFill>
                            <a:schemeClr val="dk1"/>
                          </a:solidFill>
                          <a:effectLst/>
                          <a:latin typeface="Meiryo UI" panose="020B0604030504040204" pitchFamily="50" charset="-128"/>
                          <a:ea typeface="Meiryo UI" panose="020B0604030504040204" pitchFamily="50" charset="-128"/>
                        </a:rPr>
                        <a:t>）：</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T5</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2020</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年に</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Google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が発表した</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のモデル構造やパラメータなどを見直し、より活用しやすく、精度を高めたテキスト生成モデル。大きな特徴として、どんな入力に対しても回答をテキスト形式で返す点がある。</a:t>
                      </a:r>
                    </a:p>
                    <a:p>
                      <a:pPr fontAlgn="base"/>
                      <a:r>
                        <a:rPr kumimoji="1" lang="ja-JP" altLang="en-US" sz="1200" b="0" kern="1200" dirty="0">
                          <a:solidFill>
                            <a:schemeClr val="dk1"/>
                          </a:solidFill>
                          <a:effectLst/>
                          <a:latin typeface="Meiryo UI" panose="020B0604030504040204" pitchFamily="50" charset="-128"/>
                          <a:ea typeface="Meiryo UI" panose="020B0604030504040204" pitchFamily="50" charset="-128"/>
                        </a:rPr>
                        <a:t>一般的な自然言語処理タスクには、「翻訳」「質問に対する回答」「文章生成」などがあります。例えばですが、「質問に対する回答」については、「回答のテキスト</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回答が正解である確率の数値」のように、出力が数値である場合もあります。こうなると数値を出力するわけではない「翻訳」や「文章生成」のタスクとは全く別の学習が必要になってしまうという問題があるものの、精度は優秀で、</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GLUE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（言い換えや質疑応答などの自然言語処理の様々なタスクの評価テスト）や</a:t>
                      </a:r>
                      <a:r>
                        <a:rPr kumimoji="1" lang="en-US" altLang="ja-JP" sz="1200" b="0" kern="1200" dirty="0" err="1">
                          <a:solidFill>
                            <a:schemeClr val="dk1"/>
                          </a:solidFill>
                          <a:effectLst/>
                          <a:latin typeface="Meiryo UI" panose="020B0604030504040204" pitchFamily="50" charset="-128"/>
                          <a:ea typeface="Meiryo UI" panose="020B0604030504040204" pitchFamily="50" charset="-128"/>
                        </a:rPr>
                        <a:t>SuperGLUE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（より難易度の高い</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GLUE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）で当時の最高精度を達成。</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en-US" altLang="ja-JP" dirty="0">
                          <a:solidFill>
                            <a:schemeClr val="tx1"/>
                          </a:solidFill>
                        </a:rPr>
                        <a:t>Google</a:t>
                      </a: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3975677985"/>
                  </a:ext>
                </a:extLst>
              </a:tr>
              <a:tr h="370840">
                <a:tc>
                  <a:txBody>
                    <a:bodyPr/>
                    <a:lstStyle/>
                    <a:p>
                      <a:pPr algn="ctr"/>
                      <a:r>
                        <a:rPr kumimoji="1" lang="en-US" altLang="ja-JP" b="1" dirty="0" err="1">
                          <a:solidFill>
                            <a:schemeClr val="tx1"/>
                          </a:solidFill>
                          <a:latin typeface="Meiryo UI" panose="020B0604030504040204" pitchFamily="50" charset="-128"/>
                          <a:ea typeface="Meiryo UI" panose="020B0604030504040204" pitchFamily="50" charset="-128"/>
                        </a:rPr>
                        <a:t>DeFormer</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fontAlgn="base"/>
                      <a:r>
                        <a:rPr kumimoji="1" lang="en-US" altLang="ja-JP" sz="1200" b="0" kern="1200" dirty="0" err="1">
                          <a:solidFill>
                            <a:schemeClr val="dk1"/>
                          </a:solidFill>
                          <a:effectLst/>
                          <a:latin typeface="Meiryo UI" panose="020B0604030504040204" pitchFamily="50" charset="-128"/>
                          <a:ea typeface="Meiryo UI" panose="020B0604030504040204" pitchFamily="50" charset="-128"/>
                        </a:rPr>
                        <a:t>DeFormer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は事前に学習させた</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ベースのモデルをより高速に実行できるように、分解の要素を取り入れたモデルです。</a:t>
                      </a:r>
                    </a:p>
                    <a:p>
                      <a:pPr fontAlgn="base"/>
                      <a:r>
                        <a:rPr kumimoji="1" lang="ja-JP" altLang="en-US" sz="1200" b="0" kern="1200" dirty="0">
                          <a:solidFill>
                            <a:schemeClr val="dk1"/>
                          </a:solidFill>
                          <a:effectLst/>
                          <a:latin typeface="Meiryo UI" panose="020B0604030504040204" pitchFamily="50" charset="-128"/>
                          <a:ea typeface="Meiryo UI" panose="020B0604030504040204" pitchFamily="50" charset="-128"/>
                        </a:rPr>
                        <a:t>通常の</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では、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Q&amp;A</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形式のタスクにおいて、質問とインプットされた文章の全てに</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Attention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をかけてしまうことで、メモリの無駄遣いなどから速度が遅くなる問題がありました。しかし、実際には下位層では全てに</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Attention</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をかける必要がないことから、下位層を分解して考えることで、</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Q&amp;A</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タスクにおいて事前学習を繰り返す必要がなくなり、使用メモリの削減やモデルの高速化を実現しました。</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2977191874"/>
                  </a:ext>
                </a:extLst>
              </a:tr>
              <a:tr h="370840">
                <a:tc>
                  <a:txBody>
                    <a:bodyPr/>
                    <a:lstStyle/>
                    <a:p>
                      <a:pPr algn="ctr"/>
                      <a:r>
                        <a:rPr kumimoji="1" lang="en-US" altLang="ja-JP" b="1" dirty="0" err="1">
                          <a:solidFill>
                            <a:schemeClr val="tx1"/>
                          </a:solidFill>
                          <a:latin typeface="Meiryo UI" panose="020B0604030504040204" pitchFamily="50" charset="-128"/>
                          <a:ea typeface="Meiryo UI" panose="020B0604030504040204" pitchFamily="50" charset="-128"/>
                        </a:rPr>
                        <a:t>PaLM</a:t>
                      </a:r>
                      <a:endParaRPr kumimoji="1" lang="ja-JP" altLang="en-US" b="1" dirty="0">
                        <a:solidFill>
                          <a:schemeClr val="tx1"/>
                        </a:solidFill>
                        <a:latin typeface="Meiryo UI" panose="020B0604030504040204" pitchFamily="50" charset="-128"/>
                        <a:ea typeface="Meiryo UI" panose="020B0604030504040204" pitchFamily="50" charset="-128"/>
                      </a:endParaRPr>
                    </a:p>
                  </a:txBody>
                  <a:tcPr anchor="ctr"/>
                </a:tc>
                <a:tc>
                  <a:txBody>
                    <a:bodyPr/>
                    <a:lstStyle/>
                    <a:p>
                      <a:pPr fontAlgn="base"/>
                      <a:r>
                        <a:rPr kumimoji="1" lang="en-US" altLang="ja-JP" sz="1200" b="0" kern="1200" dirty="0" err="1">
                          <a:solidFill>
                            <a:schemeClr val="dk1"/>
                          </a:solidFill>
                          <a:effectLst/>
                          <a:latin typeface="Meiryo UI" panose="020B0604030504040204" pitchFamily="50" charset="-128"/>
                          <a:ea typeface="Meiryo UI" panose="020B0604030504040204" pitchFamily="50" charset="-128"/>
                        </a:rPr>
                        <a:t>PaLM</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2022</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年４月に</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Google</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の研究者らが発表したモデル。標準的な</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Transformer</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モデルを元に、有効性があるとされている改善がいくつかなされています。論理推論問題では、答えへの道筋を言語化してアウトプットとして出す</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Chain of thoughts</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という手法を使い性能向上に成功しています。他にも幅広い言語タスクで性能向上に成功しています。</a:t>
                      </a:r>
                    </a:p>
                    <a:p>
                      <a:pPr fontAlgn="base"/>
                      <a:r>
                        <a:rPr kumimoji="1" lang="en-US" altLang="ja-JP" sz="1200" b="0" kern="1200" dirty="0" err="1">
                          <a:solidFill>
                            <a:schemeClr val="dk1"/>
                          </a:solidFill>
                          <a:effectLst/>
                          <a:latin typeface="Meiryo UI" panose="020B0604030504040204" pitchFamily="50" charset="-128"/>
                          <a:ea typeface="Meiryo UI" panose="020B0604030504040204" pitchFamily="50" charset="-128"/>
                        </a:rPr>
                        <a:t>PaLM</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は</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Pathways language Model</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の略であり、</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Pathways</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とは複数の</a:t>
                      </a:r>
                      <a:r>
                        <a:rPr kumimoji="1" lang="en-US" altLang="ja-JP" sz="1200" b="0" kern="1200" dirty="0">
                          <a:solidFill>
                            <a:schemeClr val="dk1"/>
                          </a:solidFill>
                          <a:effectLst/>
                          <a:latin typeface="Meiryo UI" panose="020B0604030504040204" pitchFamily="50" charset="-128"/>
                          <a:ea typeface="Meiryo UI" panose="020B0604030504040204" pitchFamily="50" charset="-128"/>
                        </a:rPr>
                        <a:t>TPU Pod</a:t>
                      </a:r>
                      <a:r>
                        <a:rPr kumimoji="1" lang="ja-JP" altLang="en-US" sz="1200" b="0" kern="1200" dirty="0">
                          <a:solidFill>
                            <a:schemeClr val="dk1"/>
                          </a:solidFill>
                          <a:effectLst/>
                          <a:latin typeface="Meiryo UI" panose="020B0604030504040204" pitchFamily="50" charset="-128"/>
                          <a:ea typeface="Meiryo UI" panose="020B0604030504040204" pitchFamily="50" charset="-128"/>
                        </a:rPr>
                        <a:t>にまたがった計算を効率的に実行するシステムです。パイプライン並列化に頼ることなく大量のデバイス間で非同期にデータを送受信・更新することで効率化に成功しています。</a:t>
                      </a:r>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en-US" altLang="ja-JP" dirty="0">
                          <a:solidFill>
                            <a:schemeClr val="tx1"/>
                          </a:solidFill>
                        </a:rPr>
                        <a:t>Google</a:t>
                      </a:r>
                      <a:endParaRPr kumimoji="1" lang="ja-JP" altLang="en-US" dirty="0">
                        <a:solidFill>
                          <a:schemeClr val="tx1"/>
                        </a:solidFill>
                        <a:latin typeface="Amasis MT Pro Black" panose="02040A04050005020304" pitchFamily="18" charset="0"/>
                        <a:ea typeface="BIZ UDPゴシック" panose="020B0400000000000000" pitchFamily="50" charset="-128"/>
                      </a:endParaRPr>
                    </a:p>
                  </a:txBody>
                  <a:tcPr anchor="ctr"/>
                </a:tc>
                <a:extLst>
                  <a:ext uri="{0D108BD9-81ED-4DB2-BD59-A6C34878D82A}">
                    <a16:rowId xmlns:a16="http://schemas.microsoft.com/office/drawing/2014/main" val="772388371"/>
                  </a:ext>
                </a:extLst>
              </a:tr>
            </a:tbl>
          </a:graphicData>
        </a:graphic>
      </p:graphicFrame>
    </p:spTree>
    <p:extLst>
      <p:ext uri="{BB962C8B-B14F-4D97-AF65-F5344CB8AC3E}">
        <p14:creationId xmlns:p14="http://schemas.microsoft.com/office/powerpoint/2010/main" val="1123214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曲折矢印 2"/>
          <p:cNvSpPr/>
          <p:nvPr/>
        </p:nvSpPr>
        <p:spPr bwMode="auto">
          <a:xfrm rot="5400000">
            <a:off x="10794729" y="1180293"/>
            <a:ext cx="639410" cy="482969"/>
          </a:xfrm>
          <a:prstGeom prst="bentArrow">
            <a:avLst/>
          </a:prstGeom>
          <a:solidFill>
            <a:schemeClr val="tx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6930" y="837256"/>
            <a:ext cx="1094379" cy="866835"/>
          </a:xfrm>
          <a:prstGeom prst="rect">
            <a:avLst/>
          </a:prstGeom>
        </p:spPr>
      </p:pic>
      <p:pic>
        <p:nvPicPr>
          <p:cNvPr id="5" name="図 4"/>
          <p:cNvPicPr>
            <a:picLocks noChangeAspect="1"/>
          </p:cNvPicPr>
          <p:nvPr/>
        </p:nvPicPr>
        <p:blipFill>
          <a:blip r:embed="rId3"/>
          <a:stretch>
            <a:fillRect/>
          </a:stretch>
        </p:blipFill>
        <p:spPr>
          <a:xfrm>
            <a:off x="6105407" y="5109246"/>
            <a:ext cx="1098691" cy="1177403"/>
          </a:xfrm>
          <a:prstGeom prst="rect">
            <a:avLst/>
          </a:prstGeom>
        </p:spPr>
      </p:pic>
      <p:grpSp>
        <p:nvGrpSpPr>
          <p:cNvPr id="6" name="グループ化 5"/>
          <p:cNvGrpSpPr/>
          <p:nvPr/>
        </p:nvGrpSpPr>
        <p:grpSpPr>
          <a:xfrm>
            <a:off x="897352" y="2358147"/>
            <a:ext cx="5976664" cy="2664296"/>
            <a:chOff x="738188" y="3060551"/>
            <a:chExt cx="5976664" cy="2880320"/>
          </a:xfrm>
          <a:solidFill>
            <a:srgbClr val="002060"/>
          </a:solidFill>
        </p:grpSpPr>
        <p:sp>
          <p:nvSpPr>
            <p:cNvPr id="7" name="正方形/長方形 6"/>
            <p:cNvSpPr/>
            <p:nvPr/>
          </p:nvSpPr>
          <p:spPr bwMode="auto">
            <a:xfrm>
              <a:off x="738188" y="3060552"/>
              <a:ext cx="4464496" cy="389231"/>
            </a:xfrm>
            <a:prstGeom prst="rect">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8" name="正方形/長方形 7"/>
            <p:cNvSpPr/>
            <p:nvPr/>
          </p:nvSpPr>
          <p:spPr bwMode="auto">
            <a:xfrm>
              <a:off x="738188" y="5551639"/>
              <a:ext cx="4464496" cy="389232"/>
            </a:xfrm>
            <a:prstGeom prst="rect">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9" name="アーチ 8"/>
            <p:cNvSpPr/>
            <p:nvPr/>
          </p:nvSpPr>
          <p:spPr bwMode="auto">
            <a:xfrm rot="5400000">
              <a:off x="3762524" y="2988543"/>
              <a:ext cx="2880320" cy="3024336"/>
            </a:xfrm>
            <a:prstGeom prst="blockArc">
              <a:avLst>
                <a:gd name="adj1" fmla="val 10800000"/>
                <a:gd name="adj2" fmla="val 21562303"/>
                <a:gd name="adj3" fmla="val 13604"/>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grpSp>
      <p:sp>
        <p:nvSpPr>
          <p:cNvPr id="10" name="右矢印 9"/>
          <p:cNvSpPr/>
          <p:nvPr/>
        </p:nvSpPr>
        <p:spPr bwMode="auto">
          <a:xfrm>
            <a:off x="6638123" y="2718187"/>
            <a:ext cx="4321745" cy="1863210"/>
          </a:xfrm>
          <a:prstGeom prst="rightArrow">
            <a:avLst>
              <a:gd name="adj1" fmla="val 50000"/>
              <a:gd name="adj2" fmla="val 30597"/>
            </a:avLst>
          </a:prstGeom>
          <a:solidFill>
            <a:srgbClr val="0070C0"/>
          </a:solidFill>
          <a:ln w="9525">
            <a:solidFill>
              <a:srgbClr val="0070C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1" name="AutoShape 22"/>
          <p:cNvSpPr>
            <a:spLocks noChangeArrowheads="1"/>
          </p:cNvSpPr>
          <p:nvPr/>
        </p:nvSpPr>
        <p:spPr bwMode="auto">
          <a:xfrm>
            <a:off x="5878865" y="2870564"/>
            <a:ext cx="1539861" cy="1495446"/>
          </a:xfrm>
          <a:prstGeom prst="roundRect">
            <a:avLst>
              <a:gd name="adj" fmla="val 6667"/>
            </a:avLst>
          </a:prstGeom>
          <a:solidFill>
            <a:srgbClr val="003F69">
              <a:alpha val="74117"/>
            </a:srgbClr>
          </a:solidFill>
          <a:ln w="19050">
            <a:solidFill>
              <a:schemeClr val="bg1"/>
            </a:solidFill>
            <a:round/>
            <a:headEnd/>
            <a:tailEnd/>
          </a:ln>
        </p:spPr>
        <p:txBody>
          <a:bodyPr wrap="none" lIns="63995" tIns="31997" rIns="63995" bIns="31997" anchor="ct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endParaRPr lang="en-US" altLang="en-US" sz="1800">
              <a:latin typeface="Arial" panose="020B0604020202020204" pitchFamily="34" charset="0"/>
              <a:cs typeface="Arial" panose="020B0604020202020204" pitchFamily="34" charset="0"/>
            </a:endParaRPr>
          </a:p>
        </p:txBody>
      </p:sp>
      <p:cxnSp>
        <p:nvCxnSpPr>
          <p:cNvPr id="12" name="直線コネクタ 11"/>
          <p:cNvCxnSpPr/>
          <p:nvPr/>
        </p:nvCxnSpPr>
        <p:spPr>
          <a:xfrm>
            <a:off x="6725267" y="764973"/>
            <a:ext cx="5390" cy="58097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794" y="3114736"/>
            <a:ext cx="994660" cy="100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1906366" y="2358147"/>
            <a:ext cx="2238980" cy="415498"/>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情報技術（</a:t>
            </a:r>
            <a:r>
              <a:rPr kumimoji="1" lang="en-US" altLang="ja-JP" sz="2000" dirty="0">
                <a:solidFill>
                  <a:schemeClr val="bg1"/>
                </a:solidFill>
                <a:latin typeface="Meiryo UI" panose="020B0604030504040204" pitchFamily="50" charset="-128"/>
                <a:ea typeface="Meiryo UI" panose="020B0604030504040204" pitchFamily="50" charset="-128"/>
              </a:rPr>
              <a:t>IT</a:t>
            </a:r>
            <a:r>
              <a:rPr kumimoji="1" lang="ja-JP" altLang="en-US" sz="2000" dirty="0">
                <a:solidFill>
                  <a:schemeClr val="bg1"/>
                </a:solidFill>
                <a:latin typeface="Meiryo UI" panose="020B0604030504040204" pitchFamily="50" charset="-128"/>
                <a:ea typeface="Meiryo UI" panose="020B0604030504040204" pitchFamily="50" charset="-128"/>
              </a:rPr>
              <a:t>）</a:t>
            </a:r>
          </a:p>
        </p:txBody>
      </p:sp>
      <p:sp>
        <p:nvSpPr>
          <p:cNvPr id="15" name="テキスト ボックス 14"/>
          <p:cNvSpPr txBox="1"/>
          <p:nvPr/>
        </p:nvSpPr>
        <p:spPr>
          <a:xfrm>
            <a:off x="1957217" y="4662403"/>
            <a:ext cx="2238980" cy="400110"/>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通信技術（</a:t>
            </a:r>
            <a:r>
              <a:rPr kumimoji="1" lang="en-US" altLang="ja-JP" sz="2000" dirty="0">
                <a:solidFill>
                  <a:schemeClr val="bg1"/>
                </a:solidFill>
                <a:latin typeface="Meiryo UI" panose="020B0604030504040204" pitchFamily="50" charset="-128"/>
                <a:ea typeface="Meiryo UI" panose="020B0604030504040204" pitchFamily="50" charset="-128"/>
              </a:rPr>
              <a:t>CT</a:t>
            </a:r>
            <a:r>
              <a:rPr kumimoji="1" lang="ja-JP" altLang="en-US" sz="2000" dirty="0">
                <a:solidFill>
                  <a:schemeClr val="bg1"/>
                </a:solidFill>
                <a:latin typeface="Meiryo UI" panose="020B0604030504040204" pitchFamily="50" charset="-128"/>
                <a:ea typeface="Meiryo UI" panose="020B0604030504040204" pitchFamily="50" charset="-128"/>
              </a:rPr>
              <a:t>）</a:t>
            </a:r>
          </a:p>
        </p:txBody>
      </p:sp>
      <p:sp>
        <p:nvSpPr>
          <p:cNvPr id="16" name="Text Box 12"/>
          <p:cNvSpPr txBox="1">
            <a:spLocks noChangeArrowheads="1"/>
          </p:cNvSpPr>
          <p:nvPr/>
        </p:nvSpPr>
        <p:spPr bwMode="auto">
          <a:xfrm>
            <a:off x="5960288" y="2864935"/>
            <a:ext cx="1435100" cy="27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ja-JP"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インターネット</a:t>
            </a:r>
            <a:endParaRPr lang="en-US"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 name="Text Box 12"/>
          <p:cNvSpPr txBox="1">
            <a:spLocks noChangeArrowheads="1"/>
          </p:cNvSpPr>
          <p:nvPr/>
        </p:nvSpPr>
        <p:spPr bwMode="auto">
          <a:xfrm>
            <a:off x="5915719" y="4105675"/>
            <a:ext cx="1435100" cy="27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en-US" altLang="ja-JP"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1995</a:t>
            </a:r>
            <a:r>
              <a:rPr lang="ja-JP"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年</a:t>
            </a:r>
            <a:endParaRPr lang="en-US"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8" name="角丸四角形 17"/>
          <p:cNvSpPr/>
          <p:nvPr/>
        </p:nvSpPr>
        <p:spPr bwMode="auto">
          <a:xfrm>
            <a:off x="11008495" y="1750145"/>
            <a:ext cx="474033" cy="3744416"/>
          </a:xfrm>
          <a:prstGeom prst="roundRect">
            <a:avLst>
              <a:gd name="adj" fmla="val 50000"/>
            </a:avLst>
          </a:prstGeom>
          <a:solidFill>
            <a:srgbClr val="FFC000"/>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デジタル・トランスフォーメーション</a:t>
            </a:r>
          </a:p>
        </p:txBody>
      </p:sp>
      <p:pic>
        <p:nvPicPr>
          <p:cNvPr id="19" name="図 18"/>
          <p:cNvPicPr>
            <a:picLocks noChangeAspect="1"/>
          </p:cNvPicPr>
          <p:nvPr/>
        </p:nvPicPr>
        <p:blipFill>
          <a:blip r:embed="rId5"/>
          <a:stretch>
            <a:fillRect/>
          </a:stretch>
        </p:blipFill>
        <p:spPr>
          <a:xfrm>
            <a:off x="4781204" y="5260632"/>
            <a:ext cx="1139192" cy="949327"/>
          </a:xfrm>
          <a:prstGeom prst="rect">
            <a:avLst/>
          </a:prstGeom>
        </p:spPr>
      </p:pic>
      <p:sp>
        <p:nvSpPr>
          <p:cNvPr id="20" name="星 24 19"/>
          <p:cNvSpPr/>
          <p:nvPr/>
        </p:nvSpPr>
        <p:spPr bwMode="auto">
          <a:xfrm>
            <a:off x="6340178" y="2264629"/>
            <a:ext cx="848347" cy="652567"/>
          </a:xfrm>
          <a:prstGeom prst="star24">
            <a:avLst/>
          </a:prstGeom>
          <a:solidFill>
            <a:srgbClr val="FF5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FF0000"/>
              </a:solidFill>
              <a:latin typeface="Meiryo UI" panose="020B0604030504040204" pitchFamily="50" charset="-128"/>
              <a:ea typeface="Meiryo UI" panose="020B0604030504040204" pitchFamily="50" charset="-128"/>
            </a:endParaRPr>
          </a:p>
        </p:txBody>
      </p:sp>
      <p:sp>
        <p:nvSpPr>
          <p:cNvPr id="21" name="星 24 20"/>
          <p:cNvSpPr/>
          <p:nvPr/>
        </p:nvSpPr>
        <p:spPr bwMode="auto">
          <a:xfrm>
            <a:off x="6326904" y="4320891"/>
            <a:ext cx="848347" cy="587793"/>
          </a:xfrm>
          <a:prstGeom prst="star24">
            <a:avLst/>
          </a:prstGeom>
          <a:solidFill>
            <a:srgbClr val="FF5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FF000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7019193" y="3190766"/>
            <a:ext cx="430887" cy="902644"/>
          </a:xfrm>
          <a:prstGeom prst="rect">
            <a:avLst/>
          </a:prstGeom>
          <a:noFill/>
        </p:spPr>
        <p:txBody>
          <a:bodyPr vert="eaVert" wrap="square" rtlCol="0">
            <a:spAutoFit/>
          </a:bodyPr>
          <a:lstStyle/>
          <a:p>
            <a:pPr algn="ctr"/>
            <a:r>
              <a:rPr kumimoji="1" lang="ja-JP" altLang="en-US" sz="1600" b="1" dirty="0">
                <a:solidFill>
                  <a:schemeClr val="accent6">
                    <a:lumMod val="60000"/>
                    <a:lumOff val="40000"/>
                  </a:schemeClr>
                </a:solidFill>
                <a:latin typeface="Meiryo UI" panose="020B0604030504040204" pitchFamily="50" charset="-128"/>
                <a:ea typeface="Meiryo UI" panose="020B0604030504040204" pitchFamily="50" charset="-128"/>
              </a:rPr>
              <a:t>融合</a:t>
            </a:r>
          </a:p>
        </p:txBody>
      </p:sp>
      <p:sp>
        <p:nvSpPr>
          <p:cNvPr id="23" name="六角形 22"/>
          <p:cNvSpPr/>
          <p:nvPr/>
        </p:nvSpPr>
        <p:spPr bwMode="auto">
          <a:xfrm>
            <a:off x="4957051" y="6303199"/>
            <a:ext cx="548813" cy="388521"/>
          </a:xfrm>
          <a:prstGeom prst="hexag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801889" y="6303199"/>
            <a:ext cx="859136" cy="415498"/>
          </a:xfrm>
          <a:prstGeom prst="rect">
            <a:avLst/>
          </a:prstGeom>
          <a:noFill/>
        </p:spPr>
        <p:txBody>
          <a:bodyPr wrap="square" rtlCol="0">
            <a:spAutoFit/>
          </a:bodyPr>
          <a:lstStyle/>
          <a:p>
            <a:pPr algn="ctr"/>
            <a:r>
              <a:rPr kumimoji="1" lang="en-US" altLang="ja-JP" b="1" dirty="0">
                <a:latin typeface="Ebrima" panose="02000000000000000000" pitchFamily="2" charset="0"/>
                <a:ea typeface="Ebrima" panose="02000000000000000000" pitchFamily="2" charset="0"/>
                <a:cs typeface="Ebrima" panose="02000000000000000000" pitchFamily="2" charset="0"/>
              </a:rPr>
              <a:t>1G</a:t>
            </a:r>
            <a:endParaRPr kumimoji="1" lang="ja-JP" altLang="en-US" b="1" dirty="0">
              <a:latin typeface="Ebrima" panose="02000000000000000000" pitchFamily="2" charset="0"/>
              <a:cs typeface="Ebrima" panose="02000000000000000000" pitchFamily="2" charset="0"/>
            </a:endParaRPr>
          </a:p>
        </p:txBody>
      </p:sp>
      <p:pic>
        <p:nvPicPr>
          <p:cNvPr id="25" name="図 24"/>
          <p:cNvPicPr>
            <a:picLocks noChangeAspect="1"/>
          </p:cNvPicPr>
          <p:nvPr/>
        </p:nvPicPr>
        <p:blipFill>
          <a:blip r:embed="rId6"/>
          <a:stretch>
            <a:fillRect/>
          </a:stretch>
        </p:blipFill>
        <p:spPr>
          <a:xfrm>
            <a:off x="8491323" y="5419792"/>
            <a:ext cx="1109568" cy="737680"/>
          </a:xfrm>
          <a:prstGeom prst="rect">
            <a:avLst/>
          </a:prstGeom>
        </p:spPr>
      </p:pic>
      <p:sp>
        <p:nvSpPr>
          <p:cNvPr id="26" name="六角形 25"/>
          <p:cNvSpPr/>
          <p:nvPr/>
        </p:nvSpPr>
        <p:spPr bwMode="auto">
          <a:xfrm>
            <a:off x="6458074" y="6286649"/>
            <a:ext cx="548813" cy="388521"/>
          </a:xfrm>
          <a:prstGeom prst="hexagon">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6327733" y="6279826"/>
            <a:ext cx="859136" cy="415498"/>
          </a:xfrm>
          <a:prstGeom prst="rect">
            <a:avLst/>
          </a:prstGeom>
          <a:noFill/>
        </p:spPr>
        <p:txBody>
          <a:bodyPr wrap="square" rtlCol="0">
            <a:spAutoFit/>
          </a:bodyPr>
          <a:lstStyle/>
          <a:p>
            <a:pPr algn="ctr"/>
            <a:r>
              <a:rPr lang="en-US" altLang="ja-JP" b="1" dirty="0">
                <a:latin typeface="Ebrima" panose="02000000000000000000" pitchFamily="2" charset="0"/>
                <a:ea typeface="Ebrima" panose="02000000000000000000" pitchFamily="2" charset="0"/>
                <a:cs typeface="Ebrima" panose="02000000000000000000" pitchFamily="2" charset="0"/>
              </a:rPr>
              <a:t>2</a:t>
            </a:r>
            <a:r>
              <a:rPr kumimoji="1" lang="en-US" altLang="ja-JP" b="1" dirty="0">
                <a:latin typeface="Ebrima" panose="02000000000000000000" pitchFamily="2" charset="0"/>
                <a:ea typeface="Ebrima" panose="02000000000000000000" pitchFamily="2" charset="0"/>
                <a:cs typeface="Ebrima" panose="02000000000000000000" pitchFamily="2" charset="0"/>
              </a:rPr>
              <a:t>G</a:t>
            </a:r>
            <a:endParaRPr kumimoji="1" lang="ja-JP" altLang="en-US" b="1" dirty="0">
              <a:latin typeface="Ebrima" panose="02000000000000000000" pitchFamily="2" charset="0"/>
              <a:cs typeface="Ebrima" panose="02000000000000000000" pitchFamily="2" charset="0"/>
            </a:endParaRPr>
          </a:p>
        </p:txBody>
      </p:sp>
      <p:sp>
        <p:nvSpPr>
          <p:cNvPr id="28" name="テキスト ボックス 27"/>
          <p:cNvSpPr txBox="1"/>
          <p:nvPr/>
        </p:nvSpPr>
        <p:spPr>
          <a:xfrm>
            <a:off x="4571178" y="4990505"/>
            <a:ext cx="144512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自動車電話</a:t>
            </a:r>
          </a:p>
        </p:txBody>
      </p:sp>
      <p:cxnSp>
        <p:nvCxnSpPr>
          <p:cNvPr id="29" name="直線矢印コネクタ 28"/>
          <p:cNvCxnSpPr/>
          <p:nvPr/>
        </p:nvCxnSpPr>
        <p:spPr>
          <a:xfrm>
            <a:off x="5505864" y="6510948"/>
            <a:ext cx="952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5393587" y="6266626"/>
            <a:ext cx="1166532"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アナログから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デジタルへ</a:t>
            </a:r>
          </a:p>
        </p:txBody>
      </p:sp>
      <p:sp>
        <p:nvSpPr>
          <p:cNvPr id="31" name="六角形 30"/>
          <p:cNvSpPr/>
          <p:nvPr/>
        </p:nvSpPr>
        <p:spPr bwMode="auto">
          <a:xfrm>
            <a:off x="7575377" y="6284961"/>
            <a:ext cx="548813"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7418726" y="6266626"/>
            <a:ext cx="85913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3</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33" name="直線矢印コネクタ 32"/>
          <p:cNvCxnSpPr/>
          <p:nvPr/>
        </p:nvCxnSpPr>
        <p:spPr>
          <a:xfrm>
            <a:off x="7019193" y="6474375"/>
            <a:ext cx="556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6702724" y="6455457"/>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64kbps</a:t>
            </a:r>
            <a:endParaRPr kumimoji="1" lang="ja-JP" altLang="en-US" sz="1200" dirty="0">
              <a:latin typeface="Meiryo UI" panose="020B0604030504040204" pitchFamily="50" charset="-128"/>
              <a:ea typeface="Meiryo UI" panose="020B0604030504040204" pitchFamily="50" charset="-128"/>
            </a:endParaRPr>
          </a:p>
        </p:txBody>
      </p:sp>
      <p:sp>
        <p:nvSpPr>
          <p:cNvPr id="35" name="六角形 34"/>
          <p:cNvSpPr/>
          <p:nvPr/>
        </p:nvSpPr>
        <p:spPr bwMode="auto">
          <a:xfrm>
            <a:off x="8795298" y="6294557"/>
            <a:ext cx="548813" cy="388521"/>
          </a:xfrm>
          <a:prstGeom prst="hexagon">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8638647" y="6286649"/>
            <a:ext cx="859136" cy="415498"/>
          </a:xfrm>
          <a:prstGeom prst="rect">
            <a:avLst/>
          </a:prstGeom>
          <a:noFill/>
        </p:spPr>
        <p:txBody>
          <a:bodyPr wrap="square" rtlCol="0">
            <a:spAutoFit/>
          </a:bodyPr>
          <a:lstStyle/>
          <a:p>
            <a:pPr algn="ct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4G</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37" name="直線矢印コネクタ 36"/>
          <p:cNvCxnSpPr/>
          <p:nvPr/>
        </p:nvCxnSpPr>
        <p:spPr>
          <a:xfrm>
            <a:off x="8114273" y="6474375"/>
            <a:ext cx="681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7871503" y="6444382"/>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100Mbps</a:t>
            </a:r>
            <a:endParaRPr kumimoji="1" lang="ja-JP" altLang="en-US" sz="1200" dirty="0">
              <a:latin typeface="Meiryo UI" panose="020B0604030504040204" pitchFamily="50" charset="-128"/>
              <a:ea typeface="Meiryo UI" panose="020B0604030504040204" pitchFamily="50" charset="-128"/>
            </a:endParaRPr>
          </a:p>
        </p:txBody>
      </p:sp>
      <p:cxnSp>
        <p:nvCxnSpPr>
          <p:cNvPr id="39" name="直線矢印コネクタ 38"/>
          <p:cNvCxnSpPr/>
          <p:nvPr/>
        </p:nvCxnSpPr>
        <p:spPr>
          <a:xfrm flipV="1">
            <a:off x="9344111" y="6487575"/>
            <a:ext cx="751722"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9148568" y="6462856"/>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10Gbps</a:t>
            </a:r>
            <a:endParaRPr kumimoji="1" lang="ja-JP" altLang="en-US" sz="1200" dirty="0">
              <a:latin typeface="Meiryo UI" panose="020B0604030504040204" pitchFamily="50" charset="-128"/>
              <a:ea typeface="Meiryo UI" panose="020B0604030504040204" pitchFamily="50" charset="-128"/>
            </a:endParaRPr>
          </a:p>
        </p:txBody>
      </p:sp>
      <p:sp>
        <p:nvSpPr>
          <p:cNvPr id="41" name="星 10 40"/>
          <p:cNvSpPr/>
          <p:nvPr/>
        </p:nvSpPr>
        <p:spPr bwMode="auto">
          <a:xfrm>
            <a:off x="8761355" y="764973"/>
            <a:ext cx="2286086" cy="806927"/>
          </a:xfrm>
          <a:prstGeom prst="star10">
            <a:avLst/>
          </a:prstGeom>
          <a:solidFill>
            <a:srgbClr val="FFC000"/>
          </a:solidFill>
          <a:ln w="9525">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2" name="Text Box 19"/>
          <p:cNvSpPr txBox="1">
            <a:spLocks noChangeArrowheads="1"/>
          </p:cNvSpPr>
          <p:nvPr/>
        </p:nvSpPr>
        <p:spPr bwMode="auto">
          <a:xfrm>
            <a:off x="8622076" y="916487"/>
            <a:ext cx="2572420" cy="61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ja-JP" altLang="en-US" sz="1600" b="1" dirty="0">
                <a:latin typeface="Meiryo UI" panose="020B0604030504040204" pitchFamily="50" charset="-128"/>
                <a:ea typeface="Meiryo UI" panose="020B0604030504040204" pitchFamily="50" charset="-128"/>
                <a:cs typeface="Arial" panose="020B0604020202020204" pitchFamily="34" charset="0"/>
              </a:rPr>
              <a:t>認知システム</a:t>
            </a:r>
            <a:br>
              <a:rPr lang="en-US" altLang="ja-JP" sz="1600" b="1" dirty="0">
                <a:latin typeface="Meiryo UI" panose="020B0604030504040204" pitchFamily="50" charset="-128"/>
                <a:ea typeface="Meiryo UI" panose="020B0604030504040204" pitchFamily="50" charset="-128"/>
                <a:cs typeface="Arial" panose="020B0604020202020204" pitchFamily="34" charset="0"/>
              </a:rPr>
            </a:br>
            <a:r>
              <a:rPr lang="en-US" altLang="en-US" sz="1200" b="1" dirty="0">
                <a:latin typeface="Meiryo UI" panose="020B0604030504040204" pitchFamily="50" charset="-128"/>
                <a:ea typeface="Meiryo UI" panose="020B0604030504040204" pitchFamily="50" charset="-128"/>
                <a:cs typeface="Arial" panose="020B0604020202020204" pitchFamily="34" charset="0"/>
              </a:rPr>
              <a:t>Cognitive </a:t>
            </a:r>
            <a:r>
              <a:rPr lang="en-US" altLang="ja-JP" sz="1200" b="1" dirty="0">
                <a:latin typeface="Meiryo UI" panose="020B0604030504040204" pitchFamily="50" charset="-128"/>
                <a:ea typeface="Meiryo UI" panose="020B0604030504040204" pitchFamily="50" charset="-128"/>
                <a:cs typeface="Arial" panose="020B0604020202020204" pitchFamily="34" charset="0"/>
              </a:rPr>
              <a:t>Computing</a:t>
            </a:r>
            <a:br>
              <a:rPr lang="en-US" altLang="ja-JP" sz="1200" b="1" dirty="0">
                <a:latin typeface="Meiryo UI" panose="020B0604030504040204" pitchFamily="50" charset="-128"/>
                <a:ea typeface="Meiryo UI" panose="020B0604030504040204" pitchFamily="50" charset="-128"/>
                <a:cs typeface="Arial" panose="020B0604020202020204" pitchFamily="34" charset="0"/>
              </a:rPr>
            </a:br>
            <a:r>
              <a:rPr lang="ja-JP" altLang="en-US" sz="1200" dirty="0">
                <a:latin typeface="Arial Black" panose="020B0A04020102020204" pitchFamily="34" charset="0"/>
                <a:ea typeface="Meiryo UI" panose="020B0604030504040204" pitchFamily="50" charset="-128"/>
                <a:cs typeface="Arial" panose="020B0604020202020204" pitchFamily="34" charset="0"/>
              </a:rPr>
              <a:t>人工知能</a:t>
            </a:r>
            <a:endParaRPr lang="en-US" altLang="en-US" sz="1200" dirty="0">
              <a:latin typeface="Arial Black" panose="020B0A04020102020204" pitchFamily="34" charset="0"/>
              <a:ea typeface="Meiryo UI" panose="020B0604030504040204" pitchFamily="50" charset="-128"/>
              <a:cs typeface="Arial" panose="020B0604020202020204" pitchFamily="34" charset="0"/>
            </a:endParaRPr>
          </a:p>
        </p:txBody>
      </p:sp>
      <p:sp>
        <p:nvSpPr>
          <p:cNvPr id="44" name="稲妻 43"/>
          <p:cNvSpPr/>
          <p:nvPr/>
        </p:nvSpPr>
        <p:spPr bwMode="auto">
          <a:xfrm>
            <a:off x="10513109" y="1462113"/>
            <a:ext cx="606475" cy="403464"/>
          </a:xfrm>
          <a:prstGeom prst="lightningBolt">
            <a:avLst/>
          </a:prstGeom>
          <a:solidFill>
            <a:schemeClr val="accent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5" name="稲妻 44"/>
          <p:cNvSpPr/>
          <p:nvPr/>
        </p:nvSpPr>
        <p:spPr bwMode="auto">
          <a:xfrm rot="16200000">
            <a:off x="10461449" y="5533331"/>
            <a:ext cx="616101" cy="555883"/>
          </a:xfrm>
          <a:prstGeom prst="lightningBolt">
            <a:avLst/>
          </a:prstGeom>
          <a:solidFill>
            <a:schemeClr val="accent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6" name="テキスト ボックス 45"/>
          <p:cNvSpPr txBox="1"/>
          <p:nvPr/>
        </p:nvSpPr>
        <p:spPr>
          <a:xfrm>
            <a:off x="6317594" y="2390172"/>
            <a:ext cx="846199" cy="415498"/>
          </a:xfrm>
          <a:prstGeom prst="rect">
            <a:avLst/>
          </a:prstGeom>
          <a:noFill/>
        </p:spPr>
        <p:txBody>
          <a:bodyPr wrap="square" rtlCol="0">
            <a:spAutoFit/>
          </a:bodyPr>
          <a:lstStyle/>
          <a:p>
            <a:pPr algn="ctr"/>
            <a:r>
              <a:rPr kumimoji="1" lang="ja-JP" altLang="en-US" sz="2000" dirty="0">
                <a:latin typeface="HG行書体" panose="03000609000000000000" pitchFamily="65" charset="-128"/>
                <a:ea typeface="HG行書体" panose="03000609000000000000" pitchFamily="65" charset="-128"/>
              </a:rPr>
              <a:t>革命</a:t>
            </a:r>
          </a:p>
        </p:txBody>
      </p:sp>
      <p:sp>
        <p:nvSpPr>
          <p:cNvPr id="47" name="テキスト ボックス 46"/>
          <p:cNvSpPr txBox="1"/>
          <p:nvPr/>
        </p:nvSpPr>
        <p:spPr>
          <a:xfrm>
            <a:off x="6340178" y="4398800"/>
            <a:ext cx="846199" cy="415498"/>
          </a:xfrm>
          <a:prstGeom prst="rect">
            <a:avLst/>
          </a:prstGeom>
          <a:noFill/>
        </p:spPr>
        <p:txBody>
          <a:bodyPr wrap="square" rtlCol="0">
            <a:spAutoFit/>
          </a:bodyPr>
          <a:lstStyle/>
          <a:p>
            <a:pPr algn="ctr"/>
            <a:r>
              <a:rPr kumimoji="1" lang="ja-JP" altLang="en-US" sz="2000" dirty="0">
                <a:latin typeface="HG行書体" panose="03000609000000000000" pitchFamily="65" charset="-128"/>
                <a:ea typeface="HG行書体" panose="03000609000000000000" pitchFamily="65" charset="-128"/>
              </a:rPr>
              <a:t>革命</a:t>
            </a:r>
          </a:p>
        </p:txBody>
      </p:sp>
      <p:pic>
        <p:nvPicPr>
          <p:cNvPr id="48" name="図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808" y="5482086"/>
            <a:ext cx="795491" cy="1193237"/>
          </a:xfrm>
          <a:prstGeom prst="rect">
            <a:avLst/>
          </a:prstGeom>
        </p:spPr>
      </p:pic>
      <p:sp>
        <p:nvSpPr>
          <p:cNvPr id="49" name="雲 48"/>
          <p:cNvSpPr/>
          <p:nvPr/>
        </p:nvSpPr>
        <p:spPr bwMode="auto">
          <a:xfrm>
            <a:off x="937246" y="5070576"/>
            <a:ext cx="325634" cy="437761"/>
          </a:xfrm>
          <a:prstGeom prst="cloud">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50" name="テキスト ボックス 49"/>
          <p:cNvSpPr txBox="1"/>
          <p:nvPr/>
        </p:nvSpPr>
        <p:spPr>
          <a:xfrm>
            <a:off x="672502" y="5689409"/>
            <a:ext cx="400110" cy="718991"/>
          </a:xfrm>
          <a:prstGeom prst="rect">
            <a:avLst/>
          </a:prstGeom>
          <a:noFill/>
        </p:spPr>
        <p:txBody>
          <a:bodyPr vert="eaVert" wrap="square" rtlCol="0">
            <a:spAutoFit/>
          </a:bodyPr>
          <a:lstStyle/>
          <a:p>
            <a:r>
              <a:rPr kumimoji="1" lang="ja-JP" altLang="en-US" sz="1400" dirty="0">
                <a:latin typeface="Meiryo UI" panose="020B0604030504040204" pitchFamily="50" charset="-128"/>
                <a:ea typeface="Meiryo UI" panose="020B0604030504040204" pitchFamily="50" charset="-128"/>
              </a:rPr>
              <a:t>のろし</a:t>
            </a:r>
          </a:p>
        </p:txBody>
      </p:sp>
      <p:sp>
        <p:nvSpPr>
          <p:cNvPr id="51" name="テキスト ボックス 50"/>
          <p:cNvSpPr txBox="1"/>
          <p:nvPr/>
        </p:nvSpPr>
        <p:spPr>
          <a:xfrm>
            <a:off x="528486" y="6575261"/>
            <a:ext cx="1212941"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e</a:t>
            </a:r>
            <a:r>
              <a:rPr kumimoji="1" lang="ja-JP" altLang="en-US" sz="800" dirty="0">
                <a:latin typeface="Meiryo UI" panose="020B0604030504040204" pitchFamily="50" charset="-128"/>
                <a:ea typeface="Meiryo UI" panose="020B0604030504040204" pitchFamily="50" charset="-128"/>
              </a:rPr>
              <a:t>おもちゃや</a:t>
            </a:r>
            <a:r>
              <a:rPr kumimoji="1" lang="ja-JP" altLang="en-US" sz="800" dirty="0" err="1">
                <a:latin typeface="Meiryo UI" panose="020B0604030504040204" pitchFamily="50" charset="-128"/>
                <a:ea typeface="Meiryo UI" panose="020B0604030504040204" pitchFamily="50" charset="-128"/>
              </a:rPr>
              <a:t>さん</a:t>
            </a:r>
            <a:endParaRPr kumimoji="1" lang="ja-JP" altLang="en-US" sz="80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4740402" y="6017792"/>
            <a:ext cx="1212941" cy="215444"/>
          </a:xfrm>
          <a:prstGeom prst="rect">
            <a:avLst/>
          </a:prstGeom>
          <a:noFill/>
        </p:spPr>
        <p:txBody>
          <a:bodyPr wrap="square" rtlCol="0">
            <a:spAutoFit/>
          </a:bodyPr>
          <a:lstStyle/>
          <a:p>
            <a:pPr algn="ctr"/>
            <a:r>
              <a:rPr kumimoji="1" lang="ja-JP" altLang="en-US" sz="800" dirty="0">
                <a:solidFill>
                  <a:schemeClr val="bg1"/>
                </a:solidFill>
                <a:latin typeface="Meiryo UI" panose="020B0604030504040204" pitchFamily="50" charset="-128"/>
                <a:ea typeface="Meiryo UI" panose="020B0604030504040204" pitchFamily="50" charset="-128"/>
              </a:rPr>
              <a:t>（出典）</a:t>
            </a:r>
            <a:r>
              <a:rPr kumimoji="1" lang="en-US" altLang="ja-JP" sz="800" dirty="0">
                <a:solidFill>
                  <a:schemeClr val="bg1"/>
                </a:solidFill>
                <a:latin typeface="Meiryo UI" panose="020B0604030504040204" pitchFamily="50" charset="-128"/>
                <a:ea typeface="Meiryo UI" panose="020B0604030504040204" pitchFamily="50" charset="-128"/>
              </a:rPr>
              <a:t>NTT HP</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pic>
        <p:nvPicPr>
          <p:cNvPr id="53" name="図 52"/>
          <p:cNvPicPr>
            <a:picLocks noChangeAspect="1"/>
          </p:cNvPicPr>
          <p:nvPr/>
        </p:nvPicPr>
        <p:blipFill>
          <a:blip r:embed="rId8"/>
          <a:stretch>
            <a:fillRect/>
          </a:stretch>
        </p:blipFill>
        <p:spPr>
          <a:xfrm>
            <a:off x="1540106" y="5477815"/>
            <a:ext cx="1131616" cy="907263"/>
          </a:xfrm>
          <a:prstGeom prst="rect">
            <a:avLst/>
          </a:prstGeom>
        </p:spPr>
      </p:pic>
      <p:sp>
        <p:nvSpPr>
          <p:cNvPr id="54" name="テキスト ボックス 53"/>
          <p:cNvSpPr txBox="1"/>
          <p:nvPr/>
        </p:nvSpPr>
        <p:spPr>
          <a:xfrm>
            <a:off x="1517623" y="6350476"/>
            <a:ext cx="1212941"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（出典）佐川急便</a:t>
            </a:r>
            <a:r>
              <a:rPr kumimoji="1" lang="en-US" altLang="ja-JP" sz="800" dirty="0">
                <a:latin typeface="Meiryo UI" panose="020B0604030504040204" pitchFamily="50" charset="-128"/>
                <a:ea typeface="Meiryo UI" panose="020B0604030504040204" pitchFamily="50" charset="-128"/>
              </a:rPr>
              <a:t>HP</a:t>
            </a:r>
            <a:endParaRPr kumimoji="1" lang="ja-JP" altLang="en-US" sz="8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1736206" y="5032683"/>
            <a:ext cx="89565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飛脚</a:t>
            </a:r>
          </a:p>
        </p:txBody>
      </p:sp>
      <p:pic>
        <p:nvPicPr>
          <p:cNvPr id="56" name="図 55"/>
          <p:cNvPicPr>
            <a:picLocks noChangeAspect="1"/>
          </p:cNvPicPr>
          <p:nvPr/>
        </p:nvPicPr>
        <p:blipFill>
          <a:blip r:embed="rId9"/>
          <a:stretch>
            <a:fillRect/>
          </a:stretch>
        </p:blipFill>
        <p:spPr>
          <a:xfrm>
            <a:off x="2788063" y="6013703"/>
            <a:ext cx="849248" cy="585981"/>
          </a:xfrm>
          <a:prstGeom prst="rect">
            <a:avLst/>
          </a:prstGeom>
        </p:spPr>
      </p:pic>
      <p:sp>
        <p:nvSpPr>
          <p:cNvPr id="57" name="テキスト ボックス 56"/>
          <p:cNvSpPr txBox="1"/>
          <p:nvPr/>
        </p:nvSpPr>
        <p:spPr>
          <a:xfrm>
            <a:off x="2769560" y="5020879"/>
            <a:ext cx="90392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電報</a:t>
            </a:r>
          </a:p>
        </p:txBody>
      </p:sp>
      <p:sp>
        <p:nvSpPr>
          <p:cNvPr id="58" name="テキスト ボックス 57"/>
          <p:cNvSpPr txBox="1"/>
          <p:nvPr/>
        </p:nvSpPr>
        <p:spPr>
          <a:xfrm>
            <a:off x="2631127" y="6575261"/>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（出典）例文</a:t>
            </a:r>
            <a:r>
              <a:rPr kumimoji="1" lang="en-US" altLang="ja-JP" sz="800" dirty="0">
                <a:latin typeface="Meiryo UI" panose="020B0604030504040204" pitchFamily="50" charset="-128"/>
                <a:ea typeface="Meiryo UI" panose="020B0604030504040204" pitchFamily="50" charset="-128"/>
              </a:rPr>
              <a:t>.info</a:t>
            </a:r>
            <a:endParaRPr kumimoji="1" lang="ja-JP" altLang="en-US" sz="800" dirty="0">
              <a:latin typeface="Meiryo UI" panose="020B0604030504040204" pitchFamily="50" charset="-128"/>
              <a:ea typeface="Meiryo UI" panose="020B0604030504040204" pitchFamily="50" charset="-128"/>
            </a:endParaRPr>
          </a:p>
        </p:txBody>
      </p:sp>
      <p:pic>
        <p:nvPicPr>
          <p:cNvPr id="59" name="Picture 8" descr="P:\dtse\presentations\hkn\marconi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2794160" y="5310629"/>
            <a:ext cx="851426" cy="6413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 name="図 59"/>
          <p:cNvPicPr>
            <a:picLocks noChangeAspect="1"/>
          </p:cNvPicPr>
          <p:nvPr/>
        </p:nvPicPr>
        <p:blipFill>
          <a:blip r:embed="rId11"/>
          <a:stretch>
            <a:fillRect/>
          </a:stretch>
        </p:blipFill>
        <p:spPr>
          <a:xfrm>
            <a:off x="3673164" y="5156934"/>
            <a:ext cx="982217" cy="913691"/>
          </a:xfrm>
          <a:prstGeom prst="rect">
            <a:avLst/>
          </a:prstGeom>
        </p:spPr>
      </p:pic>
      <p:sp>
        <p:nvSpPr>
          <p:cNvPr id="61" name="テキスト ボックス 60"/>
          <p:cNvSpPr txBox="1"/>
          <p:nvPr/>
        </p:nvSpPr>
        <p:spPr>
          <a:xfrm>
            <a:off x="3634259" y="5890214"/>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)GIZMODO</a:t>
            </a:r>
            <a:endParaRPr kumimoji="1" lang="ja-JP" altLang="en-US" sz="800"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3778881" y="5001626"/>
            <a:ext cx="903925"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固定電話</a:t>
            </a:r>
            <a:endParaRPr kumimoji="1" lang="ja-JP" altLang="en-US" sz="1400" dirty="0">
              <a:latin typeface="Meiryo UI" panose="020B0604030504040204" pitchFamily="50" charset="-128"/>
              <a:ea typeface="Meiryo UI" panose="020B0604030504040204" pitchFamily="50" charset="-128"/>
            </a:endParaRPr>
          </a:p>
        </p:txBody>
      </p:sp>
      <p:pic>
        <p:nvPicPr>
          <p:cNvPr id="63" name="図 62"/>
          <p:cNvPicPr>
            <a:picLocks noChangeAspect="1"/>
          </p:cNvPicPr>
          <p:nvPr/>
        </p:nvPicPr>
        <p:blipFill>
          <a:blip r:embed="rId12"/>
          <a:stretch>
            <a:fillRect/>
          </a:stretch>
        </p:blipFill>
        <p:spPr>
          <a:xfrm>
            <a:off x="3797608" y="6093810"/>
            <a:ext cx="831591" cy="623693"/>
          </a:xfrm>
          <a:prstGeom prst="rect">
            <a:avLst/>
          </a:prstGeom>
        </p:spPr>
      </p:pic>
      <p:sp>
        <p:nvSpPr>
          <p:cNvPr id="64" name="テキスト ボックス 63"/>
          <p:cNvSpPr txBox="1"/>
          <p:nvPr/>
        </p:nvSpPr>
        <p:spPr>
          <a:xfrm>
            <a:off x="3790155" y="6324356"/>
            <a:ext cx="903925" cy="276999"/>
          </a:xfrm>
          <a:prstGeom prst="rect">
            <a:avLst/>
          </a:prstGeom>
          <a:noFill/>
        </p:spPr>
        <p:txBody>
          <a:bodyPr wrap="square" rtlCol="0">
            <a:spAutoFit/>
          </a:bodyPr>
          <a:lstStyle/>
          <a:p>
            <a:pPr algn="ctr"/>
            <a:r>
              <a:rPr lang="ja-JP" altLang="en-US" sz="1200" b="1" dirty="0">
                <a:solidFill>
                  <a:schemeClr val="bg1"/>
                </a:solidFill>
                <a:latin typeface="Meiryo UI" panose="020B0604030504040204" pitchFamily="50" charset="-128"/>
                <a:ea typeface="Meiryo UI" panose="020B0604030504040204" pitchFamily="50" charset="-128"/>
              </a:rPr>
              <a:t>テレックス</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13"/>
          <a:stretch>
            <a:fillRect/>
          </a:stretch>
        </p:blipFill>
        <p:spPr>
          <a:xfrm>
            <a:off x="7419301" y="5199918"/>
            <a:ext cx="822867" cy="1024280"/>
          </a:xfrm>
          <a:prstGeom prst="rect">
            <a:avLst/>
          </a:prstGeom>
        </p:spPr>
      </p:pic>
      <p:sp>
        <p:nvSpPr>
          <p:cNvPr id="66" name="テキスト ボックス 65"/>
          <p:cNvSpPr txBox="1"/>
          <p:nvPr/>
        </p:nvSpPr>
        <p:spPr>
          <a:xfrm>
            <a:off x="7234056" y="5092639"/>
            <a:ext cx="400110" cy="1410034"/>
          </a:xfrm>
          <a:prstGeom prst="rect">
            <a:avLst/>
          </a:prstGeom>
          <a:noFill/>
        </p:spPr>
        <p:txBody>
          <a:bodyPr vert="eaVert" wrap="square" rtlCol="0">
            <a:spAutoFit/>
          </a:bodyPr>
          <a:lstStyle/>
          <a:p>
            <a:r>
              <a:rPr kumimoji="1" lang="ja-JP" altLang="en-US" sz="1400" dirty="0">
                <a:latin typeface="Meiryo UI" panose="020B0604030504040204" pitchFamily="50" charset="-128"/>
                <a:ea typeface="Meiryo UI" panose="020B0604030504040204" pitchFamily="50" charset="-128"/>
              </a:rPr>
              <a:t>スマートフォン</a:t>
            </a:r>
          </a:p>
        </p:txBody>
      </p:sp>
      <p:sp>
        <p:nvSpPr>
          <p:cNvPr id="67" name="テキスト ボックス 66"/>
          <p:cNvSpPr txBox="1"/>
          <p:nvPr/>
        </p:nvSpPr>
        <p:spPr>
          <a:xfrm>
            <a:off x="8000652" y="5134619"/>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（出典）ソフトバンク</a:t>
            </a:r>
          </a:p>
        </p:txBody>
      </p:sp>
      <p:sp>
        <p:nvSpPr>
          <p:cNvPr id="68" name="テキスト ボックス 67"/>
          <p:cNvSpPr txBox="1"/>
          <p:nvPr/>
        </p:nvSpPr>
        <p:spPr>
          <a:xfrm>
            <a:off x="6143342" y="4952855"/>
            <a:ext cx="103963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携帯電話</a:t>
            </a:r>
          </a:p>
        </p:txBody>
      </p:sp>
      <p:sp>
        <p:nvSpPr>
          <p:cNvPr id="69" name="テキスト ボックス 68"/>
          <p:cNvSpPr txBox="1"/>
          <p:nvPr/>
        </p:nvSpPr>
        <p:spPr>
          <a:xfrm>
            <a:off x="6153936" y="5158280"/>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（出典）ＮＴＴドコモ</a:t>
            </a:r>
          </a:p>
        </p:txBody>
      </p:sp>
      <p:sp>
        <p:nvSpPr>
          <p:cNvPr id="70" name="テキスト ボックス 69"/>
          <p:cNvSpPr txBox="1"/>
          <p:nvPr/>
        </p:nvSpPr>
        <p:spPr>
          <a:xfrm>
            <a:off x="8294209" y="5150435"/>
            <a:ext cx="144512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ウェアラブル</a:t>
            </a:r>
          </a:p>
        </p:txBody>
      </p:sp>
      <p:sp>
        <p:nvSpPr>
          <p:cNvPr id="71" name="テキスト ボックス 70"/>
          <p:cNvSpPr txBox="1"/>
          <p:nvPr/>
        </p:nvSpPr>
        <p:spPr>
          <a:xfrm>
            <a:off x="8462171" y="6093810"/>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IBM</a:t>
            </a:r>
            <a:r>
              <a:rPr lang="ja-JP" altLang="en-US" sz="800" dirty="0">
                <a:latin typeface="Meiryo UI" panose="020B0604030504040204" pitchFamily="50" charset="-128"/>
                <a:ea typeface="Meiryo UI" panose="020B0604030504040204" pitchFamily="50" charset="-128"/>
              </a:rPr>
              <a:t>資料</a:t>
            </a:r>
            <a:endParaRPr kumimoji="1" lang="ja-JP" altLang="en-US" sz="800" dirty="0">
              <a:latin typeface="Meiryo UI" panose="020B0604030504040204" pitchFamily="50" charset="-128"/>
              <a:ea typeface="Meiryo UI" panose="020B0604030504040204" pitchFamily="50" charset="-128"/>
            </a:endParaRPr>
          </a:p>
        </p:txBody>
      </p:sp>
      <p:pic>
        <p:nvPicPr>
          <p:cNvPr id="72" name="図 71"/>
          <p:cNvPicPr>
            <a:picLocks noChangeAspect="1"/>
          </p:cNvPicPr>
          <p:nvPr/>
        </p:nvPicPr>
        <p:blipFill>
          <a:blip r:embed="rId14"/>
          <a:stretch>
            <a:fillRect/>
          </a:stretch>
        </p:blipFill>
        <p:spPr>
          <a:xfrm>
            <a:off x="1865602" y="950412"/>
            <a:ext cx="925436" cy="741168"/>
          </a:xfrm>
          <a:prstGeom prst="rect">
            <a:avLst/>
          </a:prstGeom>
        </p:spPr>
      </p:pic>
      <p:pic>
        <p:nvPicPr>
          <p:cNvPr id="73" name="図 72"/>
          <p:cNvPicPr>
            <a:picLocks noChangeAspect="1"/>
          </p:cNvPicPr>
          <p:nvPr/>
        </p:nvPicPr>
        <p:blipFill>
          <a:blip r:embed="rId15"/>
          <a:stretch>
            <a:fillRect/>
          </a:stretch>
        </p:blipFill>
        <p:spPr>
          <a:xfrm>
            <a:off x="883556" y="997114"/>
            <a:ext cx="789693" cy="675018"/>
          </a:xfrm>
          <a:prstGeom prst="rect">
            <a:avLst/>
          </a:prstGeom>
        </p:spPr>
      </p:pic>
      <p:sp>
        <p:nvSpPr>
          <p:cNvPr id="74" name="テキスト ボックス 73"/>
          <p:cNvSpPr txBox="1"/>
          <p:nvPr/>
        </p:nvSpPr>
        <p:spPr>
          <a:xfrm>
            <a:off x="200309" y="1181096"/>
            <a:ext cx="895654"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算盤</a:t>
            </a:r>
          </a:p>
        </p:txBody>
      </p:sp>
      <p:sp>
        <p:nvSpPr>
          <p:cNvPr id="75" name="テキスト ボックス 74"/>
          <p:cNvSpPr txBox="1"/>
          <p:nvPr/>
        </p:nvSpPr>
        <p:spPr>
          <a:xfrm>
            <a:off x="780404" y="1672132"/>
            <a:ext cx="925367" cy="33855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（出典）川西</a:t>
            </a:r>
            <a:endParaRPr kumimoji="1" lang="en-US" altLang="ja-JP" sz="800" dirty="0">
              <a:latin typeface="Meiryo UI" panose="020B0604030504040204" pitchFamily="50" charset="-128"/>
              <a:ea typeface="Meiryo UI" panose="020B0604030504040204" pitchFamily="50" charset="-128"/>
            </a:endParaRPr>
          </a:p>
          <a:p>
            <a:r>
              <a:rPr kumimoji="1" lang="ja-JP" altLang="en-US" sz="800" dirty="0">
                <a:latin typeface="Meiryo UI" panose="020B0604030504040204" pitchFamily="50" charset="-128"/>
                <a:ea typeface="Meiryo UI" panose="020B0604030504040204" pitchFamily="50" charset="-128"/>
              </a:rPr>
              <a:t>そろばんスクール</a:t>
            </a:r>
          </a:p>
        </p:txBody>
      </p:sp>
      <p:pic>
        <p:nvPicPr>
          <p:cNvPr id="76" name="図 75"/>
          <p:cNvPicPr>
            <a:picLocks noChangeAspect="1"/>
          </p:cNvPicPr>
          <p:nvPr/>
        </p:nvPicPr>
        <p:blipFill>
          <a:blip r:embed="rId16"/>
          <a:stretch>
            <a:fillRect/>
          </a:stretch>
        </p:blipFill>
        <p:spPr>
          <a:xfrm>
            <a:off x="2769560" y="899424"/>
            <a:ext cx="782690" cy="782690"/>
          </a:xfrm>
          <a:prstGeom prst="rect">
            <a:avLst/>
          </a:prstGeom>
        </p:spPr>
      </p:pic>
      <p:pic>
        <p:nvPicPr>
          <p:cNvPr id="77" name="Picture 15" descr="20.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36608" y="595686"/>
            <a:ext cx="1704186" cy="138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テキスト ボックス 77"/>
          <p:cNvSpPr txBox="1"/>
          <p:nvPr/>
        </p:nvSpPr>
        <p:spPr>
          <a:xfrm>
            <a:off x="2627666" y="1623368"/>
            <a:ext cx="1006593" cy="33855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endParaRPr kumimoji="1" lang="en-US" altLang="ja-JP" sz="800" dirty="0">
              <a:latin typeface="Meiryo UI" panose="020B0604030504040204" pitchFamily="50" charset="-128"/>
              <a:ea typeface="Meiryo UI" panose="020B0604030504040204" pitchFamily="50" charset="-128"/>
            </a:endParaRPr>
          </a:p>
          <a:p>
            <a:pPr algn="ctr"/>
            <a:r>
              <a:rPr kumimoji="1" lang="en-US" altLang="ja-JP" sz="800" dirty="0">
                <a:latin typeface="Meiryo UI" panose="020B0604030504040204" pitchFamily="50" charset="-128"/>
                <a:ea typeface="Meiryo UI" panose="020B0604030504040204" pitchFamily="50" charset="-128"/>
              </a:rPr>
              <a:t>SHARP</a:t>
            </a:r>
            <a:endParaRPr kumimoji="1" lang="ja-JP" altLang="en-US" sz="800" dirty="0">
              <a:latin typeface="Meiryo UI" panose="020B0604030504040204" pitchFamily="50" charset="-128"/>
              <a:ea typeface="Meiryo UI" panose="020B0604030504040204" pitchFamily="50" charset="-128"/>
            </a:endParaRPr>
          </a:p>
        </p:txBody>
      </p:sp>
      <p:sp>
        <p:nvSpPr>
          <p:cNvPr id="79" name="テキスト ボックス 78"/>
          <p:cNvSpPr txBox="1"/>
          <p:nvPr/>
        </p:nvSpPr>
        <p:spPr>
          <a:xfrm>
            <a:off x="3436896" y="1692431"/>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sp>
        <p:nvSpPr>
          <p:cNvPr id="80" name="テキスト ボックス 79"/>
          <p:cNvSpPr txBox="1"/>
          <p:nvPr/>
        </p:nvSpPr>
        <p:spPr>
          <a:xfrm>
            <a:off x="1753903" y="1693713"/>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sp>
        <p:nvSpPr>
          <p:cNvPr id="81" name="テキスト ボックス 80"/>
          <p:cNvSpPr txBox="1"/>
          <p:nvPr/>
        </p:nvSpPr>
        <p:spPr>
          <a:xfrm>
            <a:off x="1705149" y="670424"/>
            <a:ext cx="1296219" cy="261610"/>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機械式</a:t>
            </a:r>
            <a:r>
              <a:rPr lang="ja-JP" altLang="en-US" sz="1050" dirty="0">
                <a:latin typeface="Meiryo UI" panose="020B0604030504040204" pitchFamily="50" charset="-128"/>
                <a:ea typeface="Meiryo UI" panose="020B0604030504040204" pitchFamily="50" charset="-128"/>
              </a:rPr>
              <a:t>計算機</a:t>
            </a:r>
            <a:endParaRPr kumimoji="1" lang="ja-JP" altLang="en-US" sz="1050" dirty="0">
              <a:latin typeface="Meiryo UI" panose="020B0604030504040204" pitchFamily="50" charset="-128"/>
              <a:ea typeface="Meiryo UI" panose="020B0604030504040204" pitchFamily="50" charset="-128"/>
            </a:endParaRPr>
          </a:p>
        </p:txBody>
      </p:sp>
      <p:sp>
        <p:nvSpPr>
          <p:cNvPr id="82" name="テキスト ボックス 81"/>
          <p:cNvSpPr txBox="1"/>
          <p:nvPr/>
        </p:nvSpPr>
        <p:spPr>
          <a:xfrm>
            <a:off x="3446297" y="601879"/>
            <a:ext cx="1170266"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電子計算機</a:t>
            </a:r>
            <a:endParaRPr kumimoji="1" lang="ja-JP" altLang="en-US" sz="1400" dirty="0">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4786630" y="1696353"/>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grpSp>
        <p:nvGrpSpPr>
          <p:cNvPr id="84" name="Group 10"/>
          <p:cNvGrpSpPr>
            <a:grpSpLocks/>
          </p:cNvGrpSpPr>
          <p:nvPr/>
        </p:nvGrpSpPr>
        <p:grpSpPr bwMode="auto">
          <a:xfrm>
            <a:off x="7661147" y="773887"/>
            <a:ext cx="965853" cy="1118538"/>
            <a:chOff x="1341898" y="228600"/>
            <a:chExt cx="3087688" cy="2422525"/>
          </a:xfrm>
        </p:grpSpPr>
        <p:pic>
          <p:nvPicPr>
            <p:cNvPr id="85" name="Picture 35" descr="iPad_telco_dashboard_3A.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41898" y="228600"/>
              <a:ext cx="308768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55773" y="515108"/>
              <a:ext cx="2443775" cy="183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7" name="図 86"/>
          <p:cNvPicPr>
            <a:picLocks noChangeAspect="1"/>
          </p:cNvPicPr>
          <p:nvPr/>
        </p:nvPicPr>
        <p:blipFill>
          <a:blip r:embed="rId20"/>
          <a:stretch>
            <a:fillRect/>
          </a:stretch>
        </p:blipFill>
        <p:spPr>
          <a:xfrm>
            <a:off x="5964151" y="822798"/>
            <a:ext cx="584815" cy="924811"/>
          </a:xfrm>
          <a:prstGeom prst="rect">
            <a:avLst/>
          </a:prstGeom>
        </p:spPr>
      </p:pic>
      <p:sp>
        <p:nvSpPr>
          <p:cNvPr id="88" name="テキスト ボックス 87"/>
          <p:cNvSpPr txBox="1"/>
          <p:nvPr/>
        </p:nvSpPr>
        <p:spPr>
          <a:xfrm>
            <a:off x="5710423" y="1696110"/>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pic>
        <p:nvPicPr>
          <p:cNvPr id="89" name="図 88"/>
          <p:cNvPicPr>
            <a:picLocks noChangeAspect="1"/>
          </p:cNvPicPr>
          <p:nvPr/>
        </p:nvPicPr>
        <p:blipFill>
          <a:blip r:embed="rId21"/>
          <a:stretch>
            <a:fillRect/>
          </a:stretch>
        </p:blipFill>
        <p:spPr>
          <a:xfrm>
            <a:off x="3479255" y="925379"/>
            <a:ext cx="1111096" cy="735284"/>
          </a:xfrm>
          <a:prstGeom prst="rect">
            <a:avLst/>
          </a:prstGeom>
        </p:spPr>
      </p:pic>
      <p:sp>
        <p:nvSpPr>
          <p:cNvPr id="90" name="テキスト ボックス 89"/>
          <p:cNvSpPr txBox="1"/>
          <p:nvPr/>
        </p:nvSpPr>
        <p:spPr>
          <a:xfrm>
            <a:off x="6666666" y="1664895"/>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NEC</a:t>
            </a:r>
            <a:endParaRPr kumimoji="1" lang="ja-JP" altLang="en-US" sz="800" dirty="0">
              <a:latin typeface="Meiryo UI" panose="020B0604030504040204" pitchFamily="50" charset="-128"/>
              <a:ea typeface="Meiryo UI" panose="020B0604030504040204" pitchFamily="50" charset="-128"/>
            </a:endParaRPr>
          </a:p>
        </p:txBody>
      </p:sp>
      <p:sp>
        <p:nvSpPr>
          <p:cNvPr id="91" name="ホームベース 90"/>
          <p:cNvSpPr/>
          <p:nvPr/>
        </p:nvSpPr>
        <p:spPr bwMode="auto">
          <a:xfrm>
            <a:off x="969360" y="2864935"/>
            <a:ext cx="1528588"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処理速度の向上</a:t>
            </a:r>
          </a:p>
        </p:txBody>
      </p:sp>
      <p:sp>
        <p:nvSpPr>
          <p:cNvPr id="92" name="ホームベース 91"/>
          <p:cNvSpPr/>
          <p:nvPr/>
        </p:nvSpPr>
        <p:spPr bwMode="auto">
          <a:xfrm>
            <a:off x="2497947" y="2866075"/>
            <a:ext cx="1793192"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小型化（微細化）</a:t>
            </a:r>
          </a:p>
        </p:txBody>
      </p:sp>
      <p:sp>
        <p:nvSpPr>
          <p:cNvPr id="93" name="ホームベース 92"/>
          <p:cNvSpPr/>
          <p:nvPr/>
        </p:nvSpPr>
        <p:spPr bwMode="auto">
          <a:xfrm>
            <a:off x="4291139" y="2864935"/>
            <a:ext cx="1565075"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低価格化</a:t>
            </a:r>
          </a:p>
        </p:txBody>
      </p:sp>
      <p:sp>
        <p:nvSpPr>
          <p:cNvPr id="94" name="ホームベース 93"/>
          <p:cNvSpPr/>
          <p:nvPr/>
        </p:nvSpPr>
        <p:spPr bwMode="auto">
          <a:xfrm>
            <a:off x="1018466" y="4144843"/>
            <a:ext cx="1886958"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高速化（伝送速度）</a:t>
            </a:r>
          </a:p>
        </p:txBody>
      </p:sp>
      <p:sp>
        <p:nvSpPr>
          <p:cNvPr id="95" name="ホームベース 94"/>
          <p:cNvSpPr/>
          <p:nvPr/>
        </p:nvSpPr>
        <p:spPr bwMode="auto">
          <a:xfrm>
            <a:off x="2920914" y="4153347"/>
            <a:ext cx="1432822"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大容量化</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96" name="ホームベース 95"/>
          <p:cNvSpPr/>
          <p:nvPr/>
        </p:nvSpPr>
        <p:spPr bwMode="auto">
          <a:xfrm>
            <a:off x="4402491" y="4149919"/>
            <a:ext cx="1460884"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低価格化</a:t>
            </a:r>
          </a:p>
        </p:txBody>
      </p:sp>
      <p:sp>
        <p:nvSpPr>
          <p:cNvPr id="97" name="六角形 96"/>
          <p:cNvSpPr/>
          <p:nvPr/>
        </p:nvSpPr>
        <p:spPr bwMode="auto">
          <a:xfrm>
            <a:off x="5034121" y="1907805"/>
            <a:ext cx="548813" cy="388521"/>
          </a:xfrm>
          <a:prstGeom prst="hexag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4878959" y="1907805"/>
            <a:ext cx="859136" cy="369332"/>
          </a:xfrm>
          <a:prstGeom prst="rect">
            <a:avLst/>
          </a:prstGeom>
          <a:noFill/>
        </p:spPr>
        <p:txBody>
          <a:bodyPr wrap="square" rtlCol="0">
            <a:spAutoFit/>
          </a:bodyPr>
          <a:lstStyle/>
          <a:p>
            <a:pPr algn="ctr"/>
            <a:r>
              <a:rPr kumimoji="1" lang="en-US" altLang="ja-JP" sz="1800" b="1" dirty="0">
                <a:latin typeface="Ebrima" panose="02000000000000000000" pitchFamily="2" charset="0"/>
                <a:cs typeface="Ebrima" panose="02000000000000000000" pitchFamily="2" charset="0"/>
              </a:rPr>
              <a:t>100μ</a:t>
            </a:r>
            <a:endParaRPr kumimoji="1" lang="ja-JP" altLang="en-US" sz="1800" b="1" dirty="0">
              <a:latin typeface="Ebrima" panose="02000000000000000000" pitchFamily="2" charset="0"/>
              <a:cs typeface="Ebrima" panose="02000000000000000000" pitchFamily="2" charset="0"/>
            </a:endParaRPr>
          </a:p>
        </p:txBody>
      </p:sp>
      <p:sp>
        <p:nvSpPr>
          <p:cNvPr id="99" name="六角形 98"/>
          <p:cNvSpPr/>
          <p:nvPr/>
        </p:nvSpPr>
        <p:spPr bwMode="auto">
          <a:xfrm>
            <a:off x="6535144" y="1891255"/>
            <a:ext cx="548813" cy="388521"/>
          </a:xfrm>
          <a:prstGeom prst="hexagon">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6404803" y="1884432"/>
            <a:ext cx="859136" cy="415498"/>
          </a:xfrm>
          <a:prstGeom prst="rect">
            <a:avLst/>
          </a:prstGeom>
          <a:noFill/>
        </p:spPr>
        <p:txBody>
          <a:bodyPr wrap="square" rtlCol="0">
            <a:spAutoFit/>
          </a:bodyPr>
          <a:lstStyle/>
          <a:p>
            <a:pPr algn="ctr"/>
            <a:r>
              <a:rPr kumimoji="1" lang="en-US" altLang="ja-JP" b="1" dirty="0">
                <a:latin typeface="Ebrima" panose="02000000000000000000" pitchFamily="2" charset="0"/>
                <a:cs typeface="Ebrima" panose="02000000000000000000" pitchFamily="2" charset="0"/>
              </a:rPr>
              <a:t>1μ</a:t>
            </a:r>
            <a:endParaRPr kumimoji="1" lang="ja-JP" altLang="en-US" b="1" dirty="0">
              <a:latin typeface="Ebrima" panose="02000000000000000000" pitchFamily="2" charset="0"/>
              <a:cs typeface="Ebrima" panose="02000000000000000000" pitchFamily="2" charset="0"/>
            </a:endParaRPr>
          </a:p>
        </p:txBody>
      </p:sp>
      <p:cxnSp>
        <p:nvCxnSpPr>
          <p:cNvPr id="101" name="直線矢印コネクタ 100"/>
          <p:cNvCxnSpPr/>
          <p:nvPr/>
        </p:nvCxnSpPr>
        <p:spPr>
          <a:xfrm>
            <a:off x="5582934" y="2115554"/>
            <a:ext cx="952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六角形 101"/>
          <p:cNvSpPr/>
          <p:nvPr/>
        </p:nvSpPr>
        <p:spPr bwMode="auto">
          <a:xfrm>
            <a:off x="7894763" y="1889567"/>
            <a:ext cx="548813"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03" name="テキスト ボックス 102"/>
          <p:cNvSpPr txBox="1"/>
          <p:nvPr/>
        </p:nvSpPr>
        <p:spPr>
          <a:xfrm>
            <a:off x="7738112" y="1871232"/>
            <a:ext cx="85913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cs typeface="Ebrima" panose="02000000000000000000" pitchFamily="2" charset="0"/>
              </a:rPr>
              <a:t>7</a:t>
            </a:r>
            <a:r>
              <a:rPr kumimoji="1" lang="en-US" altLang="ja-JP" b="1" dirty="0">
                <a:solidFill>
                  <a:schemeClr val="bg1"/>
                </a:solidFill>
                <a:latin typeface="Ebrima" panose="02000000000000000000" pitchFamily="2" charset="0"/>
                <a:cs typeface="Ebrima" panose="02000000000000000000" pitchFamily="2" charset="0"/>
              </a:rPr>
              <a:t>n</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104" name="直線矢印コネクタ 103"/>
          <p:cNvCxnSpPr/>
          <p:nvPr/>
        </p:nvCxnSpPr>
        <p:spPr>
          <a:xfrm>
            <a:off x="7096263" y="2078981"/>
            <a:ext cx="779165" cy="6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六角形 104"/>
          <p:cNvSpPr/>
          <p:nvPr/>
        </p:nvSpPr>
        <p:spPr bwMode="auto">
          <a:xfrm>
            <a:off x="9020467" y="1899163"/>
            <a:ext cx="1170369"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p:txBody>
      </p:sp>
      <p:cxnSp>
        <p:nvCxnSpPr>
          <p:cNvPr id="106" name="直線矢印コネクタ 105"/>
          <p:cNvCxnSpPr>
            <a:endCxn id="105" idx="3"/>
          </p:cNvCxnSpPr>
          <p:nvPr/>
        </p:nvCxnSpPr>
        <p:spPr>
          <a:xfrm>
            <a:off x="8433659" y="2078981"/>
            <a:ext cx="586808" cy="1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a:off x="10047430" y="1747333"/>
            <a:ext cx="90355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5</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sp>
        <p:nvSpPr>
          <p:cNvPr id="108" name="テキスト ボックス 107"/>
          <p:cNvSpPr txBox="1"/>
          <p:nvPr/>
        </p:nvSpPr>
        <p:spPr>
          <a:xfrm>
            <a:off x="4817472" y="1622398"/>
            <a:ext cx="1212941" cy="215444"/>
          </a:xfrm>
          <a:prstGeom prst="rect">
            <a:avLst/>
          </a:prstGeom>
          <a:noFill/>
        </p:spPr>
        <p:txBody>
          <a:bodyPr wrap="square" rtlCol="0">
            <a:spAutoFit/>
          </a:bodyPr>
          <a:lstStyle/>
          <a:p>
            <a:pPr algn="ctr"/>
            <a:r>
              <a:rPr kumimoji="1" lang="ja-JP" altLang="en-US" sz="800" dirty="0">
                <a:solidFill>
                  <a:schemeClr val="bg1"/>
                </a:solidFill>
                <a:latin typeface="Meiryo UI" panose="020B0604030504040204" pitchFamily="50" charset="-128"/>
                <a:ea typeface="Meiryo UI" panose="020B0604030504040204" pitchFamily="50" charset="-128"/>
              </a:rPr>
              <a:t>（出典）</a:t>
            </a:r>
            <a:r>
              <a:rPr kumimoji="1" lang="en-US" altLang="ja-JP" sz="800" dirty="0">
                <a:solidFill>
                  <a:schemeClr val="bg1"/>
                </a:solidFill>
                <a:latin typeface="Meiryo UI" panose="020B0604030504040204" pitchFamily="50" charset="-128"/>
                <a:ea typeface="Meiryo UI" panose="020B0604030504040204" pitchFamily="50" charset="-128"/>
              </a:rPr>
              <a:t>NTT HP</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sp>
        <p:nvSpPr>
          <p:cNvPr id="109" name="角丸四角形 108"/>
          <p:cNvSpPr/>
          <p:nvPr/>
        </p:nvSpPr>
        <p:spPr bwMode="auto">
          <a:xfrm>
            <a:off x="3334808" y="1951494"/>
            <a:ext cx="1018928" cy="302707"/>
          </a:xfrm>
          <a:prstGeom prst="roundRect">
            <a:avLst>
              <a:gd name="adj" fmla="val 50000"/>
            </a:avLst>
          </a:prstGeom>
          <a:solidFill>
            <a:schemeClr val="accent2">
              <a:lumMod val="60000"/>
              <a:lumOff val="4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真空管</a:t>
            </a:r>
          </a:p>
        </p:txBody>
      </p:sp>
      <p:sp>
        <p:nvSpPr>
          <p:cNvPr id="110" name="テキスト ボックス 109"/>
          <p:cNvSpPr txBox="1"/>
          <p:nvPr/>
        </p:nvSpPr>
        <p:spPr>
          <a:xfrm>
            <a:off x="8530200" y="742556"/>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（出典）ＩＢＭ資料</a:t>
            </a:r>
          </a:p>
        </p:txBody>
      </p:sp>
      <p:pic>
        <p:nvPicPr>
          <p:cNvPr id="111" name="図 110"/>
          <p:cNvPicPr>
            <a:picLocks noChangeAspect="1"/>
          </p:cNvPicPr>
          <p:nvPr/>
        </p:nvPicPr>
        <p:blipFill>
          <a:blip r:embed="rId22"/>
          <a:stretch>
            <a:fillRect/>
          </a:stretch>
        </p:blipFill>
        <p:spPr>
          <a:xfrm>
            <a:off x="10248345" y="1820749"/>
            <a:ext cx="624605" cy="789379"/>
          </a:xfrm>
          <a:prstGeom prst="rect">
            <a:avLst/>
          </a:prstGeom>
        </p:spPr>
      </p:pic>
      <p:sp>
        <p:nvSpPr>
          <p:cNvPr id="112" name="テキスト ボックス 111"/>
          <p:cNvSpPr txBox="1"/>
          <p:nvPr/>
        </p:nvSpPr>
        <p:spPr>
          <a:xfrm>
            <a:off x="4121158" y="2066455"/>
            <a:ext cx="116653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トランジスタ</a:t>
            </a:r>
          </a:p>
        </p:txBody>
      </p:sp>
      <p:cxnSp>
        <p:nvCxnSpPr>
          <p:cNvPr id="113" name="直線矢印コネクタ 112"/>
          <p:cNvCxnSpPr/>
          <p:nvPr/>
        </p:nvCxnSpPr>
        <p:spPr>
          <a:xfrm flipV="1">
            <a:off x="4442045" y="2080457"/>
            <a:ext cx="579002" cy="1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9631122" y="6044778"/>
            <a:ext cx="1712289"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第五世代通信技術</a:t>
            </a:r>
          </a:p>
        </p:txBody>
      </p:sp>
      <p:sp>
        <p:nvSpPr>
          <p:cNvPr id="115" name="テキスト ボックス 114"/>
          <p:cNvSpPr txBox="1"/>
          <p:nvPr/>
        </p:nvSpPr>
        <p:spPr>
          <a:xfrm>
            <a:off x="9034256" y="1930211"/>
            <a:ext cx="1211657" cy="307777"/>
          </a:xfrm>
          <a:prstGeom prst="rect">
            <a:avLst/>
          </a:prstGeom>
          <a:noFill/>
        </p:spPr>
        <p:txBody>
          <a:bodyPr wrap="square" rtlCol="0">
            <a:spAutoFit/>
          </a:bodyPr>
          <a:lstStyle/>
          <a:p>
            <a:r>
              <a:rPr kumimoji="1" lang="ja-JP" altLang="en-US" sz="1400" b="1" dirty="0">
                <a:solidFill>
                  <a:schemeClr val="bg1"/>
                </a:solidFill>
                <a:latin typeface="Meiryo UI" panose="020B0604030504040204" pitchFamily="50" charset="-128"/>
                <a:ea typeface="Meiryo UI" panose="020B0604030504040204" pitchFamily="50" charset="-128"/>
              </a:rPr>
              <a:t>ニューロチップ</a:t>
            </a:r>
          </a:p>
        </p:txBody>
      </p:sp>
      <p:sp>
        <p:nvSpPr>
          <p:cNvPr id="116" name="六角形 115"/>
          <p:cNvSpPr/>
          <p:nvPr/>
        </p:nvSpPr>
        <p:spPr bwMode="auto">
          <a:xfrm>
            <a:off x="10095833" y="6303199"/>
            <a:ext cx="548813" cy="388521"/>
          </a:xfrm>
          <a:prstGeom prst="hexagon">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17" name="テキスト ボックス 116"/>
          <p:cNvSpPr txBox="1"/>
          <p:nvPr/>
        </p:nvSpPr>
        <p:spPr>
          <a:xfrm>
            <a:off x="9918461" y="6286649"/>
            <a:ext cx="90355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5</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sp>
        <p:nvSpPr>
          <p:cNvPr id="118" name="屈折矢印 117"/>
          <p:cNvSpPr/>
          <p:nvPr/>
        </p:nvSpPr>
        <p:spPr bwMode="auto">
          <a:xfrm>
            <a:off x="10658940" y="5491148"/>
            <a:ext cx="823588" cy="1083533"/>
          </a:xfrm>
          <a:prstGeom prst="bentUpArrow">
            <a:avLst>
              <a:gd name="adj1" fmla="val 18545"/>
              <a:gd name="adj2" fmla="val 25000"/>
              <a:gd name="adj3" fmla="val 25000"/>
            </a:avLst>
          </a:prstGeom>
          <a:solidFill>
            <a:schemeClr val="tx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19" name="円柱 118"/>
          <p:cNvSpPr/>
          <p:nvPr/>
        </p:nvSpPr>
        <p:spPr bwMode="auto">
          <a:xfrm>
            <a:off x="1057155" y="3426049"/>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大容量化</a:t>
            </a:r>
          </a:p>
        </p:txBody>
      </p:sp>
      <p:sp>
        <p:nvSpPr>
          <p:cNvPr id="120" name="テキスト ボックス 119"/>
          <p:cNvSpPr txBox="1"/>
          <p:nvPr/>
        </p:nvSpPr>
        <p:spPr>
          <a:xfrm>
            <a:off x="1251995" y="3334292"/>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1" name="円柱 120"/>
          <p:cNvSpPr/>
          <p:nvPr/>
        </p:nvSpPr>
        <p:spPr bwMode="auto">
          <a:xfrm>
            <a:off x="2644881" y="3425877"/>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小型・低価格</a:t>
            </a:r>
          </a:p>
        </p:txBody>
      </p:sp>
      <p:sp>
        <p:nvSpPr>
          <p:cNvPr id="122" name="テキスト ボックス 121"/>
          <p:cNvSpPr txBox="1"/>
          <p:nvPr/>
        </p:nvSpPr>
        <p:spPr>
          <a:xfrm>
            <a:off x="2839721" y="3334120"/>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3" name="円柱 122"/>
          <p:cNvSpPr/>
          <p:nvPr/>
        </p:nvSpPr>
        <p:spPr bwMode="auto">
          <a:xfrm>
            <a:off x="4247668" y="3414509"/>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メモリ化</a:t>
            </a:r>
          </a:p>
        </p:txBody>
      </p:sp>
      <p:sp>
        <p:nvSpPr>
          <p:cNvPr id="124" name="テキスト ボックス 123"/>
          <p:cNvSpPr txBox="1"/>
          <p:nvPr/>
        </p:nvSpPr>
        <p:spPr>
          <a:xfrm>
            <a:off x="4442508" y="3322752"/>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5" name="右矢印 124"/>
          <p:cNvSpPr/>
          <p:nvPr/>
        </p:nvSpPr>
        <p:spPr bwMode="auto">
          <a:xfrm>
            <a:off x="2403175" y="3551399"/>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6" name="右矢印 125"/>
          <p:cNvSpPr/>
          <p:nvPr/>
        </p:nvSpPr>
        <p:spPr bwMode="auto">
          <a:xfrm>
            <a:off x="3987787" y="3538431"/>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7" name="右矢印 126"/>
          <p:cNvSpPr/>
          <p:nvPr/>
        </p:nvSpPr>
        <p:spPr bwMode="auto">
          <a:xfrm>
            <a:off x="5589928" y="3501662"/>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8" name="ホームベース 127"/>
          <p:cNvSpPr/>
          <p:nvPr/>
        </p:nvSpPr>
        <p:spPr bwMode="auto">
          <a:xfrm>
            <a:off x="7425155" y="3439044"/>
            <a:ext cx="1580064" cy="511985"/>
          </a:xfrm>
          <a:prstGeom prst="homePlate">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9" name="テキスト ボックス 128"/>
          <p:cNvSpPr txBox="1"/>
          <p:nvPr/>
        </p:nvSpPr>
        <p:spPr>
          <a:xfrm>
            <a:off x="7162048" y="3409418"/>
            <a:ext cx="1877740" cy="584775"/>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情報通信技術</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ICT</a:t>
            </a:r>
            <a:r>
              <a:rPr kumimoji="1" lang="ja-JP" altLang="en-US" sz="1600" b="1" dirty="0">
                <a:latin typeface="Meiryo UI" panose="020B0604030504040204" pitchFamily="50" charset="-128"/>
                <a:ea typeface="Meiryo UI" panose="020B0604030504040204" pitchFamily="50" charset="-128"/>
              </a:rPr>
              <a:t>）</a:t>
            </a:r>
            <a:endParaRPr kumimoji="1" lang="ja-JP" altLang="en-US" sz="1800" b="1" dirty="0">
              <a:latin typeface="Meiryo UI" panose="020B0604030504040204" pitchFamily="50" charset="-128"/>
              <a:ea typeface="Meiryo UI" panose="020B0604030504040204" pitchFamily="50" charset="-128"/>
            </a:endParaRPr>
          </a:p>
        </p:txBody>
      </p:sp>
      <p:sp>
        <p:nvSpPr>
          <p:cNvPr id="130" name="ホームベース 129"/>
          <p:cNvSpPr/>
          <p:nvPr/>
        </p:nvSpPr>
        <p:spPr bwMode="auto">
          <a:xfrm>
            <a:off x="8975882" y="3285533"/>
            <a:ext cx="2011272" cy="730155"/>
          </a:xfrm>
          <a:prstGeom prst="homePlate">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31" name="下矢印吹き出し 130"/>
          <p:cNvSpPr/>
          <p:nvPr/>
        </p:nvSpPr>
        <p:spPr bwMode="auto">
          <a:xfrm>
            <a:off x="8193447" y="2650125"/>
            <a:ext cx="1578758" cy="1041311"/>
          </a:xfrm>
          <a:prstGeom prst="downArrowCallout">
            <a:avLst>
              <a:gd name="adj1" fmla="val 25000"/>
              <a:gd name="adj2" fmla="val 25000"/>
              <a:gd name="adj3" fmla="val 25000"/>
              <a:gd name="adj4" fmla="val 37547"/>
            </a:avLst>
          </a:prstGeom>
          <a:solidFill>
            <a:schemeClr val="accent6">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bg1"/>
                </a:solidFill>
                <a:latin typeface="Meiryo UI" panose="020B0604030504040204" pitchFamily="50" charset="-128"/>
                <a:ea typeface="Meiryo UI" panose="020B0604030504040204" pitchFamily="50" charset="-128"/>
              </a:rPr>
              <a:t>BigData</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32" name="上矢印吹き出し 131"/>
          <p:cNvSpPr/>
          <p:nvPr/>
        </p:nvSpPr>
        <p:spPr bwMode="auto">
          <a:xfrm>
            <a:off x="8231097" y="3696746"/>
            <a:ext cx="1523239" cy="959758"/>
          </a:xfrm>
          <a:prstGeom prst="upArrowCallout">
            <a:avLst>
              <a:gd name="adj1" fmla="val 25000"/>
              <a:gd name="adj2" fmla="val 25000"/>
              <a:gd name="adj3" fmla="val 25000"/>
              <a:gd name="adj4" fmla="val 45747"/>
            </a:avLst>
          </a:prstGeom>
          <a:solidFill>
            <a:schemeClr val="accent6">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クラウド</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コンピューティング</a:t>
            </a:r>
            <a:endParaRPr kumimoji="1" lang="ja-JP" altLang="en-US" sz="1400" dirty="0">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2345590" y="2661326"/>
            <a:ext cx="1869536"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情報技術の発展要素</a:t>
            </a:r>
          </a:p>
        </p:txBody>
      </p:sp>
      <p:sp>
        <p:nvSpPr>
          <p:cNvPr id="134" name="テキスト ボックス 133"/>
          <p:cNvSpPr txBox="1"/>
          <p:nvPr/>
        </p:nvSpPr>
        <p:spPr>
          <a:xfrm>
            <a:off x="2399542" y="4426379"/>
            <a:ext cx="1869536"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通信技術の発展要素</a:t>
            </a:r>
          </a:p>
        </p:txBody>
      </p:sp>
      <p:sp>
        <p:nvSpPr>
          <p:cNvPr id="135" name="テキスト ボックス 134"/>
          <p:cNvSpPr txBox="1"/>
          <p:nvPr/>
        </p:nvSpPr>
        <p:spPr>
          <a:xfrm>
            <a:off x="8965528" y="3262313"/>
            <a:ext cx="1877740" cy="830997"/>
          </a:xfrm>
          <a:prstGeom prst="rect">
            <a:avLst/>
          </a:prstGeom>
          <a:noFill/>
          <a:scene3d>
            <a:camera prst="orthographicFront"/>
            <a:lightRig rig="threePt" dir="t"/>
          </a:scene3d>
          <a:sp3d>
            <a:bevelT w="114300" prst="artDeco"/>
          </a:sp3d>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次世代</a:t>
            </a:r>
            <a:endParaRPr kumimoji="1"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情報処理技術</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NEXT-ICT</a:t>
            </a:r>
            <a:r>
              <a:rPr kumimoji="1" lang="ja-JP" altLang="en-US" sz="1400" dirty="0">
                <a:latin typeface="Meiryo UI" panose="020B0604030504040204" pitchFamily="50" charset="-128"/>
                <a:ea typeface="Meiryo UI" panose="020B0604030504040204" pitchFamily="50" charset="-128"/>
              </a:rPr>
              <a:t>） </a:t>
            </a:r>
          </a:p>
        </p:txBody>
      </p:sp>
      <p:pic>
        <p:nvPicPr>
          <p:cNvPr id="136" name="Picture 93"/>
          <p:cNvPicPr>
            <a:picLocks noChangeAspect="1"/>
          </p:cNvPicPr>
          <p:nvPr/>
        </p:nvPicPr>
        <p:blipFill rotWithShape="1">
          <a:blip r:embed="rId23" cstate="print">
            <a:extLst>
              <a:ext uri="{28A0092B-C50C-407E-A947-70E740481C1C}">
                <a14:useLocalDpi xmlns:a14="http://schemas.microsoft.com/office/drawing/2010/main" val="0"/>
              </a:ext>
            </a:extLst>
          </a:blip>
          <a:srcRect l="-29009" t="-9160" r="-37877" b="18330"/>
          <a:stretch/>
        </p:blipFill>
        <p:spPr bwMode="auto">
          <a:xfrm>
            <a:off x="9656863" y="4491039"/>
            <a:ext cx="1110283" cy="1110283"/>
          </a:xfrm>
          <a:prstGeom prst="ellipse">
            <a:avLst/>
          </a:prstGeom>
          <a:solidFill>
            <a:schemeClr val="bg1"/>
          </a:solidFill>
          <a:ln>
            <a:noFill/>
          </a:ln>
        </p:spPr>
      </p:pic>
      <p:pic>
        <p:nvPicPr>
          <p:cNvPr id="139" name="Picture 8" descr="MCj04244680000[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602195" y="17408"/>
            <a:ext cx="824348" cy="77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348381" y="51134"/>
            <a:ext cx="5034764"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情報技術と通信技術の歴史</a:t>
            </a:r>
          </a:p>
        </p:txBody>
      </p:sp>
    </p:spTree>
    <p:extLst>
      <p:ext uri="{BB962C8B-B14F-4D97-AF65-F5344CB8AC3E}">
        <p14:creationId xmlns:p14="http://schemas.microsoft.com/office/powerpoint/2010/main" val="2449057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027" y="0"/>
            <a:ext cx="12176973" cy="2215991"/>
          </a:xfrm>
          <a:prstGeom prst="rect">
            <a:avLst/>
          </a:prstGeom>
          <a:noFill/>
        </p:spPr>
        <p:txBody>
          <a:bodyPr wrap="square" rtlCol="0">
            <a:spAutoFit/>
          </a:bodyPr>
          <a:lstStyle/>
          <a:p>
            <a:pPr algn="ctr"/>
            <a:r>
              <a:rPr kumimoji="1" lang="ja-JP" altLang="en-US" sz="13800" b="1" dirty="0">
                <a:latin typeface="GungsuhChe" panose="02030609000101010101" pitchFamily="49" charset="-127"/>
                <a:ea typeface="GungsuhChe" panose="02030609000101010101" pitchFamily="49" charset="-127"/>
              </a:rPr>
              <a:t>チューリング</a:t>
            </a:r>
          </a:p>
        </p:txBody>
      </p:sp>
      <p:sp>
        <p:nvSpPr>
          <p:cNvPr id="2" name="正方形/長方形 1"/>
          <p:cNvSpPr/>
          <p:nvPr/>
        </p:nvSpPr>
        <p:spPr>
          <a:xfrm>
            <a:off x="386715" y="1881703"/>
            <a:ext cx="11418570" cy="1015663"/>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チューリングは第二次世界大戦中に英国政府のために暗号解読を行った功績で有名だが、現代計算機科学と人工知能の父としても知られる。彼はさらに、死のわずか</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年前の</a:t>
            </a:r>
            <a:r>
              <a:rPr lang="en-US" altLang="ja-JP" sz="2000" dirty="0">
                <a:latin typeface="Meiryo UI" panose="020B0604030504040204" pitchFamily="50" charset="-128"/>
                <a:ea typeface="Meiryo UI" panose="020B0604030504040204" pitchFamily="50" charset="-128"/>
              </a:rPr>
              <a:t>1952</a:t>
            </a:r>
            <a:r>
              <a:rPr lang="ja-JP" altLang="en-US" sz="2000" dirty="0">
                <a:latin typeface="Meiryo UI" panose="020B0604030504040204" pitchFamily="50" charset="-128"/>
                <a:ea typeface="Meiryo UI" panose="020B0604030504040204" pitchFamily="50" charset="-128"/>
              </a:rPr>
              <a:t>年に、当時芽生えたばかりであった数理生物学の分野でも独創的な研究論文を発表</a:t>
            </a:r>
            <a:r>
              <a:rPr lang="en-US" altLang="ja-JP" sz="2000" baseline="30000" dirty="0">
                <a:latin typeface="Meiryo UI" panose="020B0604030504040204" pitchFamily="50" charset="-128"/>
                <a:ea typeface="Meiryo UI" panose="020B0604030504040204" pitchFamily="50" charset="-128"/>
              </a:rPr>
              <a:t>※1</a:t>
            </a:r>
            <a:r>
              <a:rPr lang="ja-JP" altLang="en-US" sz="2000" dirty="0" err="1">
                <a:latin typeface="Meiryo UI" panose="020B0604030504040204" pitchFamily="50" charset="-128"/>
                <a:ea typeface="Meiryo UI" panose="020B0604030504040204" pitchFamily="50" charset="-128"/>
              </a:rPr>
              <a:t>。</a:t>
            </a:r>
            <a:endParaRPr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0" y="3368432"/>
            <a:ext cx="3115340" cy="1938992"/>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計算機科学の父</a:t>
            </a:r>
            <a:endParaRPr kumimoji="1" lang="en-US" altLang="ja-JP" sz="2400" b="1" dirty="0">
              <a:latin typeface="Meiryo UI" panose="020B0604030504040204" pitchFamily="50" charset="-128"/>
              <a:ea typeface="Meiryo UI" panose="020B0604030504040204" pitchFamily="50" charset="-128"/>
            </a:endParaRPr>
          </a:p>
          <a:p>
            <a:pPr algn="ct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人工知能の父</a:t>
            </a:r>
            <a:endParaRPr kumimoji="1" lang="en-US" altLang="ja-JP" sz="2400" b="1" dirty="0">
              <a:latin typeface="Meiryo UI" panose="020B0604030504040204" pitchFamily="50" charset="-128"/>
              <a:ea typeface="Meiryo UI" panose="020B0604030504040204" pitchFamily="50" charset="-128"/>
            </a:endParaRPr>
          </a:p>
          <a:p>
            <a:pPr algn="ct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数理生物学の父</a:t>
            </a:r>
          </a:p>
        </p:txBody>
      </p:sp>
      <p:sp>
        <p:nvSpPr>
          <p:cNvPr id="6" name="テキスト ボックス 5"/>
          <p:cNvSpPr txBox="1"/>
          <p:nvPr/>
        </p:nvSpPr>
        <p:spPr>
          <a:xfrm>
            <a:off x="2385236" y="6415420"/>
            <a:ext cx="7634178" cy="461665"/>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Turing, A. M. Phil. Trans. R. Soc. </a:t>
            </a:r>
            <a:r>
              <a:rPr lang="en-US" altLang="ja-JP" sz="1200" dirty="0" err="1">
                <a:latin typeface="Meiryo UI" panose="020B0604030504040204" pitchFamily="50" charset="-128"/>
                <a:ea typeface="Meiryo UI" panose="020B0604030504040204" pitchFamily="50" charset="-128"/>
              </a:rPr>
              <a:t>Lond</a:t>
            </a:r>
            <a:r>
              <a:rPr lang="en-US" altLang="ja-JP" sz="1200" dirty="0">
                <a:latin typeface="Meiryo UI" panose="020B0604030504040204" pitchFamily="50" charset="-128"/>
                <a:ea typeface="Meiryo UI" panose="020B0604030504040204" pitchFamily="50" charset="-128"/>
              </a:rPr>
              <a:t>. B 237,37–72 (1952).</a:t>
            </a:r>
          </a:p>
          <a:p>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a:t>
            </a:r>
            <a:r>
              <a:rPr lang="fr-FR" altLang="ja-JP" sz="1200" dirty="0">
                <a:latin typeface="Meiryo UI" panose="020B0604030504040204" pitchFamily="50" charset="-128"/>
                <a:ea typeface="Meiryo UI" panose="020B0604030504040204" pitchFamily="50" charset="-128"/>
              </a:rPr>
              <a:t>Tan, Z., Chen, S., Peng, X., Zhang, L. &amp; Gao, </a:t>
            </a:r>
            <a:r>
              <a:rPr lang="fr-FR" altLang="ja-JP" sz="1200" dirty="0" err="1">
                <a:latin typeface="Meiryo UI" panose="020B0604030504040204" pitchFamily="50" charset="-128"/>
                <a:ea typeface="Meiryo UI" panose="020B0604030504040204" pitchFamily="50" charset="-128"/>
              </a:rPr>
              <a:t>C.Science</a:t>
            </a:r>
            <a:r>
              <a:rPr lang="fr-FR" altLang="ja-JP" sz="1200" dirty="0">
                <a:latin typeface="Meiryo UI" panose="020B0604030504040204" pitchFamily="50" charset="-128"/>
                <a:ea typeface="Meiryo UI" panose="020B0604030504040204" pitchFamily="50" charset="-128"/>
              </a:rPr>
              <a:t> 360, 518–521 (2018).</a:t>
            </a:r>
            <a:endParaRPr kumimoji="1" lang="ja-JP" altLang="en-US"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2806995" y="2999100"/>
            <a:ext cx="9133368" cy="2677656"/>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チューリングはこの論文で、胚が肢や骨や器官などの構造を形成し始める過程の数学モデルを提案している。彼が</a:t>
            </a:r>
          </a:p>
          <a:p>
            <a:r>
              <a:rPr lang="ja-JP" altLang="en-US" sz="1400" dirty="0">
                <a:latin typeface="Meiryo UI" panose="020B0604030504040204" pitchFamily="50" charset="-128"/>
                <a:ea typeface="Meiryo UI" panose="020B0604030504040204" pitchFamily="50" charset="-128"/>
              </a:rPr>
              <a:t>考察した過程では、拡散速度の大きく異なる</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種類の物質が相互に連続的に反応しながら、容器中を拡散してゆく。速く拡散する方の物質（抑制因子）が遅く拡散する方の物質（活性因子）を押し戻す結果、反応生成物が集められて点状や縞</a:t>
            </a:r>
            <a:r>
              <a:rPr lang="ja-JP" altLang="en-US" sz="1400" dirty="0" err="1">
                <a:latin typeface="Meiryo UI" panose="020B0604030504040204" pitchFamily="50" charset="-128"/>
                <a:ea typeface="Meiryo UI" panose="020B0604030504040204" pitchFamily="50" charset="-128"/>
              </a:rPr>
              <a:t>しま</a:t>
            </a:r>
            <a:r>
              <a:rPr lang="ja-JP" altLang="en-US" sz="1400" dirty="0">
                <a:latin typeface="Meiryo UI" panose="020B0604030504040204" pitchFamily="50" charset="-128"/>
                <a:ea typeface="Meiryo UI" panose="020B0604030504040204" pitchFamily="50" charset="-128"/>
              </a:rPr>
              <a:t>状のパターン（チューリング・パターン）ができる（用語は</a:t>
            </a:r>
            <a:r>
              <a:rPr lang="en-US" altLang="ja-JP" sz="1400" dirty="0">
                <a:latin typeface="Meiryo UI" panose="020B0604030504040204" pitchFamily="50" charset="-128"/>
                <a:ea typeface="Meiryo UI" panose="020B0604030504040204" pitchFamily="50" charset="-128"/>
              </a:rPr>
              <a:t>1972</a:t>
            </a:r>
            <a:r>
              <a:rPr lang="ja-JP" altLang="en-US" sz="1400" dirty="0">
                <a:latin typeface="Meiryo UI" panose="020B0604030504040204" pitchFamily="50" charset="-128"/>
                <a:ea typeface="Meiryo UI" panose="020B0604030504040204" pitchFamily="50" charset="-128"/>
              </a:rPr>
              <a:t>年に同等の理論を独立に定式化した生物学者</a:t>
            </a:r>
            <a:r>
              <a:rPr lang="en-US" altLang="ja-JP" sz="1400" dirty="0">
                <a:latin typeface="Meiryo UI" panose="020B0604030504040204" pitchFamily="50" charset="-128"/>
                <a:ea typeface="Meiryo UI" panose="020B0604030504040204" pitchFamily="50" charset="-128"/>
              </a:rPr>
              <a:t>Hans </a:t>
            </a:r>
            <a:r>
              <a:rPr lang="en-US" altLang="ja-JP" sz="1400" dirty="0" err="1">
                <a:latin typeface="Meiryo UI" panose="020B0604030504040204" pitchFamily="50" charset="-128"/>
                <a:ea typeface="Meiryo UI" panose="020B0604030504040204" pitchFamily="50" charset="-128"/>
              </a:rPr>
              <a:t>Meinhardt</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と</a:t>
            </a:r>
            <a:r>
              <a:rPr lang="en-US" altLang="ja-JP" sz="1400" dirty="0">
                <a:latin typeface="Meiryo UI" panose="020B0604030504040204" pitchFamily="50" charset="-128"/>
                <a:ea typeface="Meiryo UI" panose="020B0604030504040204" pitchFamily="50" charset="-128"/>
              </a:rPr>
              <a:t>Alfred </a:t>
            </a:r>
            <a:r>
              <a:rPr lang="en-US" altLang="ja-JP" sz="1400" dirty="0" err="1">
                <a:latin typeface="Meiryo UI" panose="020B0604030504040204" pitchFamily="50" charset="-128"/>
                <a:ea typeface="Meiryo UI" panose="020B0604030504040204" pitchFamily="50" charset="-128"/>
              </a:rPr>
              <a:t>Gierer</a:t>
            </a:r>
            <a:r>
              <a:rPr lang="ja-JP" altLang="en-US" sz="1400" dirty="0">
                <a:latin typeface="Meiryo UI" panose="020B0604030504040204" pitchFamily="50" charset="-128"/>
                <a:ea typeface="Meiryo UI" panose="020B0604030504040204" pitchFamily="50" charset="-128"/>
              </a:rPr>
              <a:t>によって作られたものである）。</a:t>
            </a:r>
          </a:p>
          <a:p>
            <a:r>
              <a:rPr lang="en-US" altLang="ja-JP" sz="1400" dirty="0">
                <a:latin typeface="Meiryo UI" panose="020B0604030504040204" pitchFamily="50" charset="-128"/>
                <a:ea typeface="Meiryo UI" panose="020B0604030504040204" pitchFamily="50" charset="-128"/>
              </a:rPr>
              <a:t>Müller</a:t>
            </a:r>
            <a:r>
              <a:rPr lang="ja-JP" altLang="en-US" sz="1400" dirty="0">
                <a:latin typeface="Meiryo UI" panose="020B0604030504040204" pitchFamily="50" charset="-128"/>
                <a:ea typeface="Meiryo UI" panose="020B0604030504040204" pitchFamily="50" charset="-128"/>
              </a:rPr>
              <a:t>によると、チューリングが考察したような過程が細胞レベルで実際に起こるかどうかを巡っては論争が続いているという。しかし、こうした反応拡散挙動は、シマウマの縞模様や、砂さ 漣</a:t>
            </a:r>
            <a:r>
              <a:rPr lang="ja-JP" altLang="en-US" sz="1400" dirty="0" err="1">
                <a:latin typeface="Meiryo UI" panose="020B0604030504040204" pitchFamily="50" charset="-128"/>
                <a:ea typeface="Meiryo UI" panose="020B0604030504040204" pitchFamily="50" charset="-128"/>
              </a:rPr>
              <a:t>れん</a:t>
            </a:r>
            <a:r>
              <a:rPr lang="ja-JP" altLang="en-US" sz="1400" dirty="0">
                <a:latin typeface="Meiryo UI" panose="020B0604030504040204" pitchFamily="50" charset="-128"/>
                <a:ea typeface="Meiryo UI" panose="020B0604030504040204" pitchFamily="50" charset="-128"/>
              </a:rPr>
              <a:t>（砂丘などにできる</a:t>
            </a:r>
            <a:r>
              <a:rPr lang="ja-JP" altLang="en-US" sz="1400" dirty="0" err="1">
                <a:latin typeface="Meiryo UI" panose="020B0604030504040204" pitchFamily="50" charset="-128"/>
                <a:ea typeface="Meiryo UI" panose="020B0604030504040204" pitchFamily="50" charset="-128"/>
              </a:rPr>
              <a:t>さざ</a:t>
            </a:r>
            <a:r>
              <a:rPr lang="ja-JP" altLang="en-US" sz="1400" dirty="0">
                <a:latin typeface="Meiryo UI" panose="020B0604030504040204" pitchFamily="50" charset="-128"/>
                <a:ea typeface="Meiryo UI" panose="020B0604030504040204" pitchFamily="50" charset="-128"/>
              </a:rPr>
              <a:t>波模様）、金融市場の変動など、自然界や社会で見られるパターンの説明に用いられてきた。こうした構造を実験室で合成する試みはこれまでにもあったが、主として二次元のパターンに限定されていた。</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浙江大学（中国杭州市）の材料科学者</a:t>
            </a:r>
            <a:r>
              <a:rPr lang="en-US" altLang="ja-JP" sz="1400" dirty="0">
                <a:latin typeface="Meiryo UI" panose="020B0604030504040204" pitchFamily="50" charset="-128"/>
                <a:ea typeface="Meiryo UI" panose="020B0604030504040204" pitchFamily="50" charset="-128"/>
              </a:rPr>
              <a:t>Lin Zhang</a:t>
            </a:r>
            <a:r>
              <a:rPr lang="ja-JP" altLang="en-US" sz="1400" dirty="0">
                <a:latin typeface="Meiryo UI" panose="020B0604030504040204" pitchFamily="50" charset="-128"/>
                <a:ea typeface="Meiryo UI" panose="020B0604030504040204" pitchFamily="50" charset="-128"/>
              </a:rPr>
              <a:t>（張林）が率いる研究チームが、従来のナイロン製脱塩フィルターの</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倍の速さで機能するフィルターを開発し、</a:t>
            </a:r>
            <a:r>
              <a:rPr lang="en-US" altLang="ja-JP" sz="1400" dirty="0">
                <a:latin typeface="Meiryo UI" panose="020B0604030504040204" pitchFamily="50" charset="-128"/>
                <a:ea typeface="Meiryo UI" panose="020B0604030504040204" pitchFamily="50" charset="-128"/>
              </a:rPr>
              <a:t>Science</a:t>
            </a:r>
            <a:r>
              <a:rPr lang="ja-JP" altLang="en-US" sz="1400" dirty="0">
                <a:latin typeface="Meiryo UI" panose="020B0604030504040204" pitchFamily="50" charset="-128"/>
                <a:ea typeface="Meiryo UI" panose="020B0604030504040204" pitchFamily="50" charset="-128"/>
              </a:rPr>
              <a:t>誌に発表。（</a:t>
            </a:r>
            <a:r>
              <a:rPr lang="en-US" altLang="ja-JP" sz="1400" dirty="0">
                <a:latin typeface="Meiryo UI" panose="020B0604030504040204" pitchFamily="50" charset="-128"/>
                <a:ea typeface="Meiryo UI" panose="020B0604030504040204" pitchFamily="50" charset="-128"/>
              </a:rPr>
              <a:t>2018</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日号</a:t>
            </a:r>
            <a:r>
              <a:rPr lang="en-US" altLang="ja-JP" sz="1400" dirty="0">
                <a:latin typeface="Meiryo UI" panose="020B0604030504040204" pitchFamily="50" charset="-128"/>
                <a:ea typeface="Meiryo UI" panose="020B0604030504040204" pitchFamily="50" charset="-128"/>
              </a:rPr>
              <a:t>518</a:t>
            </a:r>
            <a:r>
              <a:rPr lang="ja-JP" altLang="en-US" sz="1400" dirty="0">
                <a:latin typeface="Meiryo UI" panose="020B0604030504040204" pitchFamily="50" charset="-128"/>
                <a:ea typeface="Meiryo UI" panose="020B0604030504040204" pitchFamily="50" charset="-128"/>
              </a:rPr>
              <a:t>ページ）</a:t>
            </a:r>
            <a:r>
              <a:rPr lang="en-US" altLang="ja-JP" sz="1400" baseline="30000" dirty="0">
                <a:latin typeface="Meiryo UI" panose="020B0604030504040204" pitchFamily="50" charset="-128"/>
                <a:ea typeface="Meiryo UI" panose="020B0604030504040204" pitchFamily="50" charset="-128"/>
              </a:rPr>
              <a:t>※2</a:t>
            </a:r>
            <a:endParaRPr lang="ja-JP" altLang="en-US" sz="1400" baseline="30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66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 y="94006"/>
            <a:ext cx="12192000" cy="1323439"/>
          </a:xfrm>
          <a:prstGeom prst="rect">
            <a:avLst/>
          </a:prstGeom>
          <a:noFill/>
        </p:spPr>
        <p:txBody>
          <a:bodyPr wrap="square" rtlCol="0">
            <a:spAutoFit/>
          </a:bodyPr>
          <a:lstStyle/>
          <a:p>
            <a:pPr algn="ctr"/>
            <a:r>
              <a:rPr kumimoji="1" lang="ja-JP" altLang="en-US" sz="8000" b="1" dirty="0">
                <a:latin typeface="GungsuhChe" panose="02030609000101010101" pitchFamily="49" charset="-127"/>
                <a:ea typeface="GungsuhChe" panose="02030609000101010101" pitchFamily="49" charset="-127"/>
              </a:rPr>
              <a:t>チューリング・パターン</a:t>
            </a:r>
          </a:p>
        </p:txBody>
      </p:sp>
      <p:sp>
        <p:nvSpPr>
          <p:cNvPr id="7" name="正方形/長方形 6"/>
          <p:cNvSpPr/>
          <p:nvPr/>
        </p:nvSpPr>
        <p:spPr>
          <a:xfrm>
            <a:off x="2806995" y="2999100"/>
            <a:ext cx="9133368" cy="235962"/>
          </a:xfrm>
          <a:prstGeom prst="rect">
            <a:avLst/>
          </a:prstGeom>
        </p:spPr>
        <p:txBody>
          <a:bodyPr wrap="square">
            <a:spAutoFit/>
          </a:bodyPr>
          <a:lstStyle/>
          <a:p>
            <a:endParaRPr lang="ja-JP" altLang="en-US" sz="1400" baseline="30000" dirty="0">
              <a:latin typeface="Meiryo UI" panose="020B0604030504040204" pitchFamily="50" charset="-128"/>
              <a:ea typeface="Meiryo UI" panose="020B0604030504040204" pitchFamily="50" charset="-128"/>
            </a:endParaRPr>
          </a:p>
        </p:txBody>
      </p:sp>
      <p:sp>
        <p:nvSpPr>
          <p:cNvPr id="5" name="正方形/長方形 4"/>
          <p:cNvSpPr/>
          <p:nvPr/>
        </p:nvSpPr>
        <p:spPr>
          <a:xfrm>
            <a:off x="435935" y="1304938"/>
            <a:ext cx="11632017" cy="181588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Zhang</a:t>
            </a:r>
            <a:r>
              <a:rPr lang="ja-JP" altLang="en-US" sz="1600" dirty="0" err="1">
                <a:latin typeface="Meiryo UI" panose="020B0604030504040204" pitchFamily="50" charset="-128"/>
                <a:ea typeface="Meiryo UI" panose="020B0604030504040204" pitchFamily="50" charset="-128"/>
              </a:rPr>
              <a:t>らの</a:t>
            </a:r>
            <a:r>
              <a:rPr lang="ja-JP" altLang="en-US" sz="1600" dirty="0">
                <a:latin typeface="Meiryo UI" panose="020B0604030504040204" pitchFamily="50" charset="-128"/>
                <a:ea typeface="Meiryo UI" panose="020B0604030504040204" pitchFamily="50" charset="-128"/>
              </a:rPr>
              <a:t>研究チームは、ピペラジンとトリメシン酸クロリドとの化学反応によって生成するポリアミドを使って</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次元チューリング構造を作ることに挑戦した。ナイロンもポリアミドの</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種である。従来の過程では、トリメシン酸クロリドはピペラジンより速く拡散するが、その速度差はあまり大きくなく、チューリング構造を形成するほどではなかった。</a:t>
            </a:r>
          </a:p>
          <a:p>
            <a:r>
              <a:rPr lang="en-US" altLang="ja-JP" sz="1600" dirty="0">
                <a:latin typeface="Meiryo UI" panose="020B0604030504040204" pitchFamily="50" charset="-128"/>
                <a:ea typeface="Meiryo UI" panose="020B0604030504040204" pitchFamily="50" charset="-128"/>
              </a:rPr>
              <a:t>Zhang</a:t>
            </a:r>
            <a:r>
              <a:rPr lang="ja-JP" altLang="en-US" sz="1600" dirty="0">
                <a:latin typeface="Meiryo UI" panose="020B0604030504040204" pitchFamily="50" charset="-128"/>
                <a:ea typeface="Meiryo UI" panose="020B0604030504040204" pitchFamily="50" charset="-128"/>
              </a:rPr>
              <a:t>は今回、ピペラジンにポリビニルアルコールを添加するという工夫によって拡散速度をもっと遅くし（ピペラジンがポリビニルアルコールに吸着するようになり、その拡散速度が遅くなる）、抑制因子のトリメシン酸クロリドに対する活性因子として作用できるようにした。その結果、目の粗い多孔質の網状組織が形成され、これを電子顕微鏡で観察すると、チューリング・パターンに似たナノ構造が確認できた。チューリングのモデルからは点状と管状の</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種類の自己組織化構造が生じると予想されており、研究チームは実際に、どちらの構造も作ることができた。</a:t>
            </a:r>
          </a:p>
        </p:txBody>
      </p:sp>
      <p:pic>
        <p:nvPicPr>
          <p:cNvPr id="8" name="図 7"/>
          <p:cNvPicPr>
            <a:picLocks noChangeAspect="1"/>
          </p:cNvPicPr>
          <p:nvPr/>
        </p:nvPicPr>
        <p:blipFill>
          <a:blip r:embed="rId2"/>
          <a:stretch>
            <a:fillRect/>
          </a:stretch>
        </p:blipFill>
        <p:spPr>
          <a:xfrm>
            <a:off x="568785" y="3331412"/>
            <a:ext cx="6416067" cy="2759173"/>
          </a:xfrm>
          <a:prstGeom prst="rect">
            <a:avLst/>
          </a:prstGeom>
        </p:spPr>
      </p:pic>
      <p:sp>
        <p:nvSpPr>
          <p:cNvPr id="9" name="正方形/長方形 8"/>
          <p:cNvSpPr/>
          <p:nvPr/>
        </p:nvSpPr>
        <p:spPr>
          <a:xfrm>
            <a:off x="6984852" y="3679946"/>
            <a:ext cx="4646426" cy="181588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塩化マグネシウムは</a:t>
            </a:r>
            <a:r>
              <a:rPr lang="en-US" altLang="ja-JP" sz="1600" dirty="0">
                <a:latin typeface="Meiryo UI" panose="020B0604030504040204" pitchFamily="50" charset="-128"/>
                <a:ea typeface="Meiryo UI" panose="020B0604030504040204" pitchFamily="50" charset="-128"/>
              </a:rPr>
              <a:t>90</a:t>
            </a:r>
            <a:r>
              <a:rPr lang="ja-JP" altLang="en-US" sz="1600" dirty="0">
                <a:latin typeface="Meiryo UI" panose="020B0604030504040204" pitchFamily="50" charset="-128"/>
                <a:ea typeface="Meiryo UI" panose="020B0604030504040204" pitchFamily="50" charset="-128"/>
              </a:rPr>
              <a:t>％以上、硫酸マグネシウム</a:t>
            </a:r>
            <a:r>
              <a:rPr lang="en-US" altLang="ja-JP" sz="1600" dirty="0">
                <a:latin typeface="Meiryo UI" panose="020B0604030504040204" pitchFamily="50" charset="-128"/>
                <a:ea typeface="Meiryo UI" panose="020B0604030504040204" pitchFamily="50" charset="-128"/>
              </a:rPr>
              <a:t>99</a:t>
            </a:r>
            <a:r>
              <a:rPr lang="ja-JP" altLang="en-US" sz="1600" dirty="0">
                <a:latin typeface="Meiryo UI" panose="020B0604030504040204" pitchFamily="50" charset="-128"/>
                <a:ea typeface="Meiryo UI" panose="020B0604030504040204" pitchFamily="50" charset="-128"/>
              </a:rPr>
              <a:t>％以上除去することができた。</a:t>
            </a:r>
            <a:r>
              <a:rPr lang="en-US" altLang="ja-JP" sz="1600" dirty="0">
                <a:latin typeface="Meiryo UI" panose="020B0604030504040204" pitchFamily="50" charset="-128"/>
                <a:ea typeface="Meiryo UI" panose="020B0604030504040204" pitchFamily="50" charset="-128"/>
              </a:rPr>
              <a:t>1m</a:t>
            </a:r>
            <a:r>
              <a:rPr lang="en-US" altLang="ja-JP" sz="7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のチューリング型フィルターは、約</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気圧という比較的低い圧力によって、</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時間に</a:t>
            </a:r>
            <a:r>
              <a:rPr lang="en-US" altLang="ja-JP" sz="1600" dirty="0">
                <a:latin typeface="Meiryo UI" panose="020B0604030504040204" pitchFamily="50" charset="-128"/>
                <a:ea typeface="Meiryo UI" panose="020B0604030504040204" pitchFamily="50" charset="-128"/>
              </a:rPr>
              <a:t>125l</a:t>
            </a:r>
            <a:r>
              <a:rPr lang="ja-JP" altLang="en-US" sz="1600" dirty="0">
                <a:latin typeface="Meiryo UI" panose="020B0604030504040204" pitchFamily="50" charset="-128"/>
                <a:ea typeface="Meiryo UI" panose="020B0604030504040204" pitchFamily="50" charset="-128"/>
              </a:rPr>
              <a:t>の水を処理することができると言う。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Zhang</a:t>
            </a:r>
            <a:r>
              <a:rPr lang="ja-JP" altLang="en-US" sz="1600" dirty="0">
                <a:latin typeface="Meiryo UI" panose="020B0604030504040204" pitchFamily="50" charset="-128"/>
                <a:ea typeface="Meiryo UI" panose="020B0604030504040204" pitchFamily="50" charset="-128"/>
              </a:rPr>
              <a:t>によると、これは典型的な市販のフィルターの処理速度の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倍であり、今回のフィルターは汽水や産業廃水の浄化にも利用できるかもしれないという。</a:t>
            </a:r>
          </a:p>
        </p:txBody>
      </p:sp>
    </p:spTree>
    <p:extLst>
      <p:ext uri="{BB962C8B-B14F-4D97-AF65-F5344CB8AC3E}">
        <p14:creationId xmlns:p14="http://schemas.microsoft.com/office/powerpoint/2010/main" val="3506093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712137"/>
            <a:ext cx="11163300" cy="613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2056" y="114776"/>
            <a:ext cx="12189943" cy="523220"/>
          </a:xfrm>
          <a:prstGeom prst="rect">
            <a:avLst/>
          </a:prstGeom>
          <a:noFill/>
        </p:spPr>
        <p:txBody>
          <a:bodyPr wrap="square" rtlCol="0">
            <a:spAutoFit/>
          </a:bodyPr>
          <a:lstStyle/>
          <a:p>
            <a:pPr algn="ctr"/>
            <a:r>
              <a:rPr kumimoji="1" lang="en-US" altLang="ja-JP" sz="2800" b="1" dirty="0">
                <a:latin typeface="BIZ UDPゴシック" panose="020B0400000000000000" pitchFamily="50" charset="-128"/>
                <a:ea typeface="BIZ UDPゴシック" panose="020B0400000000000000" pitchFamily="50" charset="-128"/>
              </a:rPr>
              <a:t> </a:t>
            </a:r>
            <a:r>
              <a:rPr kumimoji="1" lang="ja-JP" altLang="en-US" sz="2800" b="1" dirty="0">
                <a:latin typeface="BIZ UDPゴシック" panose="020B0400000000000000" pitchFamily="50" charset="-128"/>
                <a:ea typeface="BIZ UDPゴシック" panose="020B0400000000000000" pitchFamily="50" charset="-128"/>
              </a:rPr>
              <a:t>人間の脳を模倣したい・・・ </a:t>
            </a:r>
            <a:r>
              <a:rPr kumimoji="1" lang="ja-JP" altLang="en-US" sz="1200" b="1" dirty="0">
                <a:latin typeface="BIZ UDPゴシック" panose="020B0400000000000000" pitchFamily="50" charset="-128"/>
                <a:ea typeface="BIZ UDPゴシック" panose="020B0400000000000000" pitchFamily="50" charset="-128"/>
              </a:rPr>
              <a:t>が</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12</a:t>
            </a:r>
            <a:endParaRPr kumimoji="1" lang="ja-JP" altLang="en-US" sz="2000" b="1" dirty="0"/>
          </a:p>
        </p:txBody>
      </p:sp>
      <p:sp>
        <p:nvSpPr>
          <p:cNvPr id="6" name="正方形/長方形 5"/>
          <p:cNvSpPr/>
          <p:nvPr/>
        </p:nvSpPr>
        <p:spPr>
          <a:xfrm>
            <a:off x="-178836" y="6604084"/>
            <a:ext cx="2643672" cy="253916"/>
          </a:xfrm>
          <a:prstGeom prst="rect">
            <a:avLst/>
          </a:prstGeom>
        </p:spPr>
        <p:txBody>
          <a:bodyPr wrap="none">
            <a:spAutoFit/>
          </a:bodyPr>
          <a:lstStyle/>
          <a:p>
            <a:pPr algn="ctr"/>
            <a:r>
              <a:rPr lang="ja-JP" altLang="en-US" sz="1050" dirty="0">
                <a:latin typeface="游ゴシック" panose="020B0400000000000000" pitchFamily="50" charset="-128"/>
                <a:ea typeface="游ゴシック" panose="020B0400000000000000" pitchFamily="50" charset="-128"/>
              </a:rPr>
              <a:t>（出典）</a:t>
            </a:r>
            <a:r>
              <a:rPr lang="en-US" altLang="ja-JP" sz="1050" dirty="0">
                <a:latin typeface="游ゴシック" panose="020B0400000000000000" pitchFamily="50" charset="-128"/>
                <a:ea typeface="游ゴシック" panose="020B0400000000000000" pitchFamily="50" charset="-128"/>
              </a:rPr>
              <a:t>http://www.braininitiative.org/</a:t>
            </a:r>
            <a:endParaRPr lang="ja-JP" altLang="en-US" sz="105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13424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50"/>
          <p:cNvGrpSpPr>
            <a:grpSpLocks noChangeAspect="1"/>
          </p:cNvGrpSpPr>
          <p:nvPr/>
        </p:nvGrpSpPr>
        <p:grpSpPr bwMode="auto">
          <a:xfrm>
            <a:off x="1544564" y="1824037"/>
            <a:ext cx="592137" cy="563563"/>
            <a:chOff x="650" y="1324"/>
            <a:chExt cx="664" cy="643"/>
          </a:xfrm>
        </p:grpSpPr>
        <p:sp>
          <p:nvSpPr>
            <p:cNvPr id="3" name="Oval 2051"/>
            <p:cNvSpPr>
              <a:spLocks noChangeAspect="1" noChangeArrowheads="1"/>
            </p:cNvSpPr>
            <p:nvPr/>
          </p:nvSpPr>
          <p:spPr bwMode="auto">
            <a:xfrm>
              <a:off x="650" y="1648"/>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4" name="Line 2052"/>
            <p:cNvSpPr>
              <a:spLocks noChangeAspect="1" noChangeShapeType="1"/>
            </p:cNvSpPr>
            <p:nvPr/>
          </p:nvSpPr>
          <p:spPr bwMode="auto">
            <a:xfrm flipH="1">
              <a:off x="745" y="1682"/>
              <a:ext cx="182" cy="30"/>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 name="Oval 2053"/>
            <p:cNvSpPr>
              <a:spLocks noChangeAspect="1" noChangeArrowheads="1"/>
            </p:cNvSpPr>
            <p:nvPr/>
          </p:nvSpPr>
          <p:spPr bwMode="auto">
            <a:xfrm>
              <a:off x="846" y="1552"/>
              <a:ext cx="278" cy="279"/>
            </a:xfrm>
            <a:prstGeom prst="ellipse">
              <a:avLst/>
            </a:prstGeom>
            <a:gradFill rotWithShape="0">
              <a:gsLst>
                <a:gs pos="0">
                  <a:schemeClr val="accent2">
                    <a:gamma/>
                    <a:tint val="33725"/>
                    <a:invGamma/>
                  </a:schemeClr>
                </a:gs>
                <a:gs pos="100000">
                  <a:schemeClr val="accent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p>
          </p:txBody>
        </p:sp>
        <p:sp>
          <p:nvSpPr>
            <p:cNvPr id="6" name="Line 2054"/>
            <p:cNvSpPr>
              <a:spLocks noChangeAspect="1" noChangeShapeType="1"/>
            </p:cNvSpPr>
            <p:nvPr/>
          </p:nvSpPr>
          <p:spPr bwMode="auto">
            <a:xfrm>
              <a:off x="985" y="1422"/>
              <a:ext cx="0" cy="166"/>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 name="Line 2055"/>
            <p:cNvSpPr>
              <a:spLocks noChangeAspect="1" noChangeShapeType="1"/>
            </p:cNvSpPr>
            <p:nvPr/>
          </p:nvSpPr>
          <p:spPr bwMode="auto">
            <a:xfrm flipH="1" flipV="1">
              <a:off x="1081" y="1726"/>
              <a:ext cx="159" cy="89"/>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 name="Line 2056"/>
            <p:cNvSpPr>
              <a:spLocks noChangeAspect="1" noChangeShapeType="1"/>
            </p:cNvSpPr>
            <p:nvPr/>
          </p:nvSpPr>
          <p:spPr bwMode="auto">
            <a:xfrm flipH="1">
              <a:off x="805" y="1753"/>
              <a:ext cx="111" cy="138"/>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 name="Oval 2057"/>
            <p:cNvSpPr>
              <a:spLocks noChangeAspect="1" noChangeArrowheads="1"/>
            </p:cNvSpPr>
            <p:nvPr/>
          </p:nvSpPr>
          <p:spPr bwMode="auto">
            <a:xfrm>
              <a:off x="717" y="1827"/>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0" name="Oval 2058"/>
            <p:cNvSpPr>
              <a:spLocks noChangeAspect="1" noChangeArrowheads="1"/>
            </p:cNvSpPr>
            <p:nvPr/>
          </p:nvSpPr>
          <p:spPr bwMode="auto">
            <a:xfrm>
              <a:off x="1174" y="1752"/>
              <a:ext cx="140" cy="139"/>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1" name="Oval 2059"/>
            <p:cNvSpPr>
              <a:spLocks noChangeAspect="1" noChangeArrowheads="1"/>
            </p:cNvSpPr>
            <p:nvPr/>
          </p:nvSpPr>
          <p:spPr bwMode="auto">
            <a:xfrm>
              <a:off x="914" y="1324"/>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grpSp>
      <p:sp>
        <p:nvSpPr>
          <p:cNvPr id="12" name="Text Box 2060"/>
          <p:cNvSpPr txBox="1">
            <a:spLocks noChangeArrowheads="1"/>
          </p:cNvSpPr>
          <p:nvPr/>
        </p:nvSpPr>
        <p:spPr bwMode="auto">
          <a:xfrm>
            <a:off x="1235001" y="1063625"/>
            <a:ext cx="12017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latin typeface="Arial" panose="020B0604020202020204" pitchFamily="34" charset="0"/>
              </a:rPr>
              <a:t>Simple molecules</a:t>
            </a:r>
          </a:p>
          <a:p>
            <a:pPr algn="ctr">
              <a:spcBef>
                <a:spcPct val="0"/>
              </a:spcBef>
              <a:buFontTx/>
              <a:buNone/>
            </a:pPr>
            <a:r>
              <a:rPr lang="en-US" altLang="ja-JP" sz="1400">
                <a:latin typeface="Arial" panose="020B0604020202020204" pitchFamily="34" charset="0"/>
              </a:rPr>
              <a:t>&lt;1nm </a:t>
            </a:r>
          </a:p>
        </p:txBody>
      </p:sp>
      <p:sp>
        <p:nvSpPr>
          <p:cNvPr id="13" name="Text Box 2061"/>
          <p:cNvSpPr txBox="1">
            <a:spLocks noChangeArrowheads="1"/>
          </p:cNvSpPr>
          <p:nvPr/>
        </p:nvSpPr>
        <p:spPr bwMode="auto">
          <a:xfrm>
            <a:off x="8002513" y="5910262"/>
            <a:ext cx="2109049"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latin typeface="Arial" panose="020B0604020202020204" pitchFamily="34" charset="0"/>
              </a:rPr>
              <a:t>IBM PowerPC 750</a:t>
            </a:r>
            <a:r>
              <a:rPr lang="en-US" altLang="ja-JP" sz="1400" baseline="30000" dirty="0">
                <a:latin typeface="Arial" panose="020B0604020202020204" pitchFamily="34" charset="0"/>
              </a:rPr>
              <a:t>TM</a:t>
            </a:r>
            <a:r>
              <a:rPr lang="en-US" altLang="ja-JP" sz="1400" dirty="0">
                <a:latin typeface="Arial" panose="020B0604020202020204" pitchFamily="34" charset="0"/>
              </a:rPr>
              <a:t> Microprocessor</a:t>
            </a:r>
          </a:p>
          <a:p>
            <a:pPr algn="ctr">
              <a:spcBef>
                <a:spcPct val="0"/>
              </a:spcBef>
              <a:buFontTx/>
              <a:buNone/>
            </a:pPr>
            <a:r>
              <a:rPr lang="en-US" altLang="ja-JP" sz="1400" dirty="0">
                <a:latin typeface="Arial" panose="020B0604020202020204" pitchFamily="34" charset="0"/>
              </a:rPr>
              <a:t>7.56mm×8.799mm</a:t>
            </a:r>
          </a:p>
          <a:p>
            <a:pPr algn="ctr">
              <a:spcBef>
                <a:spcPct val="0"/>
              </a:spcBef>
              <a:buFontTx/>
              <a:buNone/>
            </a:pPr>
            <a:r>
              <a:rPr lang="en-US" altLang="ja-JP" sz="1400" dirty="0">
                <a:latin typeface="Arial" panose="020B0604020202020204" pitchFamily="34" charset="0"/>
              </a:rPr>
              <a:t>6.35×10</a:t>
            </a:r>
            <a:r>
              <a:rPr lang="en-US" altLang="ja-JP" sz="1400" baseline="30000" dirty="0">
                <a:latin typeface="Arial" panose="020B0604020202020204" pitchFamily="34" charset="0"/>
              </a:rPr>
              <a:t>6</a:t>
            </a:r>
            <a:r>
              <a:rPr lang="en-US" altLang="ja-JP" sz="1400" dirty="0">
                <a:latin typeface="Arial" panose="020B0604020202020204" pitchFamily="34" charset="0"/>
              </a:rPr>
              <a:t> transistors</a:t>
            </a:r>
          </a:p>
        </p:txBody>
      </p:sp>
      <p:sp>
        <p:nvSpPr>
          <p:cNvPr id="14" name="Text Box 2062"/>
          <p:cNvSpPr txBox="1">
            <a:spLocks noChangeArrowheads="1"/>
          </p:cNvSpPr>
          <p:nvPr/>
        </p:nvSpPr>
        <p:spPr bwMode="auto">
          <a:xfrm>
            <a:off x="1235001" y="5324475"/>
            <a:ext cx="1403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Semiconductor </a:t>
            </a:r>
          </a:p>
          <a:p>
            <a:pPr>
              <a:spcBef>
                <a:spcPct val="0"/>
              </a:spcBef>
              <a:buFontTx/>
              <a:buNone/>
            </a:pPr>
            <a:r>
              <a:rPr lang="en-US" altLang="ja-JP" sz="1400">
                <a:latin typeface="Arial" panose="020B0604020202020204" pitchFamily="34" charset="0"/>
              </a:rPr>
              <a:t>Nanocrystal</a:t>
            </a:r>
          </a:p>
          <a:p>
            <a:pPr>
              <a:spcBef>
                <a:spcPct val="0"/>
              </a:spcBef>
              <a:buFontTx/>
              <a:buNone/>
            </a:pPr>
            <a:r>
              <a:rPr lang="en-US" altLang="ja-JP" sz="1400">
                <a:latin typeface="Arial" panose="020B0604020202020204" pitchFamily="34" charset="0"/>
              </a:rPr>
              <a:t>~1 nm</a:t>
            </a:r>
          </a:p>
        </p:txBody>
      </p:sp>
      <p:grpSp>
        <p:nvGrpSpPr>
          <p:cNvPr id="15" name="Group 2132"/>
          <p:cNvGrpSpPr>
            <a:grpSpLocks/>
          </p:cNvGrpSpPr>
          <p:nvPr/>
        </p:nvGrpSpPr>
        <p:grpSpPr bwMode="auto">
          <a:xfrm>
            <a:off x="1293739" y="3089275"/>
            <a:ext cx="8647112" cy="669925"/>
            <a:chOff x="105" y="1827"/>
            <a:chExt cx="5447" cy="422"/>
          </a:xfrm>
        </p:grpSpPr>
        <p:grpSp>
          <p:nvGrpSpPr>
            <p:cNvPr id="16" name="Group 2065"/>
            <p:cNvGrpSpPr>
              <a:grpSpLocks/>
            </p:cNvGrpSpPr>
            <p:nvPr/>
          </p:nvGrpSpPr>
          <p:grpSpPr bwMode="auto">
            <a:xfrm>
              <a:off x="229" y="1827"/>
              <a:ext cx="5323" cy="155"/>
              <a:chOff x="465" y="2614"/>
              <a:chExt cx="5669" cy="168"/>
            </a:xfrm>
          </p:grpSpPr>
          <p:sp>
            <p:nvSpPr>
              <p:cNvPr id="27" name="Line 2066"/>
              <p:cNvSpPr>
                <a:spLocks noChangeShapeType="1"/>
              </p:cNvSpPr>
              <p:nvPr/>
            </p:nvSpPr>
            <p:spPr bwMode="auto">
              <a:xfrm>
                <a:off x="465" y="2698"/>
                <a:ext cx="566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nvGrpSpPr>
              <p:cNvPr id="28" name="Group 2067"/>
              <p:cNvGrpSpPr>
                <a:grpSpLocks/>
              </p:cNvGrpSpPr>
              <p:nvPr/>
            </p:nvGrpSpPr>
            <p:grpSpPr bwMode="auto">
              <a:xfrm>
                <a:off x="465" y="2614"/>
                <a:ext cx="5234" cy="168"/>
                <a:chOff x="440" y="2279"/>
                <a:chExt cx="5234" cy="168"/>
              </a:xfrm>
            </p:grpSpPr>
            <p:sp>
              <p:nvSpPr>
                <p:cNvPr id="29" name="Line 2068"/>
                <p:cNvSpPr>
                  <a:spLocks noChangeShapeType="1"/>
                </p:cNvSpPr>
                <p:nvPr/>
              </p:nvSpPr>
              <p:spPr bwMode="auto">
                <a:xfrm>
                  <a:off x="440"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0" name="Line 2069"/>
                <p:cNvSpPr>
                  <a:spLocks noChangeShapeType="1"/>
                </p:cNvSpPr>
                <p:nvPr/>
              </p:nvSpPr>
              <p:spPr bwMode="auto">
                <a:xfrm>
                  <a:off x="109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1" name="Line 2070"/>
                <p:cNvSpPr>
                  <a:spLocks noChangeShapeType="1"/>
                </p:cNvSpPr>
                <p:nvPr/>
              </p:nvSpPr>
              <p:spPr bwMode="auto">
                <a:xfrm>
                  <a:off x="2402"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2" name="Line 2071"/>
                <p:cNvSpPr>
                  <a:spLocks noChangeShapeType="1"/>
                </p:cNvSpPr>
                <p:nvPr/>
              </p:nvSpPr>
              <p:spPr bwMode="auto">
                <a:xfrm>
                  <a:off x="3057"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3" name="Line 2072"/>
                <p:cNvSpPr>
                  <a:spLocks noChangeShapeType="1"/>
                </p:cNvSpPr>
                <p:nvPr/>
              </p:nvSpPr>
              <p:spPr bwMode="auto">
                <a:xfrm>
                  <a:off x="3711"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4" name="Line 2073"/>
                <p:cNvSpPr>
                  <a:spLocks noChangeShapeType="1"/>
                </p:cNvSpPr>
                <p:nvPr/>
              </p:nvSpPr>
              <p:spPr bwMode="auto">
                <a:xfrm>
                  <a:off x="4365"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5" name="Line 2074"/>
                <p:cNvSpPr>
                  <a:spLocks noChangeShapeType="1"/>
                </p:cNvSpPr>
                <p:nvPr/>
              </p:nvSpPr>
              <p:spPr bwMode="auto">
                <a:xfrm>
                  <a:off x="5019"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6" name="Line 2075"/>
                <p:cNvSpPr>
                  <a:spLocks noChangeShapeType="1"/>
                </p:cNvSpPr>
                <p:nvPr/>
              </p:nvSpPr>
              <p:spPr bwMode="auto">
                <a:xfrm>
                  <a:off x="567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7" name="Line 2076"/>
                <p:cNvSpPr>
                  <a:spLocks noChangeShapeType="1"/>
                </p:cNvSpPr>
                <p:nvPr/>
              </p:nvSpPr>
              <p:spPr bwMode="auto">
                <a:xfrm>
                  <a:off x="1748"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grpSp>
        <p:grpSp>
          <p:nvGrpSpPr>
            <p:cNvPr id="17" name="Group 2077"/>
            <p:cNvGrpSpPr>
              <a:grpSpLocks/>
            </p:cNvGrpSpPr>
            <p:nvPr/>
          </p:nvGrpSpPr>
          <p:grpSpPr bwMode="auto">
            <a:xfrm>
              <a:off x="105" y="1993"/>
              <a:ext cx="5231" cy="256"/>
              <a:chOff x="138" y="2130"/>
              <a:chExt cx="5572" cy="277"/>
            </a:xfrm>
          </p:grpSpPr>
          <p:sp>
            <p:nvSpPr>
              <p:cNvPr id="18" name="Text Box 2078"/>
              <p:cNvSpPr txBox="1">
                <a:spLocks noChangeArrowheads="1"/>
              </p:cNvSpPr>
              <p:nvPr/>
            </p:nvSpPr>
            <p:spPr bwMode="auto">
              <a:xfrm>
                <a:off x="138" y="2130"/>
                <a:ext cx="50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-10</a:t>
                </a:r>
                <a:endParaRPr lang="en-US" altLang="ja-JP" sz="1900">
                  <a:latin typeface="Arial" panose="020B0604020202020204" pitchFamily="34" charset="0"/>
                </a:endParaRPr>
              </a:p>
            </p:txBody>
          </p:sp>
          <p:sp>
            <p:nvSpPr>
              <p:cNvPr id="19" name="Text Box 2079"/>
              <p:cNvSpPr txBox="1">
                <a:spLocks noChangeArrowheads="1"/>
              </p:cNvSpPr>
              <p:nvPr/>
            </p:nvSpPr>
            <p:spPr bwMode="auto">
              <a:xfrm>
                <a:off x="3366" y="2130"/>
                <a:ext cx="43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-5</a:t>
                </a:r>
                <a:endParaRPr lang="en-US" altLang="ja-JP" sz="1900">
                  <a:latin typeface="Arial" panose="020B0604020202020204" pitchFamily="34" charset="0"/>
                </a:endParaRPr>
              </a:p>
            </p:txBody>
          </p:sp>
          <p:sp>
            <p:nvSpPr>
              <p:cNvPr id="20" name="Text Box 2080"/>
              <p:cNvSpPr txBox="1">
                <a:spLocks noChangeArrowheads="1"/>
              </p:cNvSpPr>
              <p:nvPr/>
            </p:nvSpPr>
            <p:spPr bwMode="auto">
              <a:xfrm>
                <a:off x="825"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-9</a:t>
                </a:r>
                <a:endParaRPr lang="en-US" altLang="ja-JP" sz="1900">
                  <a:latin typeface="Arial" panose="020B0604020202020204" pitchFamily="34" charset="0"/>
                </a:endParaRPr>
              </a:p>
            </p:txBody>
          </p:sp>
          <p:sp>
            <p:nvSpPr>
              <p:cNvPr id="21" name="Text Box 2081"/>
              <p:cNvSpPr txBox="1">
                <a:spLocks noChangeArrowheads="1"/>
              </p:cNvSpPr>
              <p:nvPr/>
            </p:nvSpPr>
            <p:spPr bwMode="auto">
              <a:xfrm>
                <a:off x="2096"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-7</a:t>
                </a:r>
                <a:endParaRPr lang="en-US" altLang="ja-JP" sz="1900">
                  <a:latin typeface="Arial" panose="020B0604020202020204" pitchFamily="34" charset="0"/>
                </a:endParaRPr>
              </a:p>
            </p:txBody>
          </p:sp>
          <p:sp>
            <p:nvSpPr>
              <p:cNvPr id="22" name="Text Box 2082"/>
              <p:cNvSpPr txBox="1">
                <a:spLocks noChangeArrowheads="1"/>
              </p:cNvSpPr>
              <p:nvPr/>
            </p:nvSpPr>
            <p:spPr bwMode="auto">
              <a:xfrm>
                <a:off x="2732"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-6</a:t>
                </a:r>
                <a:endParaRPr lang="en-US" altLang="ja-JP" sz="1900">
                  <a:latin typeface="Arial" panose="020B0604020202020204" pitchFamily="34" charset="0"/>
                </a:endParaRPr>
              </a:p>
            </p:txBody>
          </p:sp>
          <p:sp>
            <p:nvSpPr>
              <p:cNvPr id="23" name="Text Box 2083"/>
              <p:cNvSpPr txBox="1">
                <a:spLocks noChangeArrowheads="1"/>
              </p:cNvSpPr>
              <p:nvPr/>
            </p:nvSpPr>
            <p:spPr bwMode="auto">
              <a:xfrm>
                <a:off x="1459"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-8</a:t>
                </a:r>
                <a:endParaRPr lang="en-US" altLang="ja-JP" sz="1900">
                  <a:latin typeface="Arial" panose="020B0604020202020204" pitchFamily="34" charset="0"/>
                </a:endParaRPr>
              </a:p>
            </p:txBody>
          </p:sp>
          <p:sp>
            <p:nvSpPr>
              <p:cNvPr id="24" name="Text Box 2084"/>
              <p:cNvSpPr txBox="1">
                <a:spLocks noChangeArrowheads="1"/>
              </p:cNvSpPr>
              <p:nvPr/>
            </p:nvSpPr>
            <p:spPr bwMode="auto">
              <a:xfrm>
                <a:off x="400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-4</a:t>
                </a:r>
                <a:endParaRPr lang="en-US" altLang="ja-JP" sz="1900">
                  <a:latin typeface="Arial" panose="020B0604020202020204" pitchFamily="34" charset="0"/>
                </a:endParaRPr>
              </a:p>
            </p:txBody>
          </p:sp>
          <p:sp>
            <p:nvSpPr>
              <p:cNvPr id="25" name="Text Box 2085"/>
              <p:cNvSpPr txBox="1">
                <a:spLocks noChangeArrowheads="1"/>
              </p:cNvSpPr>
              <p:nvPr/>
            </p:nvSpPr>
            <p:spPr bwMode="auto">
              <a:xfrm>
                <a:off x="4634"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-3</a:t>
                </a:r>
                <a:endParaRPr lang="en-US" altLang="ja-JP" sz="1900">
                  <a:latin typeface="Arial" panose="020B0604020202020204" pitchFamily="34" charset="0"/>
                </a:endParaRPr>
              </a:p>
            </p:txBody>
          </p:sp>
          <p:sp>
            <p:nvSpPr>
              <p:cNvPr id="26" name="Text Box 2086"/>
              <p:cNvSpPr txBox="1">
                <a:spLocks noChangeArrowheads="1"/>
              </p:cNvSpPr>
              <p:nvPr/>
            </p:nvSpPr>
            <p:spPr bwMode="auto">
              <a:xfrm>
                <a:off x="527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-2</a:t>
                </a:r>
                <a:endParaRPr lang="en-US" altLang="ja-JP" sz="1900">
                  <a:latin typeface="Arial" panose="020B0604020202020204" pitchFamily="34" charset="0"/>
                </a:endParaRPr>
              </a:p>
            </p:txBody>
          </p:sp>
        </p:grpSp>
      </p:grpSp>
      <p:sp>
        <p:nvSpPr>
          <p:cNvPr id="38" name="Text Box 2087"/>
          <p:cNvSpPr txBox="1">
            <a:spLocks noChangeArrowheads="1"/>
          </p:cNvSpPr>
          <p:nvPr/>
        </p:nvSpPr>
        <p:spPr bwMode="auto">
          <a:xfrm>
            <a:off x="9380464" y="2790825"/>
            <a:ext cx="4397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m</a:t>
            </a:r>
          </a:p>
        </p:txBody>
      </p:sp>
      <p:sp>
        <p:nvSpPr>
          <p:cNvPr id="39" name="Text Box 2088"/>
          <p:cNvSpPr txBox="1">
            <a:spLocks noChangeArrowheads="1"/>
          </p:cNvSpPr>
          <p:nvPr/>
        </p:nvSpPr>
        <p:spPr bwMode="auto">
          <a:xfrm>
            <a:off x="6562651" y="5445125"/>
            <a:ext cx="126523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Circuit design</a:t>
            </a:r>
          </a:p>
          <a:p>
            <a:pPr>
              <a:spcBef>
                <a:spcPct val="0"/>
              </a:spcBef>
              <a:buFontTx/>
              <a:buNone/>
            </a:pPr>
            <a:r>
              <a:rPr lang="en-US" altLang="ja-JP" sz="1400">
                <a:latin typeface="Arial" panose="020B0604020202020204" pitchFamily="34" charset="0"/>
              </a:rPr>
              <a:t>Copper wiring</a:t>
            </a:r>
          </a:p>
          <a:p>
            <a:pPr>
              <a:spcBef>
                <a:spcPct val="0"/>
              </a:spcBef>
              <a:buFontTx/>
              <a:buNone/>
            </a:pPr>
            <a:r>
              <a:rPr lang="en-US" altLang="ja-JP" sz="1400">
                <a:latin typeface="Arial" panose="020B0604020202020204" pitchFamily="34" charset="0"/>
              </a:rPr>
              <a:t>width 0.1</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0" name="Text Box 2089"/>
          <p:cNvSpPr txBox="1">
            <a:spLocks noChangeArrowheads="1"/>
          </p:cNvSpPr>
          <p:nvPr/>
        </p:nvSpPr>
        <p:spPr bwMode="auto">
          <a:xfrm>
            <a:off x="6667426" y="715962"/>
            <a:ext cx="12255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red blood cell</a:t>
            </a:r>
          </a:p>
          <a:p>
            <a:pPr>
              <a:spcBef>
                <a:spcPct val="0"/>
              </a:spcBef>
              <a:buFontTx/>
              <a:buNone/>
            </a:pPr>
            <a:r>
              <a:rPr lang="en-US" altLang="ja-JP" sz="1400">
                <a:latin typeface="Arial" panose="020B0604020202020204" pitchFamily="34" charset="0"/>
              </a:rPr>
              <a:t>~5 </a:t>
            </a:r>
            <a:r>
              <a:rPr lang="en-US" altLang="ja-JP" sz="1400">
                <a:latin typeface="Arial" panose="020B0604020202020204" pitchFamily="34" charset="0"/>
                <a:sym typeface="Symbol" panose="05050102010706020507" pitchFamily="18" charset="2"/>
              </a:rPr>
              <a:t>m (SEM)</a:t>
            </a:r>
            <a:endParaRPr lang="en-US" altLang="ja-JP" sz="1400">
              <a:latin typeface="Arial" panose="020B0604020202020204" pitchFamily="34" charset="0"/>
            </a:endParaRPr>
          </a:p>
        </p:txBody>
      </p:sp>
      <p:sp>
        <p:nvSpPr>
          <p:cNvPr id="41" name="Text Box 2090"/>
          <p:cNvSpPr txBox="1">
            <a:spLocks noChangeArrowheads="1"/>
          </p:cNvSpPr>
          <p:nvPr/>
        </p:nvSpPr>
        <p:spPr bwMode="auto">
          <a:xfrm>
            <a:off x="2746301" y="1144587"/>
            <a:ext cx="8509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DNA</a:t>
            </a:r>
          </a:p>
          <a:p>
            <a:pPr>
              <a:spcBef>
                <a:spcPct val="0"/>
              </a:spcBef>
              <a:buFontTx/>
              <a:buNone/>
            </a:pPr>
            <a:r>
              <a:rPr lang="en-US" altLang="ja-JP" sz="1400">
                <a:latin typeface="Arial" panose="020B0604020202020204" pitchFamily="34" charset="0"/>
              </a:rPr>
              <a:t>proteins </a:t>
            </a:r>
          </a:p>
          <a:p>
            <a:pPr>
              <a:spcBef>
                <a:spcPct val="0"/>
              </a:spcBef>
              <a:buFontTx/>
              <a:buNone/>
            </a:pPr>
            <a:r>
              <a:rPr lang="en-US" altLang="ja-JP" sz="1400">
                <a:latin typeface="Arial" panose="020B0604020202020204" pitchFamily="34" charset="0"/>
                <a:sym typeface="Symbol" panose="05050102010706020507" pitchFamily="18" charset="2"/>
              </a:rPr>
              <a:t>nm</a:t>
            </a:r>
            <a:endParaRPr lang="en-US" altLang="ja-JP" sz="1400">
              <a:latin typeface="Arial" panose="020B0604020202020204" pitchFamily="34" charset="0"/>
            </a:endParaRPr>
          </a:p>
        </p:txBody>
      </p:sp>
      <p:sp>
        <p:nvSpPr>
          <p:cNvPr id="42" name="Text Box 2091"/>
          <p:cNvSpPr txBox="1">
            <a:spLocks noChangeArrowheads="1"/>
          </p:cNvSpPr>
          <p:nvPr/>
        </p:nvSpPr>
        <p:spPr bwMode="auto">
          <a:xfrm>
            <a:off x="4583039" y="2300287"/>
            <a:ext cx="8016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400">
                <a:latin typeface="Arial" panose="020B0604020202020204" pitchFamily="34" charset="0"/>
              </a:rPr>
              <a:t>bacteria</a:t>
            </a:r>
          </a:p>
          <a:p>
            <a:pPr algn="r">
              <a:spcBef>
                <a:spcPct val="0"/>
              </a:spcBef>
              <a:buFontTx/>
              <a:buNone/>
            </a:pPr>
            <a:r>
              <a:rPr lang="en-US" altLang="ja-JP" sz="1400">
                <a:latin typeface="Arial" panose="020B0604020202020204" pitchFamily="34" charset="0"/>
              </a:rPr>
              <a:t>1 </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3" name="Line 2092"/>
          <p:cNvSpPr>
            <a:spLocks noChangeShapeType="1"/>
          </p:cNvSpPr>
          <p:nvPr/>
        </p:nvSpPr>
        <p:spPr bwMode="auto">
          <a:xfrm>
            <a:off x="1849364" y="2482850"/>
            <a:ext cx="0" cy="687387"/>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4" name="Line 2093"/>
          <p:cNvSpPr>
            <a:spLocks noChangeShapeType="1"/>
          </p:cNvSpPr>
          <p:nvPr/>
        </p:nvSpPr>
        <p:spPr bwMode="auto">
          <a:xfrm>
            <a:off x="5394251" y="2219325"/>
            <a:ext cx="0" cy="95091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45" name="Group 2094"/>
          <p:cNvGrpSpPr>
            <a:grpSpLocks/>
          </p:cNvGrpSpPr>
          <p:nvPr/>
        </p:nvGrpSpPr>
        <p:grpSpPr bwMode="auto">
          <a:xfrm flipV="1">
            <a:off x="8581951" y="3246437"/>
            <a:ext cx="676275" cy="979488"/>
            <a:chOff x="1524" y="6435"/>
            <a:chExt cx="468" cy="489"/>
          </a:xfrm>
        </p:grpSpPr>
        <p:sp>
          <p:nvSpPr>
            <p:cNvPr id="46" name="Line 2095"/>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2096"/>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48" name="Picture 2097" descr="ecoli"/>
          <p:cNvPicPr>
            <a:picLocks noChangeAspect="1" noChangeArrowheads="1"/>
          </p:cNvPicPr>
          <p:nvPr/>
        </p:nvPicPr>
        <p:blipFill>
          <a:blip r:embed="rId2">
            <a:extLst>
              <a:ext uri="{28A0092B-C50C-407E-A947-70E740481C1C}">
                <a14:useLocalDpi xmlns:a14="http://schemas.microsoft.com/office/drawing/2010/main" val="0"/>
              </a:ext>
            </a:extLst>
          </a:blip>
          <a:srcRect r="5084"/>
          <a:stretch>
            <a:fillRect/>
          </a:stretch>
        </p:blipFill>
        <p:spPr bwMode="auto">
          <a:xfrm>
            <a:off x="4643364" y="838200"/>
            <a:ext cx="16986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2098"/>
          <p:cNvGrpSpPr>
            <a:grpSpLocks/>
          </p:cNvGrpSpPr>
          <p:nvPr/>
        </p:nvGrpSpPr>
        <p:grpSpPr bwMode="auto">
          <a:xfrm>
            <a:off x="5878439" y="2535237"/>
            <a:ext cx="1101725" cy="635000"/>
            <a:chOff x="3018" y="1513"/>
            <a:chExt cx="504" cy="432"/>
          </a:xfrm>
        </p:grpSpPr>
        <p:sp>
          <p:nvSpPr>
            <p:cNvPr id="50" name="Line 2099"/>
            <p:cNvSpPr>
              <a:spLocks noChangeShapeType="1"/>
            </p:cNvSpPr>
            <p:nvPr/>
          </p:nvSpPr>
          <p:spPr bwMode="auto">
            <a:xfrm>
              <a:off x="3025" y="1513"/>
              <a:ext cx="0" cy="43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2100"/>
            <p:cNvSpPr>
              <a:spLocks noChangeShapeType="1"/>
            </p:cNvSpPr>
            <p:nvPr/>
          </p:nvSpPr>
          <p:spPr bwMode="auto">
            <a:xfrm flipV="1">
              <a:off x="3018" y="1520"/>
              <a:ext cx="504"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2" name="Text Box 2101"/>
          <p:cNvSpPr txBox="1">
            <a:spLocks noChangeArrowheads="1"/>
          </p:cNvSpPr>
          <p:nvPr/>
        </p:nvSpPr>
        <p:spPr bwMode="auto">
          <a:xfrm>
            <a:off x="2755826" y="5634037"/>
            <a:ext cx="177006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2073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2073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Nanotube Transistor</a:t>
            </a:r>
          </a:p>
          <a:p>
            <a:pPr>
              <a:spcBef>
                <a:spcPct val="0"/>
              </a:spcBef>
              <a:buFontTx/>
              <a:buNone/>
            </a:pPr>
            <a:r>
              <a:rPr lang="en-US" altLang="ja-JP" sz="1400">
                <a:latin typeface="Arial" panose="020B0604020202020204" pitchFamily="34" charset="0"/>
              </a:rPr>
              <a:t>(Dekker)</a:t>
            </a:r>
          </a:p>
        </p:txBody>
      </p:sp>
      <p:grpSp>
        <p:nvGrpSpPr>
          <p:cNvPr id="53" name="Group 2103"/>
          <p:cNvGrpSpPr>
            <a:grpSpLocks/>
          </p:cNvGrpSpPr>
          <p:nvPr/>
        </p:nvGrpSpPr>
        <p:grpSpPr bwMode="auto">
          <a:xfrm>
            <a:off x="2922514" y="2484437"/>
            <a:ext cx="952500" cy="685800"/>
            <a:chOff x="1524" y="6435"/>
            <a:chExt cx="468" cy="489"/>
          </a:xfrm>
        </p:grpSpPr>
        <p:sp>
          <p:nvSpPr>
            <p:cNvPr id="54" name="Line 2104"/>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2105"/>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56" name="Picture 2106" descr="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14" y="1087437"/>
            <a:ext cx="7048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Group 2107"/>
          <p:cNvGrpSpPr>
            <a:grpSpLocks/>
          </p:cNvGrpSpPr>
          <p:nvPr/>
        </p:nvGrpSpPr>
        <p:grpSpPr bwMode="auto">
          <a:xfrm flipH="1" flipV="1">
            <a:off x="2335139" y="3290887"/>
            <a:ext cx="674687" cy="979488"/>
            <a:chOff x="1524" y="6435"/>
            <a:chExt cx="468" cy="489"/>
          </a:xfrm>
        </p:grpSpPr>
        <p:sp>
          <p:nvSpPr>
            <p:cNvPr id="58" name="Line 2108"/>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9" name="Line 2109"/>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grpSp>
        <p:nvGrpSpPr>
          <p:cNvPr id="60" name="Group 2110"/>
          <p:cNvGrpSpPr>
            <a:grpSpLocks noChangeAspect="1"/>
          </p:cNvGrpSpPr>
          <p:nvPr/>
        </p:nvGrpSpPr>
        <p:grpSpPr bwMode="auto">
          <a:xfrm>
            <a:off x="1235001" y="3905250"/>
            <a:ext cx="1389063" cy="1443037"/>
            <a:chOff x="916" y="880"/>
            <a:chExt cx="968" cy="1024"/>
          </a:xfrm>
        </p:grpSpPr>
        <p:pic>
          <p:nvPicPr>
            <p:cNvPr id="61" name="Picture 2111" descr="001 nc"/>
            <p:cNvPicPr>
              <a:picLocks noChangeAspect="1" noChangeArrowheads="1"/>
            </p:cNvPicPr>
            <p:nvPr/>
          </p:nvPicPr>
          <p:blipFill>
            <a:blip r:embed="rId4">
              <a:extLst>
                <a:ext uri="{28A0092B-C50C-407E-A947-70E740481C1C}">
                  <a14:useLocalDpi xmlns:a14="http://schemas.microsoft.com/office/drawing/2010/main" val="0"/>
                </a:ext>
              </a:extLst>
            </a:blip>
            <a:srcRect l="9396" t="8176" r="9396" b="11320"/>
            <a:stretch>
              <a:fillRect/>
            </a:stretch>
          </p:blipFill>
          <p:spPr bwMode="auto">
            <a:xfrm>
              <a:off x="916" y="880"/>
              <a:ext cx="968"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Line 2112"/>
            <p:cNvSpPr>
              <a:spLocks noChangeAspect="1" noChangeShapeType="1"/>
            </p:cNvSpPr>
            <p:nvPr/>
          </p:nvSpPr>
          <p:spPr bwMode="auto">
            <a:xfrm>
              <a:off x="1137" y="951"/>
              <a:ext cx="5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63" name="Line 2113"/>
          <p:cNvSpPr>
            <a:spLocks noChangeShapeType="1"/>
          </p:cNvSpPr>
          <p:nvPr/>
        </p:nvSpPr>
        <p:spPr bwMode="auto">
          <a:xfrm flipV="1">
            <a:off x="3884539" y="3265487"/>
            <a:ext cx="0" cy="1436688"/>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64" name="Picture 2114" descr="powerpc750"/>
          <p:cNvPicPr>
            <a:picLocks noChangeAspect="1" noChangeArrowheads="1"/>
          </p:cNvPicPr>
          <p:nvPr/>
        </p:nvPicPr>
        <p:blipFill>
          <a:blip r:embed="rId5">
            <a:extLst>
              <a:ext uri="{28A0092B-C50C-407E-A947-70E740481C1C}">
                <a14:useLocalDpi xmlns:a14="http://schemas.microsoft.com/office/drawing/2010/main" val="0"/>
              </a:ext>
            </a:extLst>
          </a:blip>
          <a:srcRect l="31560" r="30479"/>
          <a:stretch>
            <a:fillRect/>
          </a:stretch>
        </p:blipFill>
        <p:spPr bwMode="auto">
          <a:xfrm>
            <a:off x="8146976" y="3838575"/>
            <a:ext cx="1617663" cy="209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13500000" algn="ctr" rotWithShape="0">
                    <a:schemeClr val="folHlink"/>
                  </a:outerShdw>
                </a:effectLst>
              </a14:hiddenEffects>
            </a:ext>
          </a:extLst>
        </p:spPr>
      </p:pic>
      <p:pic>
        <p:nvPicPr>
          <p:cNvPr id="65" name="Picture 2115" descr="cell landscape"/>
          <p:cNvPicPr>
            <a:picLocks noChangeArrowheads="1"/>
          </p:cNvPicPr>
          <p:nvPr/>
        </p:nvPicPr>
        <p:blipFill>
          <a:blip r:embed="rId6">
            <a:extLst>
              <a:ext uri="{28A0092B-C50C-407E-A947-70E740481C1C}">
                <a14:useLocalDpi xmlns:a14="http://schemas.microsoft.com/office/drawing/2010/main" val="0"/>
              </a:ext>
            </a:extLst>
          </a:blip>
          <a:srcRect r="16301" b="7607"/>
          <a:stretch>
            <a:fillRect/>
          </a:stretch>
        </p:blipFill>
        <p:spPr bwMode="auto">
          <a:xfrm>
            <a:off x="6565826" y="1219200"/>
            <a:ext cx="1677988"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116" descr="GF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401" y="1825625"/>
            <a:ext cx="91281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 Box 2119"/>
          <p:cNvSpPr txBox="1">
            <a:spLocks noChangeArrowheads="1"/>
          </p:cNvSpPr>
          <p:nvPr/>
        </p:nvSpPr>
        <p:spPr bwMode="auto">
          <a:xfrm>
            <a:off x="6778551" y="3986212"/>
            <a:ext cx="125571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SOI transistor</a:t>
            </a:r>
          </a:p>
          <a:p>
            <a:pPr>
              <a:spcBef>
                <a:spcPct val="0"/>
              </a:spcBef>
              <a:buFontTx/>
              <a:buNone/>
            </a:pPr>
            <a:r>
              <a:rPr lang="en-US" altLang="ja-JP" sz="1400">
                <a:latin typeface="Arial" panose="020B0604020202020204" pitchFamily="34" charset="0"/>
              </a:rPr>
              <a:t>width 0.12</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grpSp>
        <p:nvGrpSpPr>
          <p:cNvPr id="68" name="Group 2120"/>
          <p:cNvGrpSpPr>
            <a:grpSpLocks/>
          </p:cNvGrpSpPr>
          <p:nvPr/>
        </p:nvGrpSpPr>
        <p:grpSpPr bwMode="auto">
          <a:xfrm>
            <a:off x="4773539" y="3254375"/>
            <a:ext cx="957262" cy="2500312"/>
            <a:chOff x="2572" y="2116"/>
            <a:chExt cx="618" cy="1785"/>
          </a:xfrm>
        </p:grpSpPr>
        <p:grpSp>
          <p:nvGrpSpPr>
            <p:cNvPr id="69" name="Group 2121"/>
            <p:cNvGrpSpPr>
              <a:grpSpLocks/>
            </p:cNvGrpSpPr>
            <p:nvPr/>
          </p:nvGrpSpPr>
          <p:grpSpPr bwMode="auto">
            <a:xfrm flipV="1">
              <a:off x="2572" y="2116"/>
              <a:ext cx="618" cy="1785"/>
              <a:chOff x="1524" y="6435"/>
              <a:chExt cx="468" cy="489"/>
            </a:xfrm>
          </p:grpSpPr>
          <p:sp>
            <p:nvSpPr>
              <p:cNvPr id="71" name="Line 2122"/>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 name="Line 2123"/>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70" name="Line 2124"/>
            <p:cNvSpPr>
              <a:spLocks noChangeShapeType="1"/>
            </p:cNvSpPr>
            <p:nvPr/>
          </p:nvSpPr>
          <p:spPr bwMode="auto">
            <a:xfrm>
              <a:off x="2586" y="2974"/>
              <a:ext cx="28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 name="Text Box 2125"/>
          <p:cNvSpPr txBox="1">
            <a:spLocks noChangeArrowheads="1"/>
          </p:cNvSpPr>
          <p:nvPr/>
        </p:nvSpPr>
        <p:spPr bwMode="auto">
          <a:xfrm>
            <a:off x="8739114" y="755650"/>
            <a:ext cx="1201087" cy="51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dirty="0">
                <a:latin typeface="Arial" panose="020B0604020202020204" pitchFamily="34" charset="0"/>
              </a:rPr>
              <a:t>Diatom</a:t>
            </a:r>
            <a:r>
              <a:rPr lang="ja-JP" altLang="en-US" sz="1100" dirty="0">
                <a:latin typeface="Arial" panose="020B0604020202020204" pitchFamily="34" charset="0"/>
              </a:rPr>
              <a:t>（珪藻）</a:t>
            </a:r>
            <a:endParaRPr lang="en-US" altLang="ja-JP" sz="1400" dirty="0">
              <a:latin typeface="Arial" panose="020B0604020202020204" pitchFamily="34" charset="0"/>
            </a:endParaRPr>
          </a:p>
          <a:p>
            <a:pPr>
              <a:spcBef>
                <a:spcPct val="0"/>
              </a:spcBef>
              <a:buFontTx/>
              <a:buNone/>
            </a:pPr>
            <a:r>
              <a:rPr lang="en-US" altLang="ja-JP" sz="1400" dirty="0">
                <a:latin typeface="Arial" panose="020B0604020202020204" pitchFamily="34" charset="0"/>
              </a:rPr>
              <a:t>30 </a:t>
            </a:r>
            <a:r>
              <a:rPr lang="en-US" altLang="ja-JP" sz="1400" dirty="0">
                <a:latin typeface="Arial" panose="020B0604020202020204" pitchFamily="34" charset="0"/>
                <a:sym typeface="Symbol" panose="05050102010706020507" pitchFamily="18" charset="2"/>
              </a:rPr>
              <a:t>m</a:t>
            </a:r>
            <a:endParaRPr lang="en-US" altLang="ja-JP" sz="1400" dirty="0">
              <a:latin typeface="Arial" panose="020B0604020202020204" pitchFamily="34" charset="0"/>
            </a:endParaRPr>
          </a:p>
        </p:txBody>
      </p:sp>
      <p:grpSp>
        <p:nvGrpSpPr>
          <p:cNvPr id="74" name="Group 2126"/>
          <p:cNvGrpSpPr>
            <a:grpSpLocks/>
          </p:cNvGrpSpPr>
          <p:nvPr/>
        </p:nvGrpSpPr>
        <p:grpSpPr bwMode="auto">
          <a:xfrm>
            <a:off x="6613451" y="2825750"/>
            <a:ext cx="2012950" cy="344487"/>
            <a:chOff x="3703" y="1735"/>
            <a:chExt cx="1493" cy="246"/>
          </a:xfrm>
        </p:grpSpPr>
        <p:sp>
          <p:nvSpPr>
            <p:cNvPr id="75" name="Line 2127"/>
            <p:cNvSpPr>
              <a:spLocks noChangeShapeType="1"/>
            </p:cNvSpPr>
            <p:nvPr/>
          </p:nvSpPr>
          <p:spPr bwMode="auto">
            <a:xfrm>
              <a:off x="3706" y="1735"/>
              <a:ext cx="0" cy="246"/>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 name="Line 2128"/>
            <p:cNvSpPr>
              <a:spLocks noChangeShapeType="1"/>
            </p:cNvSpPr>
            <p:nvPr/>
          </p:nvSpPr>
          <p:spPr bwMode="auto">
            <a:xfrm flipV="1">
              <a:off x="3703" y="1739"/>
              <a:ext cx="1493" cy="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pic>
        <p:nvPicPr>
          <p:cNvPr id="77" name="Picture 2129" descr="cystell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9401" y="1277937"/>
            <a:ext cx="1122363"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30" descr="cmos7s-new"/>
          <p:cNvPicPr>
            <a:picLocks noChangeAspect="1" noChangeArrowheads="1"/>
          </p:cNvPicPr>
          <p:nvPr/>
        </p:nvPicPr>
        <p:blipFill>
          <a:blip r:embed="rId9">
            <a:extLst>
              <a:ext uri="{28A0092B-C50C-407E-A947-70E740481C1C}">
                <a14:useLocalDpi xmlns:a14="http://schemas.microsoft.com/office/drawing/2010/main" val="0"/>
              </a:ext>
            </a:extLst>
          </a:blip>
          <a:srcRect r="5014" b="4915"/>
          <a:stretch>
            <a:fillRect/>
          </a:stretch>
        </p:blipFill>
        <p:spPr bwMode="auto">
          <a:xfrm>
            <a:off x="5051351" y="5008562"/>
            <a:ext cx="14763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31" descr="swnt_1b"/>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03451" y="4608512"/>
            <a:ext cx="1828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1"/>
          <p:cNvSpPr txBox="1">
            <a:spLocks noChangeArrowheads="1"/>
          </p:cNvSpPr>
          <p:nvPr/>
        </p:nvSpPr>
        <p:spPr bwMode="auto">
          <a:xfrm>
            <a:off x="1519879" y="98899"/>
            <a:ext cx="95041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800" b="1" dirty="0">
                <a:latin typeface="游ゴシック" panose="020B0400000000000000" pitchFamily="50" charset="-128"/>
                <a:ea typeface="游ゴシック" panose="020B0400000000000000" pitchFamily="50" charset="-128"/>
              </a:rPr>
              <a:t>生物構造に肉薄する微細加工技術･･･</a:t>
            </a:r>
          </a:p>
        </p:txBody>
      </p:sp>
      <p:sp>
        <p:nvSpPr>
          <p:cNvPr id="81" name="テキスト ボックス 2"/>
          <p:cNvSpPr txBox="1">
            <a:spLocks noChangeArrowheads="1"/>
          </p:cNvSpPr>
          <p:nvPr/>
        </p:nvSpPr>
        <p:spPr bwMode="auto">
          <a:xfrm>
            <a:off x="9840839" y="1098550"/>
            <a:ext cx="43021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生物構造体</a:t>
            </a:r>
          </a:p>
        </p:txBody>
      </p:sp>
      <p:sp>
        <p:nvSpPr>
          <p:cNvPr id="82" name="テキスト ボックス 82"/>
          <p:cNvSpPr txBox="1">
            <a:spLocks noChangeArrowheads="1"/>
          </p:cNvSpPr>
          <p:nvPr/>
        </p:nvSpPr>
        <p:spPr bwMode="auto">
          <a:xfrm>
            <a:off x="9875764" y="3871912"/>
            <a:ext cx="43021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人類の微細加工</a:t>
            </a:r>
          </a:p>
        </p:txBody>
      </p:sp>
      <p:pic>
        <p:nvPicPr>
          <p:cNvPr id="83" name="Picture 2118" descr="soi_z"/>
          <p:cNvPicPr>
            <a:picLocks noChangeAspect="1" noChangeArrowheads="1"/>
          </p:cNvPicPr>
          <p:nvPr/>
        </p:nvPicPr>
        <p:blipFill>
          <a:blip r:embed="rId11">
            <a:extLst>
              <a:ext uri="{28A0092B-C50C-407E-A947-70E740481C1C}">
                <a14:useLocalDpi xmlns:a14="http://schemas.microsoft.com/office/drawing/2010/main" val="0"/>
              </a:ext>
            </a:extLst>
          </a:blip>
          <a:srcRect l="11948" r="22308"/>
          <a:stretch>
            <a:fillRect/>
          </a:stretch>
        </p:blipFill>
        <p:spPr bwMode="auto">
          <a:xfrm>
            <a:off x="5051351" y="3679825"/>
            <a:ext cx="174942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テキスト ボックス 8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11</a:t>
            </a:r>
            <a:endParaRPr kumimoji="1" lang="ja-JP" altLang="en-US" sz="2000" b="1" dirty="0"/>
          </a:p>
        </p:txBody>
      </p:sp>
    </p:spTree>
    <p:extLst>
      <p:ext uri="{BB962C8B-B14F-4D97-AF65-F5344CB8AC3E}">
        <p14:creationId xmlns:p14="http://schemas.microsoft.com/office/powerpoint/2010/main" val="393629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056" y="205100"/>
            <a:ext cx="12189943" cy="584775"/>
          </a:xfrm>
          <a:prstGeom prst="rect">
            <a:avLst/>
          </a:prstGeom>
          <a:noFill/>
        </p:spPr>
        <p:txBody>
          <a:bodyPr wrap="square" rtlCol="0">
            <a:spAutoFit/>
          </a:bodyPr>
          <a:lstStyle/>
          <a:p>
            <a:pPr algn="ctr"/>
            <a:r>
              <a:rPr lang="ja-JP" altLang="en-US" sz="3200" b="1" dirty="0">
                <a:latin typeface="BIZ UDPゴシック" panose="020B0400000000000000" pitchFamily="50" charset="-128"/>
                <a:ea typeface="BIZ UDPゴシック" panose="020B0400000000000000" pitchFamily="50" charset="-128"/>
              </a:rPr>
              <a:t>次世代のチップ</a:t>
            </a:r>
            <a:endParaRPr kumimoji="1" lang="ja-JP" altLang="en-US" sz="3200" b="1" dirty="0">
              <a:latin typeface="BIZ UDPゴシック" panose="020B0400000000000000" pitchFamily="50" charset="-128"/>
              <a:ea typeface="BIZ UDPゴシック" panose="020B0400000000000000" pitchFamily="50" charset="-128"/>
            </a:endParaRPr>
          </a:p>
        </p:txBody>
      </p:sp>
      <p:pic>
        <p:nvPicPr>
          <p:cNvPr id="2" name="図 1"/>
          <p:cNvPicPr>
            <a:picLocks noChangeAspect="1"/>
          </p:cNvPicPr>
          <p:nvPr/>
        </p:nvPicPr>
        <p:blipFill>
          <a:blip r:embed="rId2"/>
          <a:stretch>
            <a:fillRect/>
          </a:stretch>
        </p:blipFill>
        <p:spPr>
          <a:xfrm>
            <a:off x="1841500" y="953043"/>
            <a:ext cx="8521700" cy="5892257"/>
          </a:xfrm>
          <a:prstGeom prst="rect">
            <a:avLst/>
          </a:prstGeom>
        </p:spPr>
      </p:pic>
      <p:sp>
        <p:nvSpPr>
          <p:cNvPr id="5" name="テキスト ボックス 4"/>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41</a:t>
            </a:r>
            <a:endParaRPr kumimoji="1" lang="ja-JP" altLang="en-US" sz="2000" b="1" dirty="0"/>
          </a:p>
        </p:txBody>
      </p:sp>
      <p:sp>
        <p:nvSpPr>
          <p:cNvPr id="4" name="正方形/長方形 3"/>
          <p:cNvSpPr/>
          <p:nvPr/>
        </p:nvSpPr>
        <p:spPr>
          <a:xfrm>
            <a:off x="9955212" y="4991616"/>
            <a:ext cx="2274888" cy="1169551"/>
          </a:xfrm>
          <a:prstGeom prst="rect">
            <a:avLst/>
          </a:prstGeom>
        </p:spPr>
        <p:txBody>
          <a:bodyPr wrap="square">
            <a:spAutoFit/>
          </a:bodyPr>
          <a:lstStyle/>
          <a:p>
            <a:r>
              <a:rPr lang="ja-JP" altLang="en-US" sz="1400" dirty="0">
                <a:solidFill>
                  <a:srgbClr val="0070C0"/>
                </a:solidFill>
                <a:latin typeface="游ゴシック" panose="020B0400000000000000" pitchFamily="50" charset="-128"/>
                <a:ea typeface="游ゴシック" panose="020B0400000000000000" pitchFamily="50" charset="-128"/>
              </a:rPr>
              <a:t>★</a:t>
            </a:r>
            <a:r>
              <a:rPr lang="en-US" altLang="ja-JP" sz="1400" dirty="0">
                <a:solidFill>
                  <a:srgbClr val="0070C0"/>
                </a:solidFill>
                <a:latin typeface="游ゴシック" panose="020B0400000000000000" pitchFamily="50" charset="-128"/>
                <a:ea typeface="游ゴシック" panose="020B0400000000000000" pitchFamily="50" charset="-128"/>
              </a:rPr>
              <a:t>FPGA</a:t>
            </a:r>
          </a:p>
          <a:p>
            <a:r>
              <a:rPr lang="ja-JP" altLang="en-US" sz="1400" dirty="0">
                <a:solidFill>
                  <a:srgbClr val="0070C0"/>
                </a:solidFill>
                <a:latin typeface="游ゴシック" panose="020B0400000000000000" pitchFamily="50" charset="-128"/>
                <a:ea typeface="游ゴシック" panose="020B0400000000000000" pitchFamily="50" charset="-128"/>
              </a:rPr>
              <a:t>（</a:t>
            </a:r>
            <a:r>
              <a:rPr lang="en-US" altLang="ja-JP" sz="1400" dirty="0">
                <a:solidFill>
                  <a:srgbClr val="0070C0"/>
                </a:solidFill>
                <a:latin typeface="游ゴシック" panose="020B0400000000000000" pitchFamily="50" charset="-128"/>
                <a:ea typeface="游ゴシック" panose="020B0400000000000000" pitchFamily="50" charset="-128"/>
              </a:rPr>
              <a:t>Field-Programmable Gate Array</a:t>
            </a:r>
            <a:r>
              <a:rPr lang="ja-JP" altLang="en-US" sz="1400" dirty="0">
                <a:solidFill>
                  <a:srgbClr val="0070C0"/>
                </a:solidFill>
                <a:latin typeface="游ゴシック" panose="020B0400000000000000" pitchFamily="50" charset="-128"/>
                <a:ea typeface="游ゴシック" panose="020B0400000000000000" pitchFamily="50" charset="-128"/>
              </a:rPr>
              <a:t>）は、製造後に設計者が構成を設定できる集積回路。</a:t>
            </a:r>
          </a:p>
        </p:txBody>
      </p:sp>
    </p:spTree>
    <p:extLst>
      <p:ext uri="{BB962C8B-B14F-4D97-AF65-F5344CB8AC3E}">
        <p14:creationId xmlns:p14="http://schemas.microsoft.com/office/powerpoint/2010/main" val="1591234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333288"/>
            <a:ext cx="12189943" cy="584775"/>
          </a:xfrm>
          <a:prstGeom prst="rect">
            <a:avLst/>
          </a:prstGeom>
          <a:noFill/>
        </p:spPr>
        <p:txBody>
          <a:bodyPr wrap="square" rtlCol="0">
            <a:spAutoFit/>
          </a:bodyPr>
          <a:lstStyle/>
          <a:p>
            <a:pPr algn="ctr"/>
            <a:r>
              <a:rPr lang="en-US" altLang="ja-JP" sz="3200" b="1" dirty="0" err="1">
                <a:latin typeface="Meiryo UI" panose="020B0604030504040204" pitchFamily="50" charset="-128"/>
                <a:ea typeface="Meiryo UI" panose="020B0604030504040204" pitchFamily="50" charset="-128"/>
              </a:rPr>
              <a:t>Demis</a:t>
            </a:r>
            <a:r>
              <a:rPr lang="ja-JP" altLang="en-US" sz="3200" b="1" dirty="0">
                <a:latin typeface="Meiryo UI" panose="020B0604030504040204" pitchFamily="50" charset="-128"/>
                <a:ea typeface="Meiryo UI" panose="020B0604030504040204" pitchFamily="50" charset="-128"/>
              </a:rPr>
              <a:t> </a:t>
            </a:r>
            <a:r>
              <a:rPr lang="en-US" altLang="ja-JP" sz="3200" b="1" dirty="0" err="1">
                <a:latin typeface="Meiryo UI" panose="020B0604030504040204" pitchFamily="50" charset="-128"/>
                <a:ea typeface="Meiryo UI" panose="020B0604030504040204" pitchFamily="50" charset="-128"/>
              </a:rPr>
              <a:t>Hassabis</a:t>
            </a:r>
            <a:endParaRPr kumimoji="1" lang="ja-JP" altLang="en-US" sz="3200" b="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2" y="2585111"/>
            <a:ext cx="2793651" cy="3530159"/>
          </a:xfrm>
          <a:prstGeom prst="rect">
            <a:avLst/>
          </a:prstGeom>
        </p:spPr>
      </p:pic>
      <p:sp>
        <p:nvSpPr>
          <p:cNvPr id="5" name="正方形/長方形 4"/>
          <p:cNvSpPr/>
          <p:nvPr/>
        </p:nvSpPr>
        <p:spPr>
          <a:xfrm>
            <a:off x="819967" y="2215779"/>
            <a:ext cx="2496196" cy="369332"/>
          </a:xfrm>
          <a:prstGeom prst="rect">
            <a:avLst/>
          </a:prstGeom>
        </p:spPr>
        <p:txBody>
          <a:bodyPr wrap="none">
            <a:spAutoFit/>
          </a:bodyPr>
          <a:lstStyle/>
          <a:p>
            <a:r>
              <a:rPr lang="en-US" altLang="ja-JP" dirty="0">
                <a:latin typeface="+mn-ea"/>
              </a:rPr>
              <a:t>Syndicate (video game)</a:t>
            </a:r>
            <a:endParaRPr lang="ja-JP" altLang="en-US" dirty="0">
              <a:latin typeface="+mn-ea"/>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618" y="2585111"/>
            <a:ext cx="3437702" cy="2578277"/>
          </a:xfrm>
          <a:prstGeom prst="rect">
            <a:avLst/>
          </a:prstGeom>
        </p:spPr>
      </p:pic>
      <p:sp>
        <p:nvSpPr>
          <p:cNvPr id="8" name="正方形/長方形 7"/>
          <p:cNvSpPr/>
          <p:nvPr/>
        </p:nvSpPr>
        <p:spPr>
          <a:xfrm>
            <a:off x="4570081" y="2237116"/>
            <a:ext cx="1524776" cy="369332"/>
          </a:xfrm>
          <a:prstGeom prst="rect">
            <a:avLst/>
          </a:prstGeom>
        </p:spPr>
        <p:txBody>
          <a:bodyPr wrap="none">
            <a:spAutoFit/>
          </a:bodyPr>
          <a:lstStyle/>
          <a:p>
            <a:r>
              <a:rPr lang="en-US" altLang="ja-JP" dirty="0">
                <a:latin typeface="+mn-ea"/>
              </a:rPr>
              <a:t>Theme PARK</a:t>
            </a:r>
            <a:endParaRPr lang="ja-JP" altLang="en-US" dirty="0">
              <a:latin typeface="+mn-ea"/>
            </a:endParaRPr>
          </a:p>
        </p:txBody>
      </p:sp>
      <p:sp>
        <p:nvSpPr>
          <p:cNvPr id="9" name="正方形/長方形 8"/>
          <p:cNvSpPr/>
          <p:nvPr/>
        </p:nvSpPr>
        <p:spPr>
          <a:xfrm>
            <a:off x="3627286" y="5188217"/>
            <a:ext cx="3437702" cy="923330"/>
          </a:xfrm>
          <a:prstGeom prst="rect">
            <a:avLst/>
          </a:prstGeom>
        </p:spPr>
        <p:txBody>
          <a:bodyPr wrap="square">
            <a:spAutoFit/>
          </a:bodyPr>
          <a:lstStyle/>
          <a:p>
            <a:r>
              <a:rPr lang="ja-JP" altLang="en-US" dirty="0">
                <a:latin typeface="+mn-ea"/>
              </a:rPr>
              <a:t>ハサビスは、</a:t>
            </a:r>
            <a:r>
              <a:rPr lang="en-US" altLang="ja-JP" dirty="0">
                <a:latin typeface="+mn-ea"/>
              </a:rPr>
              <a:t>16</a:t>
            </a:r>
            <a:r>
              <a:rPr lang="ja-JP" altLang="en-US" dirty="0">
                <a:latin typeface="+mn-ea"/>
              </a:rPr>
              <a:t>歳で箱庭ゲーム「テーマパーク」のデザインとリードプログラマとして活躍。</a:t>
            </a: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544" y="2492016"/>
            <a:ext cx="2764465" cy="27644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1671" y="2492016"/>
            <a:ext cx="2095500" cy="2990850"/>
          </a:xfrm>
          <a:prstGeom prst="rect">
            <a:avLst/>
          </a:prstGeom>
        </p:spPr>
      </p:pic>
      <p:sp>
        <p:nvSpPr>
          <p:cNvPr id="12" name="正方形/長方形 11"/>
          <p:cNvSpPr/>
          <p:nvPr/>
        </p:nvSpPr>
        <p:spPr>
          <a:xfrm>
            <a:off x="9781671" y="2050207"/>
            <a:ext cx="2084225" cy="523220"/>
          </a:xfrm>
          <a:prstGeom prst="rect">
            <a:avLst/>
          </a:prstGeom>
        </p:spPr>
        <p:txBody>
          <a:bodyPr wrap="none">
            <a:spAutoFit/>
          </a:bodyPr>
          <a:lstStyle/>
          <a:p>
            <a:r>
              <a:rPr lang="en-US" altLang="ja-JP" sz="1400" dirty="0">
                <a:latin typeface="+mn-ea"/>
              </a:rPr>
              <a:t>Republic: The Revolution</a:t>
            </a:r>
          </a:p>
          <a:p>
            <a:pPr algn="ctr"/>
            <a:r>
              <a:rPr lang="ja-JP" altLang="en-US" sz="1400" dirty="0">
                <a:latin typeface="+mn-ea"/>
              </a:rPr>
              <a:t>（</a:t>
            </a:r>
            <a:r>
              <a:rPr lang="en-US" altLang="ja-JP" sz="1400" dirty="0">
                <a:latin typeface="+mn-ea"/>
              </a:rPr>
              <a:t>2003</a:t>
            </a:r>
            <a:r>
              <a:rPr lang="ja-JP" altLang="en-US" sz="1400" dirty="0">
                <a:latin typeface="+mn-ea"/>
              </a:rPr>
              <a:t>年）</a:t>
            </a:r>
          </a:p>
        </p:txBody>
      </p:sp>
      <p:sp>
        <p:nvSpPr>
          <p:cNvPr id="14" name="正方形/長方形 13"/>
          <p:cNvSpPr/>
          <p:nvPr/>
        </p:nvSpPr>
        <p:spPr>
          <a:xfrm>
            <a:off x="7869093" y="2050207"/>
            <a:ext cx="1233030" cy="523220"/>
          </a:xfrm>
          <a:prstGeom prst="rect">
            <a:avLst/>
          </a:prstGeom>
        </p:spPr>
        <p:txBody>
          <a:bodyPr wrap="none">
            <a:spAutoFit/>
          </a:bodyPr>
          <a:lstStyle/>
          <a:p>
            <a:pPr algn="ctr"/>
            <a:r>
              <a:rPr lang="en-US" altLang="ja-JP" sz="1400" dirty="0">
                <a:latin typeface="+mn-ea"/>
              </a:rPr>
              <a:t>EVIL GENIUS</a:t>
            </a:r>
          </a:p>
          <a:p>
            <a:pPr algn="ctr"/>
            <a:r>
              <a:rPr lang="ja-JP" altLang="en-US" sz="1400" dirty="0">
                <a:latin typeface="+mn-ea"/>
              </a:rPr>
              <a:t>（</a:t>
            </a:r>
            <a:r>
              <a:rPr lang="en-US" altLang="ja-JP" sz="1400" dirty="0">
                <a:latin typeface="+mn-ea"/>
              </a:rPr>
              <a:t>2004</a:t>
            </a:r>
            <a:r>
              <a:rPr lang="ja-JP" altLang="en-US" sz="1400" dirty="0">
                <a:latin typeface="+mn-ea"/>
              </a:rPr>
              <a:t>年）</a:t>
            </a:r>
          </a:p>
        </p:txBody>
      </p:sp>
      <p:sp>
        <p:nvSpPr>
          <p:cNvPr id="15" name="正方形/長方形 14"/>
          <p:cNvSpPr/>
          <p:nvPr/>
        </p:nvSpPr>
        <p:spPr>
          <a:xfrm>
            <a:off x="7566891" y="5603716"/>
            <a:ext cx="4299005" cy="646331"/>
          </a:xfrm>
          <a:prstGeom prst="rect">
            <a:avLst/>
          </a:prstGeom>
        </p:spPr>
        <p:txBody>
          <a:bodyPr wrap="square">
            <a:spAutoFit/>
          </a:bodyPr>
          <a:lstStyle/>
          <a:p>
            <a:r>
              <a:rPr lang="ja-JP" altLang="en-US" dirty="0">
                <a:latin typeface="+mn-ea"/>
              </a:rPr>
              <a:t>ハサビスは、</a:t>
            </a:r>
            <a:r>
              <a:rPr lang="en-US" altLang="ja-JP" dirty="0">
                <a:latin typeface="+mn-ea"/>
              </a:rPr>
              <a:t>1998</a:t>
            </a:r>
            <a:r>
              <a:rPr lang="ja-JP" altLang="en-US" dirty="0">
                <a:latin typeface="+mn-ea"/>
              </a:rPr>
              <a:t>年に</a:t>
            </a:r>
            <a:r>
              <a:rPr lang="en-US" altLang="ja-JP" b="1" u="sng" dirty="0">
                <a:latin typeface="+mn-ea"/>
              </a:rPr>
              <a:t>Elixir Studios</a:t>
            </a:r>
            <a:r>
              <a:rPr lang="ja-JP" altLang="en-US" dirty="0">
                <a:latin typeface="+mn-ea"/>
              </a:rPr>
              <a:t>を起業しゲーム開発事業を展開。</a:t>
            </a:r>
          </a:p>
        </p:txBody>
      </p:sp>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50026" y="-5468"/>
            <a:ext cx="2952274" cy="1829289"/>
          </a:xfrm>
          <a:prstGeom prst="rect">
            <a:avLst/>
          </a:prstGeom>
        </p:spPr>
      </p:pic>
    </p:spTree>
    <p:extLst>
      <p:ext uri="{BB962C8B-B14F-4D97-AF65-F5344CB8AC3E}">
        <p14:creationId xmlns:p14="http://schemas.microsoft.com/office/powerpoint/2010/main" val="3272933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55371" rIns="0" bIns="0" rtlCol="0">
            <a:spAutoFit/>
          </a:bodyPr>
          <a:lstStyle/>
          <a:p>
            <a:pPr marL="530860">
              <a:lnSpc>
                <a:spcPct val="100000"/>
              </a:lnSpc>
              <a:spcBef>
                <a:spcPts val="100"/>
              </a:spcBef>
            </a:pPr>
            <a:r>
              <a:rPr spc="-30" dirty="0"/>
              <a:t>Transformer</a:t>
            </a:r>
          </a:p>
        </p:txBody>
      </p:sp>
      <p:pic>
        <p:nvPicPr>
          <p:cNvPr id="3" name="object 3"/>
          <p:cNvPicPr/>
          <p:nvPr/>
        </p:nvPicPr>
        <p:blipFill>
          <a:blip r:embed="rId2" cstate="print"/>
          <a:stretch>
            <a:fillRect/>
          </a:stretch>
        </p:blipFill>
        <p:spPr>
          <a:xfrm>
            <a:off x="574683" y="1194880"/>
            <a:ext cx="3393906" cy="5033480"/>
          </a:xfrm>
          <a:prstGeom prst="rect">
            <a:avLst/>
          </a:prstGeom>
        </p:spPr>
      </p:pic>
      <p:pic>
        <p:nvPicPr>
          <p:cNvPr id="4" name="object 4"/>
          <p:cNvPicPr/>
          <p:nvPr/>
        </p:nvPicPr>
        <p:blipFill>
          <a:blip r:embed="rId3" cstate="print"/>
          <a:stretch>
            <a:fillRect/>
          </a:stretch>
        </p:blipFill>
        <p:spPr>
          <a:xfrm>
            <a:off x="4818881" y="1354921"/>
            <a:ext cx="2420222" cy="4701849"/>
          </a:xfrm>
          <a:prstGeom prst="rect">
            <a:avLst/>
          </a:prstGeom>
        </p:spPr>
      </p:pic>
      <p:pic>
        <p:nvPicPr>
          <p:cNvPr id="5" name="object 5"/>
          <p:cNvPicPr/>
          <p:nvPr/>
        </p:nvPicPr>
        <p:blipFill>
          <a:blip r:embed="rId4" cstate="print"/>
          <a:stretch>
            <a:fillRect/>
          </a:stretch>
        </p:blipFill>
        <p:spPr>
          <a:xfrm>
            <a:off x="8147676" y="1251953"/>
            <a:ext cx="3695334" cy="4818560"/>
          </a:xfrm>
          <a:prstGeom prst="rect">
            <a:avLst/>
          </a:prstGeom>
        </p:spPr>
      </p:pic>
      <p:sp>
        <p:nvSpPr>
          <p:cNvPr id="6" name="object 6"/>
          <p:cNvSpPr txBox="1"/>
          <p:nvPr/>
        </p:nvSpPr>
        <p:spPr>
          <a:xfrm>
            <a:off x="10076422" y="745904"/>
            <a:ext cx="201548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31F20"/>
                </a:solidFill>
                <a:latin typeface="Segoe UI"/>
                <a:cs typeface="Segoe UI"/>
              </a:rPr>
              <a:t>[Vaswani+,</a:t>
            </a:r>
            <a:r>
              <a:rPr sz="1800" spc="-50" dirty="0">
                <a:solidFill>
                  <a:srgbClr val="231F20"/>
                </a:solidFill>
                <a:latin typeface="Segoe UI"/>
                <a:cs typeface="Segoe UI"/>
              </a:rPr>
              <a:t> </a:t>
            </a:r>
            <a:r>
              <a:rPr sz="1800" spc="-10" dirty="0">
                <a:solidFill>
                  <a:srgbClr val="231F20"/>
                </a:solidFill>
                <a:latin typeface="Segoe UI"/>
                <a:cs typeface="Segoe UI"/>
              </a:rPr>
              <a:t>NIPS’17]</a:t>
            </a:r>
            <a:endParaRPr sz="1800">
              <a:latin typeface="Segoe UI"/>
              <a:cs typeface="Segoe U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9341" y="1334459"/>
            <a:ext cx="10051390" cy="5173923"/>
          </a:xfrm>
          <a:prstGeom prst="rect">
            <a:avLst/>
          </a:prstGeom>
        </p:spPr>
      </p:pic>
      <p:sp>
        <p:nvSpPr>
          <p:cNvPr id="3" name="object 3"/>
          <p:cNvSpPr txBox="1">
            <a:spLocks noGrp="1"/>
          </p:cNvSpPr>
          <p:nvPr>
            <p:ph type="ctrTitle"/>
          </p:nvPr>
        </p:nvSpPr>
        <p:spPr>
          <a:prstGeom prst="rect">
            <a:avLst/>
          </a:prstGeom>
        </p:spPr>
        <p:txBody>
          <a:bodyPr vert="horz" wrap="square" lIns="0" tIns="137411" rIns="0" bIns="0" rtlCol="0">
            <a:spAutoFit/>
          </a:bodyPr>
          <a:lstStyle/>
          <a:p>
            <a:pPr marL="29209">
              <a:lnSpc>
                <a:spcPct val="100000"/>
              </a:lnSpc>
              <a:spcBef>
                <a:spcPts val="100"/>
              </a:spcBef>
            </a:pPr>
            <a:r>
              <a:rPr sz="3200" dirty="0"/>
              <a:t>Vision</a:t>
            </a:r>
            <a:r>
              <a:rPr sz="3200" spc="10" dirty="0"/>
              <a:t> </a:t>
            </a:r>
            <a:r>
              <a:rPr sz="3200" spc="-20" dirty="0"/>
              <a:t>Transformer</a:t>
            </a:r>
            <a:endParaRPr sz="3200"/>
          </a:p>
        </p:txBody>
      </p:sp>
      <p:sp>
        <p:nvSpPr>
          <p:cNvPr id="4" name="object 4"/>
          <p:cNvSpPr txBox="1"/>
          <p:nvPr/>
        </p:nvSpPr>
        <p:spPr>
          <a:xfrm>
            <a:off x="9790988" y="745904"/>
            <a:ext cx="23247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31F20"/>
                </a:solidFill>
                <a:latin typeface="Segoe UI"/>
                <a:cs typeface="Segoe UI"/>
              </a:rPr>
              <a:t>[Dosovitskiy+,</a:t>
            </a:r>
            <a:r>
              <a:rPr sz="1800" spc="-25" dirty="0">
                <a:solidFill>
                  <a:srgbClr val="231F20"/>
                </a:solidFill>
                <a:latin typeface="Segoe UI"/>
                <a:cs typeface="Segoe UI"/>
              </a:rPr>
              <a:t> </a:t>
            </a:r>
            <a:r>
              <a:rPr sz="1800" spc="-10" dirty="0">
                <a:solidFill>
                  <a:srgbClr val="231F20"/>
                </a:solidFill>
                <a:latin typeface="Segoe UI"/>
                <a:cs typeface="Segoe UI"/>
              </a:rPr>
              <a:t>ICLR’21]</a:t>
            </a:r>
            <a:endParaRPr sz="1800">
              <a:latin typeface="Segoe UI"/>
              <a:cs typeface="Segoe U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55371" rIns="0" bIns="0" rtlCol="0">
            <a:spAutoFit/>
          </a:bodyPr>
          <a:lstStyle/>
          <a:p>
            <a:pPr marL="1223645">
              <a:lnSpc>
                <a:spcPct val="100000"/>
              </a:lnSpc>
              <a:spcBef>
                <a:spcPts val="100"/>
              </a:spcBef>
            </a:pPr>
            <a:r>
              <a:rPr spc="-20" dirty="0"/>
              <a:t>gMLP</a:t>
            </a:r>
          </a:p>
        </p:txBody>
      </p:sp>
      <p:sp>
        <p:nvSpPr>
          <p:cNvPr id="3" name="object 3"/>
          <p:cNvSpPr txBox="1"/>
          <p:nvPr/>
        </p:nvSpPr>
        <p:spPr>
          <a:xfrm>
            <a:off x="10283190" y="745904"/>
            <a:ext cx="183133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31F20"/>
                </a:solidFill>
                <a:latin typeface="Segoe UI"/>
                <a:cs typeface="Segoe UI"/>
              </a:rPr>
              <a:t>[Liu+,</a:t>
            </a:r>
            <a:r>
              <a:rPr sz="1800" spc="-25" dirty="0">
                <a:solidFill>
                  <a:srgbClr val="231F20"/>
                </a:solidFill>
                <a:latin typeface="Segoe UI"/>
                <a:cs typeface="Segoe UI"/>
              </a:rPr>
              <a:t> </a:t>
            </a:r>
            <a:r>
              <a:rPr sz="1800" spc="-10" dirty="0">
                <a:solidFill>
                  <a:srgbClr val="231F20"/>
                </a:solidFill>
                <a:latin typeface="Segoe UI"/>
                <a:cs typeface="Segoe UI"/>
              </a:rPr>
              <a:t>NeurIPS’21]</a:t>
            </a:r>
            <a:endParaRPr sz="1800">
              <a:latin typeface="Segoe UI"/>
              <a:cs typeface="Segoe UI"/>
            </a:endParaRPr>
          </a:p>
        </p:txBody>
      </p:sp>
      <p:pic>
        <p:nvPicPr>
          <p:cNvPr id="4" name="object 4"/>
          <p:cNvPicPr/>
          <p:nvPr/>
        </p:nvPicPr>
        <p:blipFill>
          <a:blip r:embed="rId2" cstate="print"/>
          <a:stretch>
            <a:fillRect/>
          </a:stretch>
        </p:blipFill>
        <p:spPr>
          <a:xfrm>
            <a:off x="2703326" y="1304881"/>
            <a:ext cx="6763852" cy="544526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841" y="154991"/>
            <a:ext cx="4642317" cy="505267"/>
          </a:xfrm>
          <a:prstGeom prst="rect">
            <a:avLst/>
          </a:prstGeom>
        </p:spPr>
        <p:txBody>
          <a:bodyPr vert="horz" wrap="square" lIns="0" tIns="12700" rIns="0" bIns="0" rtlCol="0">
            <a:spAutoFit/>
          </a:bodyPr>
          <a:lstStyle/>
          <a:p>
            <a:pPr marL="12700" algn="ctr">
              <a:lnSpc>
                <a:spcPct val="100000"/>
              </a:lnSpc>
              <a:spcBef>
                <a:spcPts val="100"/>
              </a:spcBef>
            </a:pPr>
            <a:r>
              <a:rPr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Swin</a:t>
            </a:r>
            <a:r>
              <a:rPr sz="3200" b="1" spc="-4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 </a:t>
            </a:r>
            <a:r>
              <a:rPr sz="3200" b="1" spc="-2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p>
        </p:txBody>
      </p:sp>
      <p:sp>
        <p:nvSpPr>
          <p:cNvPr id="3" name="object 3"/>
          <p:cNvSpPr txBox="1"/>
          <p:nvPr/>
        </p:nvSpPr>
        <p:spPr>
          <a:xfrm>
            <a:off x="413693" y="795084"/>
            <a:ext cx="11075035" cy="550792"/>
          </a:xfrm>
          <a:prstGeom prst="rect">
            <a:avLst/>
          </a:prstGeom>
        </p:spPr>
        <p:txBody>
          <a:bodyPr vert="horz" wrap="square" lIns="0" tIns="118745" rIns="0" bIns="0" rtlCol="0">
            <a:spAutoFit/>
          </a:bodyPr>
          <a:lstStyle/>
          <a:p>
            <a:pPr marL="355600" indent="-342900">
              <a:lnSpc>
                <a:spcPct val="100000"/>
              </a:lnSpc>
              <a:spcBef>
                <a:spcPts val="935"/>
              </a:spcBef>
              <a:buFont typeface="Arial"/>
              <a:buChar char="•"/>
              <a:tabLst>
                <a:tab pos="354965" algn="l"/>
                <a:tab pos="355600" algn="l"/>
              </a:tabLst>
            </a:pPr>
            <a:r>
              <a:rPr lang="en-US" altLang="ja-JP" sz="2800" b="1" spc="-10" dirty="0">
                <a:solidFill>
                  <a:srgbClr val="231F20"/>
                </a:solidFill>
                <a:latin typeface="Meiryo UI" panose="020B0604030504040204" pitchFamily="50" charset="-128"/>
                <a:ea typeface="Meiryo UI" panose="020B0604030504040204" pitchFamily="50" charset="-128"/>
                <a:cs typeface="Segoe UI"/>
              </a:rPr>
              <a:t>Transformer</a:t>
            </a:r>
            <a:r>
              <a:rPr lang="ja-JP" altLang="en-US" sz="2800" b="1" spc="-10" dirty="0">
                <a:solidFill>
                  <a:srgbClr val="231F20"/>
                </a:solidFill>
                <a:latin typeface="Meiryo UI" panose="020B0604030504040204" pitchFamily="50" charset="-128"/>
                <a:ea typeface="Meiryo UI" panose="020B0604030504040204" pitchFamily="50" charset="-128"/>
                <a:cs typeface="Segoe UI"/>
              </a:rPr>
              <a:t>に</a:t>
            </a:r>
            <a:r>
              <a:rPr sz="2800" b="1" spc="-10" dirty="0">
                <a:solidFill>
                  <a:srgbClr val="231F20"/>
                </a:solidFill>
                <a:latin typeface="Meiryo UI" panose="020B0604030504040204" pitchFamily="50" charset="-128"/>
                <a:ea typeface="Meiryo UI" panose="020B0604030504040204" pitchFamily="50" charset="-128"/>
                <a:cs typeface="Segoe UI"/>
              </a:rPr>
              <a:t>CNN</a:t>
            </a:r>
            <a:r>
              <a:rPr lang="ja-JP" altLang="en-US" sz="2800" b="1" spc="-15" dirty="0">
                <a:solidFill>
                  <a:srgbClr val="231F20"/>
                </a:solidFill>
                <a:latin typeface="Meiryo UI" panose="020B0604030504040204" pitchFamily="50" charset="-128"/>
                <a:ea typeface="Meiryo UI" panose="020B0604030504040204" pitchFamily="50" charset="-128"/>
                <a:cs typeface="Microsoft JhengHei"/>
              </a:rPr>
              <a:t>でおなじみのピラミッド構造を</a:t>
            </a:r>
            <a:endParaRPr lang="ja-JP" altLang="en-US" sz="2400" dirty="0">
              <a:latin typeface="Meiryo UI" panose="020B0604030504040204" pitchFamily="50" charset="-128"/>
              <a:ea typeface="Meiryo UI" panose="020B0604030504040204" pitchFamily="50" charset="-128"/>
              <a:cs typeface="Microsoft JhengHei"/>
            </a:endParaRPr>
          </a:p>
        </p:txBody>
      </p:sp>
      <p:pic>
        <p:nvPicPr>
          <p:cNvPr id="5" name="object 5"/>
          <p:cNvPicPr/>
          <p:nvPr/>
        </p:nvPicPr>
        <p:blipFill>
          <a:blip r:embed="rId2" cstate="print"/>
          <a:stretch>
            <a:fillRect/>
          </a:stretch>
        </p:blipFill>
        <p:spPr>
          <a:xfrm>
            <a:off x="6383618" y="1536812"/>
            <a:ext cx="5105110" cy="1952244"/>
          </a:xfrm>
          <a:prstGeom prst="rect">
            <a:avLst/>
          </a:prstGeom>
        </p:spPr>
      </p:pic>
      <p:pic>
        <p:nvPicPr>
          <p:cNvPr id="6" name="object 6"/>
          <p:cNvPicPr/>
          <p:nvPr/>
        </p:nvPicPr>
        <p:blipFill>
          <a:blip r:embed="rId3" cstate="print"/>
          <a:stretch>
            <a:fillRect/>
          </a:stretch>
        </p:blipFill>
        <p:spPr>
          <a:xfrm>
            <a:off x="598930" y="1345876"/>
            <a:ext cx="5183601" cy="2935080"/>
          </a:xfrm>
          <a:prstGeom prst="rect">
            <a:avLst/>
          </a:prstGeom>
        </p:spPr>
      </p:pic>
      <p:pic>
        <p:nvPicPr>
          <p:cNvPr id="11" name="object 4">
            <a:extLst>
              <a:ext uri="{FF2B5EF4-FFF2-40B4-BE49-F238E27FC236}">
                <a16:creationId xmlns:a16="http://schemas.microsoft.com/office/drawing/2014/main" id="{A2BB1D4B-B458-467A-BE56-BDB96184F552}"/>
              </a:ext>
            </a:extLst>
          </p:cNvPr>
          <p:cNvPicPr/>
          <p:nvPr/>
        </p:nvPicPr>
        <p:blipFill>
          <a:blip r:embed="rId4" cstate="print"/>
          <a:stretch>
            <a:fillRect/>
          </a:stretch>
        </p:blipFill>
        <p:spPr>
          <a:xfrm>
            <a:off x="6383618" y="3853648"/>
            <a:ext cx="5672995" cy="2935080"/>
          </a:xfrm>
          <a:prstGeom prst="rect">
            <a:avLst/>
          </a:prstGeom>
        </p:spPr>
      </p:pic>
      <p:sp>
        <p:nvSpPr>
          <p:cNvPr id="12" name="object 5">
            <a:extLst>
              <a:ext uri="{FF2B5EF4-FFF2-40B4-BE49-F238E27FC236}">
                <a16:creationId xmlns:a16="http://schemas.microsoft.com/office/drawing/2014/main" id="{9AB19134-8B82-41B6-B32E-14B211BD0DB0}"/>
              </a:ext>
            </a:extLst>
          </p:cNvPr>
          <p:cNvSpPr txBox="1"/>
          <p:nvPr/>
        </p:nvSpPr>
        <p:spPr>
          <a:xfrm>
            <a:off x="1710474" y="6553149"/>
            <a:ext cx="6328410" cy="197490"/>
          </a:xfrm>
          <a:prstGeom prst="rect">
            <a:avLst/>
          </a:prstGeom>
        </p:spPr>
        <p:txBody>
          <a:bodyPr vert="horz" wrap="square" lIns="0" tIns="12700" rIns="0" bIns="0" rtlCol="0">
            <a:spAutoFit/>
          </a:bodyPr>
          <a:lstStyle/>
          <a:p>
            <a:pPr marL="12700" algn="ctr">
              <a:lnSpc>
                <a:spcPct val="100000"/>
              </a:lnSpc>
              <a:spcBef>
                <a:spcPts val="100"/>
              </a:spcBef>
            </a:pPr>
            <a:r>
              <a:rPr sz="1200" dirty="0">
                <a:solidFill>
                  <a:srgbClr val="231F20"/>
                </a:solidFill>
                <a:latin typeface="Amasis MT Pro Medium" panose="02040604050005020304" pitchFamily="18" charset="0"/>
                <a:cs typeface="Segoe UI"/>
              </a:rPr>
              <a:t>[Shazeer+,</a:t>
            </a:r>
            <a:r>
              <a:rPr sz="1200" spc="-40" dirty="0">
                <a:solidFill>
                  <a:srgbClr val="231F20"/>
                </a:solidFill>
                <a:latin typeface="Amasis MT Pro Medium" panose="02040604050005020304" pitchFamily="18" charset="0"/>
                <a:cs typeface="Segoe UI"/>
              </a:rPr>
              <a:t> </a:t>
            </a:r>
            <a:r>
              <a:rPr sz="1200" dirty="0">
                <a:solidFill>
                  <a:srgbClr val="231F20"/>
                </a:solidFill>
                <a:latin typeface="Amasis MT Pro Medium" panose="02040604050005020304" pitchFamily="18" charset="0"/>
                <a:cs typeface="Segoe UI"/>
              </a:rPr>
              <a:t>NeurIPS</a:t>
            </a:r>
            <a:r>
              <a:rPr sz="1200" spc="-15" dirty="0">
                <a:solidFill>
                  <a:srgbClr val="231F20"/>
                </a:solidFill>
                <a:latin typeface="Amasis MT Pro Medium" panose="02040604050005020304" pitchFamily="18" charset="0"/>
                <a:cs typeface="Segoe UI"/>
              </a:rPr>
              <a:t> </a:t>
            </a:r>
            <a:r>
              <a:rPr sz="1200" dirty="0">
                <a:solidFill>
                  <a:srgbClr val="231F20"/>
                </a:solidFill>
                <a:latin typeface="Amasis MT Pro Medium" panose="02040604050005020304" pitchFamily="18" charset="0"/>
                <a:cs typeface="Segoe UI"/>
              </a:rPr>
              <a:t>2018][Lepikhin+,</a:t>
            </a:r>
            <a:r>
              <a:rPr sz="1200" spc="-25" dirty="0">
                <a:solidFill>
                  <a:srgbClr val="231F20"/>
                </a:solidFill>
                <a:latin typeface="Amasis MT Pro Medium" panose="02040604050005020304" pitchFamily="18" charset="0"/>
                <a:cs typeface="Segoe UI"/>
              </a:rPr>
              <a:t> </a:t>
            </a:r>
            <a:r>
              <a:rPr sz="1200" dirty="0">
                <a:solidFill>
                  <a:srgbClr val="231F20"/>
                </a:solidFill>
                <a:latin typeface="Amasis MT Pro Medium" panose="02040604050005020304" pitchFamily="18" charset="0"/>
                <a:cs typeface="Segoe UI"/>
              </a:rPr>
              <a:t>ICLR</a:t>
            </a:r>
            <a:r>
              <a:rPr sz="1200" spc="-30" dirty="0">
                <a:solidFill>
                  <a:srgbClr val="231F20"/>
                </a:solidFill>
                <a:latin typeface="Amasis MT Pro Medium" panose="02040604050005020304" pitchFamily="18" charset="0"/>
                <a:cs typeface="Segoe UI"/>
              </a:rPr>
              <a:t> </a:t>
            </a:r>
            <a:r>
              <a:rPr sz="1200" dirty="0">
                <a:solidFill>
                  <a:srgbClr val="231F20"/>
                </a:solidFill>
                <a:latin typeface="Amasis MT Pro Medium" panose="02040604050005020304" pitchFamily="18" charset="0"/>
                <a:cs typeface="Segoe UI"/>
              </a:rPr>
              <a:t>2021][Fedus+,</a:t>
            </a:r>
            <a:r>
              <a:rPr sz="1200" spc="-25" dirty="0">
                <a:solidFill>
                  <a:srgbClr val="231F20"/>
                </a:solidFill>
                <a:latin typeface="Amasis MT Pro Medium" panose="02040604050005020304" pitchFamily="18" charset="0"/>
                <a:cs typeface="Segoe UI"/>
              </a:rPr>
              <a:t> </a:t>
            </a:r>
            <a:r>
              <a:rPr sz="1200" spc="-10" dirty="0">
                <a:solidFill>
                  <a:srgbClr val="231F20"/>
                </a:solidFill>
                <a:latin typeface="Amasis MT Pro Medium" panose="02040604050005020304" pitchFamily="18" charset="0"/>
                <a:cs typeface="Segoe UI"/>
              </a:rPr>
              <a:t>2021]</a:t>
            </a:r>
            <a:endParaRPr sz="1200" dirty="0">
              <a:latin typeface="Amasis MT Pro Medium" panose="02040604050005020304" pitchFamily="18" charset="0"/>
              <a:cs typeface="Segoe UI"/>
            </a:endParaRPr>
          </a:p>
        </p:txBody>
      </p:sp>
      <p:sp>
        <p:nvSpPr>
          <p:cNvPr id="14" name="テキスト ボックス 13">
            <a:extLst>
              <a:ext uri="{FF2B5EF4-FFF2-40B4-BE49-F238E27FC236}">
                <a16:creationId xmlns:a16="http://schemas.microsoft.com/office/drawing/2014/main" id="{EBF5AA0A-AB13-4861-9C8A-A95A0884DE00}"/>
              </a:ext>
            </a:extLst>
          </p:cNvPr>
          <p:cNvSpPr txBox="1"/>
          <p:nvPr/>
        </p:nvSpPr>
        <p:spPr>
          <a:xfrm>
            <a:off x="287618" y="4754849"/>
            <a:ext cx="6096000" cy="1377300"/>
          </a:xfrm>
          <a:prstGeom prst="rect">
            <a:avLst/>
          </a:prstGeom>
          <a:noFill/>
        </p:spPr>
        <p:txBody>
          <a:bodyPr wrap="square">
            <a:spAutoFit/>
          </a:bodyPr>
          <a:lstStyle/>
          <a:p>
            <a:pPr marL="12700">
              <a:lnSpc>
                <a:spcPct val="100000"/>
              </a:lnSpc>
              <a:spcBef>
                <a:spcPts val="935"/>
              </a:spcBef>
              <a:tabLst>
                <a:tab pos="354965" algn="l"/>
                <a:tab pos="355600" algn="l"/>
              </a:tabLst>
            </a:pPr>
            <a:r>
              <a:rPr lang="en-US" altLang="ja-JP" b="1" dirty="0">
                <a:solidFill>
                  <a:srgbClr val="231F20"/>
                </a:solidFill>
                <a:latin typeface="Meiryo UI" panose="020B0604030504040204" pitchFamily="50" charset="-128"/>
                <a:ea typeface="Meiryo UI" panose="020B0604030504040204" pitchFamily="50" charset="-128"/>
                <a:cs typeface="Segoe UI"/>
              </a:rPr>
              <a:t>Switch</a:t>
            </a:r>
            <a:r>
              <a:rPr lang="ja-JP" altLang="en-US" b="1" spc="30" dirty="0">
                <a:solidFill>
                  <a:srgbClr val="231F20"/>
                </a:solidFill>
                <a:latin typeface="Meiryo UI" panose="020B0604030504040204" pitchFamily="50" charset="-128"/>
                <a:ea typeface="Meiryo UI" panose="020B0604030504040204" pitchFamily="50" charset="-128"/>
                <a:cs typeface="Segoe UI"/>
              </a:rPr>
              <a:t> </a:t>
            </a:r>
            <a:r>
              <a:rPr lang="en-US" altLang="ja-JP" b="1" spc="-25" dirty="0">
                <a:solidFill>
                  <a:srgbClr val="231F20"/>
                </a:solidFill>
                <a:latin typeface="Meiryo UI" panose="020B0604030504040204" pitchFamily="50" charset="-128"/>
                <a:ea typeface="Meiryo UI" panose="020B0604030504040204" pitchFamily="50" charset="-128"/>
                <a:cs typeface="Segoe UI"/>
              </a:rPr>
              <a:t>Transformer</a:t>
            </a:r>
            <a:r>
              <a:rPr lang="ja-JP" altLang="en-US" b="1" spc="-25" dirty="0">
                <a:solidFill>
                  <a:srgbClr val="231F20"/>
                </a:solidFill>
                <a:latin typeface="Meiryo UI" panose="020B0604030504040204" pitchFamily="50" charset="-128"/>
                <a:ea typeface="Meiryo UI" panose="020B0604030504040204" pitchFamily="50" charset="-128"/>
                <a:cs typeface="Microsoft JhengHei"/>
              </a:rPr>
              <a:t>：</a:t>
            </a:r>
            <a:r>
              <a:rPr lang="en-US" altLang="ja-JP" b="1" spc="-25" dirty="0">
                <a:solidFill>
                  <a:srgbClr val="231F20"/>
                </a:solidFill>
                <a:latin typeface="Meiryo UI" panose="020B0604030504040204" pitchFamily="50" charset="-128"/>
                <a:ea typeface="Meiryo UI" panose="020B0604030504040204" pitchFamily="50" charset="-128"/>
                <a:cs typeface="Segoe UI"/>
              </a:rPr>
              <a:t>1.6</a:t>
            </a:r>
            <a:r>
              <a:rPr lang="ja-JP" altLang="en-US" b="1" spc="-10" dirty="0">
                <a:solidFill>
                  <a:srgbClr val="231F20"/>
                </a:solidFill>
                <a:latin typeface="Meiryo UI" panose="020B0604030504040204" pitchFamily="50" charset="-128"/>
                <a:ea typeface="Meiryo UI" panose="020B0604030504040204" pitchFamily="50" charset="-128"/>
                <a:cs typeface="Microsoft JhengHei"/>
              </a:rPr>
              <a:t>兆個のバラメータ</a:t>
            </a:r>
            <a:endParaRPr lang="ja-JP" altLang="en-US"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725"/>
              </a:spcBef>
              <a:buFont typeface="Arial"/>
              <a:buChar char="–"/>
              <a:tabLst>
                <a:tab pos="756920" algn="l"/>
              </a:tabLst>
            </a:pPr>
            <a:r>
              <a:rPr lang="en-US" altLang="ja-JP" sz="1600" spc="-25" dirty="0">
                <a:solidFill>
                  <a:srgbClr val="231F20"/>
                </a:solidFill>
                <a:latin typeface="Meiryo UI" panose="020B0604030504040204" pitchFamily="50" charset="-128"/>
                <a:ea typeface="Meiryo UI" panose="020B0604030504040204" pitchFamily="50" charset="-128"/>
                <a:cs typeface="Segoe UI"/>
              </a:rPr>
              <a:t>FFN</a:t>
            </a:r>
            <a:r>
              <a:rPr lang="ja-JP" altLang="en-US" sz="1600" spc="-35" dirty="0">
                <a:solidFill>
                  <a:srgbClr val="231F20"/>
                </a:solidFill>
                <a:latin typeface="Meiryo UI" panose="020B0604030504040204" pitchFamily="50" charset="-128"/>
                <a:ea typeface="Meiryo UI" panose="020B0604030504040204" pitchFamily="50" charset="-128"/>
                <a:cs typeface="Microsoft JhengHei"/>
              </a:rPr>
              <a:t>が複数ある</a:t>
            </a:r>
            <a:r>
              <a:rPr lang="ja-JP" altLang="en-US" sz="1600" dirty="0">
                <a:solidFill>
                  <a:srgbClr val="231F20"/>
                </a:solidFill>
                <a:latin typeface="Meiryo UI" panose="020B0604030504040204" pitchFamily="50" charset="-128"/>
                <a:ea typeface="Meiryo UI" panose="020B0604030504040204" pitchFamily="50" charset="-128"/>
                <a:cs typeface="Microsoft JhengHei"/>
              </a:rPr>
              <a:t>（</a:t>
            </a:r>
            <a:r>
              <a:rPr lang="en-US" altLang="ja-JP" sz="1600" dirty="0">
                <a:solidFill>
                  <a:srgbClr val="231F20"/>
                </a:solidFill>
                <a:latin typeface="Meiryo UI" panose="020B0604030504040204" pitchFamily="50" charset="-128"/>
                <a:ea typeface="Meiryo UI" panose="020B0604030504040204" pitchFamily="50" charset="-128"/>
                <a:cs typeface="Segoe UI"/>
              </a:rPr>
              <a:t>Mixture</a:t>
            </a:r>
            <a:r>
              <a:rPr lang="ja-JP" altLang="en-US" sz="1600" spc="5" dirty="0">
                <a:solidFill>
                  <a:srgbClr val="231F20"/>
                </a:solidFill>
                <a:latin typeface="Meiryo UI" panose="020B0604030504040204" pitchFamily="50" charset="-128"/>
                <a:ea typeface="Meiryo UI" panose="020B0604030504040204" pitchFamily="50" charset="-128"/>
                <a:cs typeface="Segoe UI"/>
              </a:rPr>
              <a:t> </a:t>
            </a:r>
            <a:r>
              <a:rPr lang="en-US" altLang="ja-JP" sz="1600" dirty="0">
                <a:solidFill>
                  <a:srgbClr val="231F20"/>
                </a:solidFill>
                <a:latin typeface="Meiryo UI" panose="020B0604030504040204" pitchFamily="50" charset="-128"/>
                <a:ea typeface="Meiryo UI" panose="020B0604030504040204" pitchFamily="50" charset="-128"/>
                <a:cs typeface="Segoe UI"/>
              </a:rPr>
              <a:t>of</a:t>
            </a:r>
            <a:r>
              <a:rPr lang="ja-JP" altLang="en-US" sz="1600" spc="-75" dirty="0">
                <a:solidFill>
                  <a:srgbClr val="231F20"/>
                </a:solidFill>
                <a:latin typeface="Meiryo UI" panose="020B0604030504040204" pitchFamily="50" charset="-128"/>
                <a:ea typeface="Meiryo UI" panose="020B0604030504040204" pitchFamily="50" charset="-128"/>
                <a:cs typeface="Segoe UI"/>
              </a:rPr>
              <a:t> </a:t>
            </a:r>
            <a:r>
              <a:rPr lang="en-US" altLang="ja-JP" sz="1600" spc="-10" dirty="0">
                <a:solidFill>
                  <a:srgbClr val="231F20"/>
                </a:solidFill>
                <a:latin typeface="Meiryo UI" panose="020B0604030504040204" pitchFamily="50" charset="-128"/>
                <a:ea typeface="Meiryo UI" panose="020B0604030504040204" pitchFamily="50" charset="-128"/>
                <a:cs typeface="Segoe UI"/>
              </a:rPr>
              <a:t>Experts</a:t>
            </a:r>
            <a:r>
              <a:rPr lang="ja-JP" altLang="en-US" sz="1600" spc="-10" dirty="0">
                <a:solidFill>
                  <a:srgbClr val="231F20"/>
                </a:solidFill>
                <a:latin typeface="Meiryo UI" panose="020B0604030504040204" pitchFamily="50" charset="-128"/>
                <a:ea typeface="Meiryo UI" panose="020B0604030504040204" pitchFamily="50" charset="-128"/>
                <a:cs typeface="Microsoft JhengHei"/>
              </a:rPr>
              <a:t>）</a:t>
            </a:r>
            <a:endParaRPr lang="ja-JP" altLang="en-US" sz="16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670"/>
              </a:spcBef>
              <a:buFont typeface="Arial"/>
              <a:buChar char="–"/>
              <a:tabLst>
                <a:tab pos="756920" algn="l"/>
              </a:tabLst>
            </a:pPr>
            <a:r>
              <a:rPr lang="en-US" altLang="ja-JP" sz="1600" dirty="0">
                <a:solidFill>
                  <a:srgbClr val="231F20"/>
                </a:solidFill>
                <a:latin typeface="Meiryo UI" panose="020B0604030504040204" pitchFamily="50" charset="-128"/>
                <a:ea typeface="Meiryo UI" panose="020B0604030504040204" pitchFamily="50" charset="-128"/>
                <a:cs typeface="Segoe UI"/>
              </a:rPr>
              <a:t>Switch</a:t>
            </a:r>
            <a:r>
              <a:rPr lang="ja-JP" altLang="en-US" sz="1600" spc="60" dirty="0">
                <a:solidFill>
                  <a:srgbClr val="231F20"/>
                </a:solidFill>
                <a:latin typeface="Meiryo UI" panose="020B0604030504040204" pitchFamily="50" charset="-128"/>
                <a:ea typeface="Meiryo UI" panose="020B0604030504040204" pitchFamily="50" charset="-128"/>
                <a:cs typeface="Segoe UI"/>
              </a:rPr>
              <a:t> </a:t>
            </a:r>
            <a:r>
              <a:rPr lang="en-US" altLang="ja-JP" sz="1600" spc="-45" dirty="0">
                <a:solidFill>
                  <a:srgbClr val="231F20"/>
                </a:solidFill>
                <a:latin typeface="Meiryo UI" panose="020B0604030504040204" pitchFamily="50" charset="-128"/>
                <a:ea typeface="Meiryo UI" panose="020B0604030504040204" pitchFamily="50" charset="-128"/>
                <a:cs typeface="Segoe UI"/>
              </a:rPr>
              <a:t>Transformer</a:t>
            </a:r>
            <a:r>
              <a:rPr lang="ja-JP" altLang="en-US" sz="1600" spc="-35" dirty="0">
                <a:solidFill>
                  <a:srgbClr val="231F20"/>
                </a:solidFill>
                <a:latin typeface="Meiryo UI" panose="020B0604030504040204" pitchFamily="50" charset="-128"/>
                <a:ea typeface="Meiryo UI" panose="020B0604030504040204" pitchFamily="50" charset="-128"/>
                <a:cs typeface="Microsoft JhengHei"/>
              </a:rPr>
              <a:t>は選択的に</a:t>
            </a:r>
            <a:r>
              <a:rPr lang="en-US" altLang="ja-JP" sz="1600" spc="-25" dirty="0">
                <a:solidFill>
                  <a:srgbClr val="231F20"/>
                </a:solidFill>
                <a:latin typeface="Meiryo UI" panose="020B0604030504040204" pitchFamily="50" charset="-128"/>
                <a:ea typeface="Meiryo UI" panose="020B0604030504040204" pitchFamily="50" charset="-128"/>
                <a:cs typeface="Segoe UI"/>
              </a:rPr>
              <a:t>FFN</a:t>
            </a:r>
            <a:r>
              <a:rPr lang="ja-JP" altLang="en-US" sz="1600" spc="-35" dirty="0">
                <a:solidFill>
                  <a:srgbClr val="231F20"/>
                </a:solidFill>
                <a:latin typeface="Meiryo UI" panose="020B0604030504040204" pitchFamily="50" charset="-128"/>
                <a:ea typeface="Meiryo UI" panose="020B0604030504040204" pitchFamily="50" charset="-128"/>
                <a:cs typeface="Microsoft JhengHei"/>
              </a:rPr>
              <a:t>のうち一つを選</a:t>
            </a:r>
            <a:r>
              <a:rPr lang="ja-JP" altLang="en-US" sz="1600" spc="-50" dirty="0">
                <a:solidFill>
                  <a:srgbClr val="231F20"/>
                </a:solidFill>
                <a:latin typeface="Meiryo UI" panose="020B0604030504040204" pitchFamily="50" charset="-128"/>
                <a:ea typeface="Meiryo UI" panose="020B0604030504040204" pitchFamily="50" charset="-128"/>
                <a:cs typeface="Microsoft JhengHei"/>
              </a:rPr>
              <a:t>ぶ</a:t>
            </a:r>
            <a:endParaRPr lang="ja-JP" altLang="en-US" sz="16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675"/>
              </a:spcBef>
              <a:buFont typeface="Arial"/>
              <a:buChar char="–"/>
              <a:tabLst>
                <a:tab pos="756920" algn="l"/>
              </a:tabLst>
            </a:pPr>
            <a:r>
              <a:rPr lang="ja-JP" altLang="en-US" sz="1600" spc="-35" dirty="0">
                <a:solidFill>
                  <a:srgbClr val="231F20"/>
                </a:solidFill>
                <a:latin typeface="Meiryo UI" panose="020B0604030504040204" pitchFamily="50" charset="-128"/>
                <a:ea typeface="Meiryo UI" panose="020B0604030504040204" pitchFamily="50" charset="-128"/>
                <a:cs typeface="Microsoft JhengHei"/>
              </a:rPr>
              <a:t>全パラメータを毎回の学習や推論に使うわけではな</a:t>
            </a:r>
            <a:r>
              <a:rPr lang="ja-JP" altLang="en-US" sz="1600" spc="-50" dirty="0">
                <a:solidFill>
                  <a:srgbClr val="231F20"/>
                </a:solidFill>
                <a:latin typeface="Meiryo UI" panose="020B0604030504040204" pitchFamily="50" charset="-128"/>
                <a:ea typeface="Meiryo UI" panose="020B0604030504040204" pitchFamily="50" charset="-128"/>
                <a:cs typeface="Microsoft JhengHei"/>
              </a:rPr>
              <a:t>い</a:t>
            </a:r>
            <a:endParaRPr lang="ja-JP" altLang="en-US" sz="1600" dirty="0">
              <a:latin typeface="Meiryo UI" panose="020B0604030504040204" pitchFamily="50" charset="-128"/>
              <a:ea typeface="Meiryo UI" panose="020B0604030504040204" pitchFamily="50" charset="-128"/>
              <a:cs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p:cNvSpPr txBox="1"/>
          <p:nvPr/>
        </p:nvSpPr>
        <p:spPr>
          <a:xfrm>
            <a:off x="1823219" y="16893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アラン・チューリング</a:t>
            </a:r>
          </a:p>
        </p:txBody>
      </p:sp>
      <p:grpSp>
        <p:nvGrpSpPr>
          <p:cNvPr id="17" name="グループ化 2"/>
          <p:cNvGrpSpPr>
            <a:grpSpLocks/>
          </p:cNvGrpSpPr>
          <p:nvPr/>
        </p:nvGrpSpPr>
        <p:grpSpPr bwMode="auto">
          <a:xfrm>
            <a:off x="109518" y="874167"/>
            <a:ext cx="4840300" cy="4487538"/>
            <a:chOff x="-1084015" y="1772816"/>
            <a:chExt cx="4841876" cy="4486275"/>
          </a:xfrm>
        </p:grpSpPr>
        <p:pic>
          <p:nvPicPr>
            <p:cNvPr id="18" name="図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33623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015" y="2949487"/>
              <a:ext cx="14795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7044" y="4393981"/>
            <a:ext cx="1792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3"/>
          <p:cNvSpPr txBox="1">
            <a:spLocks noChangeArrowheads="1"/>
          </p:cNvSpPr>
          <p:nvPr/>
        </p:nvSpPr>
        <p:spPr bwMode="auto">
          <a:xfrm>
            <a:off x="2409707" y="5336956"/>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エニグマ暗号機</a:t>
            </a:r>
          </a:p>
        </p:txBody>
      </p:sp>
      <p:pic>
        <p:nvPicPr>
          <p:cNvPr id="23" name="図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6607" y="1085631"/>
            <a:ext cx="4176712"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正方形/長方形 5"/>
          <p:cNvSpPr>
            <a:spLocks noChangeArrowheads="1"/>
          </p:cNvSpPr>
          <p:nvPr/>
        </p:nvSpPr>
        <p:spPr bwMode="auto">
          <a:xfrm>
            <a:off x="5546607" y="809406"/>
            <a:ext cx="41767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600" b="1" u="sng">
                <a:latin typeface="Meiryo UI" panose="020B0604030504040204" pitchFamily="50" charset="-128"/>
                <a:ea typeface="Meiryo UI" panose="020B0604030504040204" pitchFamily="50" charset="-128"/>
              </a:rPr>
              <a:t>エニグマ暗号の解読の拠点、英政府暗号学校</a:t>
            </a:r>
            <a:endParaRPr lang="en-US" altLang="ja-JP" sz="1600" b="1" u="sng">
              <a:latin typeface="Meiryo UI" panose="020B0604030504040204" pitchFamily="50" charset="-128"/>
              <a:ea typeface="Meiryo UI" panose="020B0604030504040204" pitchFamily="50" charset="-128"/>
            </a:endParaRPr>
          </a:p>
          <a:p>
            <a:pPr algn="ctr">
              <a:spcBef>
                <a:spcPct val="0"/>
              </a:spcBef>
              <a:buFontTx/>
              <a:buNone/>
            </a:pPr>
            <a:r>
              <a:rPr lang="ja-JP" altLang="en-US" sz="1400" b="1">
                <a:latin typeface="Meiryo UI" panose="020B0604030504040204" pitchFamily="50" charset="-128"/>
                <a:ea typeface="Meiryo UI" panose="020B0604030504040204" pitchFamily="50" charset="-128"/>
              </a:rPr>
              <a:t>（</a:t>
            </a:r>
            <a:r>
              <a:rPr lang="ja-JP" altLang="ja-JP" sz="1400" b="1">
                <a:latin typeface="Meiryo UI" panose="020B0604030504040204" pitchFamily="50" charset="-128"/>
                <a:ea typeface="Meiryo UI" panose="020B0604030504040204" pitchFamily="50" charset="-128"/>
              </a:rPr>
              <a:t>Government Code and Cypher School</a:t>
            </a:r>
            <a:r>
              <a:rPr lang="ja-JP" altLang="en-US" sz="1400" b="1">
                <a:latin typeface="Meiryo UI" panose="020B0604030504040204" pitchFamily="50" charset="-128"/>
                <a:ea typeface="Meiryo UI" panose="020B0604030504040204" pitchFamily="50" charset="-128"/>
              </a:rPr>
              <a:t>）</a:t>
            </a:r>
          </a:p>
        </p:txBody>
      </p:sp>
      <p:pic>
        <p:nvPicPr>
          <p:cNvPr id="25" name="図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53194" y="4393981"/>
            <a:ext cx="3236912"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8032" y="3863756"/>
            <a:ext cx="8937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14"/>
          <p:cNvSpPr txBox="1">
            <a:spLocks noChangeArrowheads="1"/>
          </p:cNvSpPr>
          <p:nvPr/>
        </p:nvSpPr>
        <p:spPr bwMode="auto">
          <a:xfrm>
            <a:off x="489858" y="5712201"/>
            <a:ext cx="49338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r">
              <a:spcBef>
                <a:spcPct val="0"/>
              </a:spcBef>
              <a:buFontTx/>
              <a:buNone/>
            </a:pPr>
            <a:r>
              <a:rPr lang="ja-JP" altLang="en-US" sz="1800" b="1" dirty="0">
                <a:latin typeface="Meiryo UI" panose="020B0604030504040204" pitchFamily="50" charset="-128"/>
                <a:ea typeface="Meiryo UI" panose="020B0604030504040204" pitchFamily="50" charset="-128"/>
              </a:rPr>
              <a:t>アラン・チューリングは、（右→）</a:t>
            </a:r>
            <a:endParaRPr lang="en-US" altLang="ja-JP" sz="1800" b="1" dirty="0">
              <a:latin typeface="Meiryo UI" panose="020B0604030504040204" pitchFamily="50" charset="-128"/>
              <a:ea typeface="Meiryo UI" panose="020B0604030504040204" pitchFamily="50" charset="-128"/>
            </a:endParaRPr>
          </a:p>
          <a:p>
            <a:pPr>
              <a:spcBef>
                <a:spcPct val="0"/>
              </a:spcBef>
              <a:buFontTx/>
              <a:buNone/>
            </a:pPr>
            <a:r>
              <a:rPr lang="ja-JP" altLang="en-US" sz="1800" b="1" u="sng" dirty="0">
                <a:solidFill>
                  <a:srgbClr val="FF0000"/>
                </a:solidFill>
                <a:latin typeface="Meiryo UI" panose="020B0604030504040204" pitchFamily="50" charset="-128"/>
                <a:ea typeface="Meiryo UI" panose="020B0604030504040204" pitchFamily="50" charset="-128"/>
              </a:rPr>
              <a:t>「計算する機械」</a:t>
            </a:r>
            <a:r>
              <a:rPr lang="ja-JP" altLang="en-US" sz="1800" b="1" dirty="0">
                <a:solidFill>
                  <a:srgbClr val="FF0000"/>
                </a:solidFill>
                <a:latin typeface="Meiryo UI" panose="020B0604030504040204" pitchFamily="50" charset="-128"/>
                <a:ea typeface="Meiryo UI" panose="020B0604030504040204" pitchFamily="50" charset="-128"/>
              </a:rPr>
              <a:t>（コンピュータ）</a:t>
            </a:r>
            <a:r>
              <a:rPr lang="ja-JP" altLang="en-US" sz="1800" b="1" dirty="0">
                <a:latin typeface="Meiryo UI" panose="020B0604030504040204" pitchFamily="50" charset="-128"/>
                <a:ea typeface="Meiryo UI" panose="020B0604030504040204" pitchFamily="50" charset="-128"/>
              </a:rPr>
              <a:t>と</a:t>
            </a:r>
            <a:r>
              <a:rPr lang="ja-JP" altLang="en-US" sz="1800" b="1" u="sng" dirty="0">
                <a:solidFill>
                  <a:srgbClr val="FF0000"/>
                </a:solidFill>
                <a:latin typeface="Meiryo UI" panose="020B0604030504040204" pitchFamily="50" charset="-128"/>
                <a:ea typeface="Meiryo UI" panose="020B0604030504040204" pitchFamily="50" charset="-128"/>
              </a:rPr>
              <a:t>「考える機械」</a:t>
            </a:r>
            <a:r>
              <a:rPr lang="ja-JP" altLang="en-US" sz="1800" b="1" dirty="0">
                <a:solidFill>
                  <a:srgbClr val="FF0000"/>
                </a:solidFill>
                <a:latin typeface="Meiryo UI" panose="020B0604030504040204" pitchFamily="50" charset="-128"/>
                <a:ea typeface="Meiryo UI" panose="020B0604030504040204" pitchFamily="50" charset="-128"/>
              </a:rPr>
              <a:t>（人工知能）</a:t>
            </a:r>
            <a:r>
              <a:rPr lang="ja-JP" altLang="en-US" sz="1800" b="1" dirty="0">
                <a:latin typeface="Meiryo UI" panose="020B0604030504040204" pitchFamily="50" charset="-128"/>
                <a:ea typeface="Meiryo UI" panose="020B0604030504040204" pitchFamily="50" charset="-128"/>
              </a:rPr>
              <a:t>の概念を提示した数学者です。</a:t>
            </a:r>
          </a:p>
        </p:txBody>
      </p:sp>
      <p:pic>
        <p:nvPicPr>
          <p:cNvPr id="28" name="図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27494" y="4236818"/>
            <a:ext cx="519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17"/>
          <p:cNvSpPr txBox="1">
            <a:spLocks noChangeArrowheads="1"/>
          </p:cNvSpPr>
          <p:nvPr/>
        </p:nvSpPr>
        <p:spPr bwMode="auto">
          <a:xfrm>
            <a:off x="8187561" y="4524612"/>
            <a:ext cx="228094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暗号解読に利用された装置</a:t>
            </a:r>
          </a:p>
        </p:txBody>
      </p:sp>
      <p:sp>
        <p:nvSpPr>
          <p:cNvPr id="30" name="テキスト ボックス 24"/>
          <p:cNvSpPr txBox="1">
            <a:spLocks noChangeArrowheads="1"/>
          </p:cNvSpPr>
          <p:nvPr/>
        </p:nvSpPr>
        <p:spPr bwMode="auto">
          <a:xfrm>
            <a:off x="5567244" y="3725643"/>
            <a:ext cx="41560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300" b="1">
                <a:solidFill>
                  <a:schemeClr val="bg1"/>
                </a:solidFill>
                <a:latin typeface="Meiryo UI" panose="020B0604030504040204" pitchFamily="50" charset="-128"/>
                <a:ea typeface="Meiryo UI" panose="020B0604030504040204" pitchFamily="50" charset="-128"/>
              </a:rPr>
              <a:t>Google</a:t>
            </a:r>
            <a:r>
              <a:rPr lang="ja-JP" altLang="en-US" sz="1300" b="1">
                <a:solidFill>
                  <a:schemeClr val="bg1"/>
                </a:solidFill>
                <a:latin typeface="Meiryo UI" panose="020B0604030504040204" pitchFamily="50" charset="-128"/>
                <a:ea typeface="Meiryo UI" panose="020B0604030504040204" pitchFamily="50" charset="-128"/>
              </a:rPr>
              <a:t>はチューリングに敬意を表し、</a:t>
            </a:r>
            <a:endParaRPr lang="en-US" altLang="ja-JP" sz="1300" b="1">
              <a:solidFill>
                <a:schemeClr val="bg1"/>
              </a:solidFill>
              <a:latin typeface="Meiryo UI" panose="020B0604030504040204" pitchFamily="50" charset="-128"/>
              <a:ea typeface="Meiryo UI" panose="020B0604030504040204" pitchFamily="50" charset="-128"/>
            </a:endParaRPr>
          </a:p>
          <a:p>
            <a:pPr>
              <a:spcBef>
                <a:spcPct val="0"/>
              </a:spcBef>
              <a:buFontTx/>
              <a:buNone/>
            </a:pPr>
            <a:r>
              <a:rPr lang="ja-JP" altLang="en-US" sz="1300" b="1">
                <a:solidFill>
                  <a:schemeClr val="bg1"/>
                </a:solidFill>
                <a:latin typeface="Meiryo UI" panose="020B0604030504040204" pitchFamily="50" charset="-128"/>
                <a:ea typeface="Meiryo UI" panose="020B0604030504040204" pitchFamily="50" charset="-128"/>
              </a:rPr>
              <a:t>ブレチュリーパークの</a:t>
            </a:r>
            <a:r>
              <a:rPr lang="en-US" altLang="ja-JP" sz="1300" b="1">
                <a:solidFill>
                  <a:schemeClr val="bg1"/>
                </a:solidFill>
                <a:latin typeface="Meiryo UI" panose="020B0604030504040204" pitchFamily="50" charset="-128"/>
                <a:ea typeface="Meiryo UI" panose="020B0604030504040204" pitchFamily="50" charset="-128"/>
              </a:rPr>
              <a:t>GCCS</a:t>
            </a:r>
            <a:r>
              <a:rPr lang="ja-JP" altLang="en-US" sz="1300" b="1">
                <a:solidFill>
                  <a:schemeClr val="bg1"/>
                </a:solidFill>
                <a:latin typeface="Meiryo UI" panose="020B0604030504040204" pitchFamily="50" charset="-128"/>
                <a:ea typeface="Meiryo UI" panose="020B0604030504040204" pitchFamily="50" charset="-128"/>
              </a:rPr>
              <a:t>施設の保守費用を負担。</a:t>
            </a:r>
          </a:p>
        </p:txBody>
      </p:sp>
      <p:sp>
        <p:nvSpPr>
          <p:cNvPr id="2" name="テキスト ボックス 1"/>
          <p:cNvSpPr txBox="1"/>
          <p:nvPr/>
        </p:nvSpPr>
        <p:spPr>
          <a:xfrm>
            <a:off x="745689" y="5867463"/>
            <a:ext cx="127574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チューリングマシン</a:t>
            </a:r>
          </a:p>
        </p:txBody>
      </p:sp>
      <p:sp>
        <p:nvSpPr>
          <p:cNvPr id="31" name="テキスト ボックス 30"/>
          <p:cNvSpPr txBox="1"/>
          <p:nvPr/>
        </p:nvSpPr>
        <p:spPr>
          <a:xfrm>
            <a:off x="602523" y="6538707"/>
            <a:ext cx="127574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チューリングテスト</a:t>
            </a:r>
          </a:p>
        </p:txBody>
      </p:sp>
    </p:spTree>
    <p:extLst>
      <p:ext uri="{BB962C8B-B14F-4D97-AF65-F5344CB8AC3E}">
        <p14:creationId xmlns:p14="http://schemas.microsoft.com/office/powerpoint/2010/main" val="2713572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65A45AC-219D-6725-CB10-5F818571CB5C}"/>
              </a:ext>
            </a:extLst>
          </p:cNvPr>
          <p:cNvGrpSpPr/>
          <p:nvPr/>
        </p:nvGrpSpPr>
        <p:grpSpPr>
          <a:xfrm>
            <a:off x="656948" y="2896232"/>
            <a:ext cx="4676775" cy="3614410"/>
            <a:chOff x="656948" y="2896232"/>
            <a:chExt cx="4676775" cy="3614410"/>
          </a:xfrm>
        </p:grpSpPr>
        <p:graphicFrame>
          <p:nvGraphicFramePr>
            <p:cNvPr id="3" name="オブジェクト 2">
              <a:extLst>
                <a:ext uri="{FF2B5EF4-FFF2-40B4-BE49-F238E27FC236}">
                  <a16:creationId xmlns:a16="http://schemas.microsoft.com/office/drawing/2014/main" id="{1A0684C4-AE69-218C-8A6E-565518416BDE}"/>
                </a:ext>
              </a:extLst>
            </p:cNvPr>
            <p:cNvGraphicFramePr>
              <a:graphicFrameLocks noChangeAspect="1"/>
            </p:cNvGraphicFramePr>
            <p:nvPr/>
          </p:nvGraphicFramePr>
          <p:xfrm>
            <a:off x="656948" y="2896232"/>
            <a:ext cx="4676775" cy="3352800"/>
          </p:xfrm>
          <a:graphic>
            <a:graphicData uri="http://schemas.openxmlformats.org/presentationml/2006/ole">
              <mc:AlternateContent xmlns:mc="http://schemas.openxmlformats.org/markup-compatibility/2006">
                <mc:Choice xmlns:v="urn:schemas-microsoft-com:vml" Requires="v">
                  <p:oleObj spid="_x0000_s1046" name="Bitmap Image" r:id="rId3" imgW="4676760" imgH="3352680" progId="PBrush">
                    <p:embed/>
                  </p:oleObj>
                </mc:Choice>
                <mc:Fallback>
                  <p:oleObj name="Bitmap Image" r:id="rId3" imgW="4676760" imgH="3352680" progId="PBrush">
                    <p:embed/>
                    <p:pic>
                      <p:nvPicPr>
                        <p:cNvPr id="3" name="オブジェクト 2">
                          <a:extLst>
                            <a:ext uri="{FF2B5EF4-FFF2-40B4-BE49-F238E27FC236}">
                              <a16:creationId xmlns:a16="http://schemas.microsoft.com/office/drawing/2014/main" id="{1A0684C4-AE69-218C-8A6E-565518416BDE}"/>
                            </a:ext>
                          </a:extLst>
                        </p:cNvPr>
                        <p:cNvPicPr/>
                        <p:nvPr/>
                      </p:nvPicPr>
                      <p:blipFill>
                        <a:blip r:embed="rId4"/>
                        <a:stretch>
                          <a:fillRect/>
                        </a:stretch>
                      </p:blipFill>
                      <p:spPr>
                        <a:xfrm>
                          <a:off x="656948" y="2896232"/>
                          <a:ext cx="4676775" cy="3352800"/>
                        </a:xfrm>
                        <a:prstGeom prst="rect">
                          <a:avLst/>
                        </a:prstGeom>
                      </p:spPr>
                    </p:pic>
                  </p:oleObj>
                </mc:Fallback>
              </mc:AlternateContent>
            </a:graphicData>
          </a:graphic>
        </p:graphicFrame>
        <p:sp>
          <p:nvSpPr>
            <p:cNvPr id="14" name="テキスト ボックス 13">
              <a:extLst>
                <a:ext uri="{FF2B5EF4-FFF2-40B4-BE49-F238E27FC236}">
                  <a16:creationId xmlns:a16="http://schemas.microsoft.com/office/drawing/2014/main" id="{1E877EFB-6DAC-5ADC-C428-78E5D808A9F4}"/>
                </a:ext>
              </a:extLst>
            </p:cNvPr>
            <p:cNvSpPr txBox="1"/>
            <p:nvPr/>
          </p:nvSpPr>
          <p:spPr>
            <a:xfrm>
              <a:off x="1307237" y="6249032"/>
              <a:ext cx="3087210" cy="261610"/>
            </a:xfrm>
            <a:prstGeom prst="rect">
              <a:avLst/>
            </a:prstGeom>
            <a:noFill/>
          </p:spPr>
          <p:txBody>
            <a:bodyPr wrap="square">
              <a:spAutoFit/>
            </a:bodyPr>
            <a:lstStyle/>
            <a:p>
              <a:pPr algn="ctr"/>
              <a:r>
                <a:rPr lang="en-US" altLang="ja-JP" sz="1100" b="0" i="0" dirty="0">
                  <a:effectLst/>
                  <a:latin typeface="BIZ UDP明朝 Medium" panose="02020500000000000000" pitchFamily="18" charset="-128"/>
                  <a:ea typeface="BIZ UDP明朝 Medium" panose="02020500000000000000" pitchFamily="18" charset="-128"/>
                </a:rPr>
                <a:t>TPU</a:t>
              </a:r>
              <a:r>
                <a:rPr lang="ja-JP" altLang="en-US" sz="1100" b="0" i="0" dirty="0">
                  <a:effectLst/>
                  <a:latin typeface="BIZ UDP明朝 Medium" panose="02020500000000000000" pitchFamily="18" charset="-128"/>
                  <a:ea typeface="BIZ UDP明朝 Medium" panose="02020500000000000000" pitchFamily="18" charset="-128"/>
                </a:rPr>
                <a:t>ブロック図 </a:t>
              </a:r>
              <a:r>
                <a:rPr lang="en-US" altLang="ja-JP" sz="1100" b="0" i="0" dirty="0">
                  <a:effectLst/>
                  <a:latin typeface="BIZ UDP明朝 Medium" panose="02020500000000000000" pitchFamily="18" charset="-128"/>
                  <a:ea typeface="BIZ UDP明朝 Medium" panose="02020500000000000000" pitchFamily="18" charset="-128"/>
                </a:rPr>
                <a:t>(</a:t>
              </a:r>
              <a:r>
                <a:rPr lang="en-US" altLang="ja-JP" sz="1100" b="0" i="0" dirty="0" err="1">
                  <a:effectLst/>
                  <a:latin typeface="BIZ UDP明朝 Medium" panose="02020500000000000000" pitchFamily="18" charset="-128"/>
                  <a:ea typeface="BIZ UDP明朝 Medium" panose="02020500000000000000" pitchFamily="18" charset="-128"/>
                </a:rPr>
                <a:t>Jouppi</a:t>
              </a:r>
              <a:r>
                <a:rPr lang="en-US" altLang="ja-JP" sz="1100" b="0" i="0" dirty="0">
                  <a:effectLst/>
                  <a:latin typeface="BIZ UDP明朝 Medium" panose="02020500000000000000" pitchFamily="18" charset="-128"/>
                  <a:ea typeface="BIZ UDP明朝 Medium" panose="02020500000000000000" pitchFamily="18" charset="-128"/>
                </a:rPr>
                <a:t>, et al., 2017)</a:t>
              </a:r>
              <a:endParaRPr lang="ja-JP" altLang="en-US" sz="1100" dirty="0">
                <a:latin typeface="BIZ UDP明朝 Medium" panose="02020500000000000000" pitchFamily="18" charset="-128"/>
                <a:ea typeface="BIZ UDP明朝 Medium" panose="02020500000000000000" pitchFamily="18" charset="-128"/>
              </a:endParaRPr>
            </a:p>
          </p:txBody>
        </p:sp>
      </p:grpSp>
      <p:sp>
        <p:nvSpPr>
          <p:cNvPr id="16" name="テキスト ボックス 15">
            <a:extLst>
              <a:ext uri="{FF2B5EF4-FFF2-40B4-BE49-F238E27FC236}">
                <a16:creationId xmlns:a16="http://schemas.microsoft.com/office/drawing/2014/main" id="{9C12DC6A-DB44-3CA4-7A0E-6323404FA9DF}"/>
              </a:ext>
            </a:extLst>
          </p:cNvPr>
          <p:cNvSpPr txBox="1"/>
          <p:nvPr/>
        </p:nvSpPr>
        <p:spPr>
          <a:xfrm>
            <a:off x="987779" y="6604084"/>
            <a:ext cx="10606457" cy="253916"/>
          </a:xfrm>
          <a:prstGeom prst="rect">
            <a:avLst/>
          </a:prstGeom>
          <a:noFill/>
        </p:spPr>
        <p:txBody>
          <a:bodyPr wrap="square">
            <a:spAutoFit/>
          </a:bodyPr>
          <a:lstStyle/>
          <a:p>
            <a:pPr algn="l"/>
            <a:r>
              <a:rPr lang="en-US" altLang="ja-JP" sz="1050" b="0" i="0" dirty="0" err="1">
                <a:effectLst/>
                <a:latin typeface="BIZ UDP明朝 Medium" panose="02020500000000000000" pitchFamily="18" charset="-128"/>
                <a:ea typeface="BIZ UDP明朝 Medium" panose="02020500000000000000" pitchFamily="18" charset="-128"/>
              </a:rPr>
              <a:t>Jouppi</a:t>
            </a:r>
            <a:r>
              <a:rPr lang="en-US" altLang="ja-JP" sz="1050" b="0" i="0" dirty="0">
                <a:effectLst/>
                <a:latin typeface="BIZ UDP明朝 Medium" panose="02020500000000000000" pitchFamily="18" charset="-128"/>
                <a:ea typeface="BIZ UDP明朝 Medium" panose="02020500000000000000" pitchFamily="18" charset="-128"/>
              </a:rPr>
              <a:t>, Norman P., et al. In-Datacenter Performance Analysis of a Tensor Processing Unit. 16 Apr. 2017, </a:t>
            </a:r>
            <a:r>
              <a:rPr lang="en-US" altLang="ja-JP" sz="1050" b="0" i="0" u="none" strike="noStrike" dirty="0">
                <a:solidFill>
                  <a:srgbClr val="3093A0"/>
                </a:solidFill>
                <a:effectLst/>
                <a:latin typeface="BIZ UDP明朝 Medium" panose="02020500000000000000" pitchFamily="18" charset="-128"/>
                <a:ea typeface="BIZ UDP明朝 Medium" panose="02020500000000000000" pitchFamily="18" charset="-128"/>
                <a:hlinkClick r:id="rId5"/>
              </a:rPr>
              <a:t>http://arxiv.org/abs/1704.04760</a:t>
            </a:r>
            <a:r>
              <a:rPr lang="en-US" altLang="ja-JP" sz="1050" b="0" i="0" dirty="0">
                <a:solidFill>
                  <a:srgbClr val="4A4A4A"/>
                </a:solidFill>
                <a:effectLst/>
                <a:latin typeface="BIZ UDP明朝 Medium" panose="02020500000000000000" pitchFamily="18" charset="-128"/>
                <a:ea typeface="BIZ UDP明朝 Medium" panose="02020500000000000000" pitchFamily="18" charset="-128"/>
              </a:rPr>
              <a:t>.</a:t>
            </a:r>
          </a:p>
        </p:txBody>
      </p:sp>
      <p:sp>
        <p:nvSpPr>
          <p:cNvPr id="18" name="テキスト ボックス 17">
            <a:extLst>
              <a:ext uri="{FF2B5EF4-FFF2-40B4-BE49-F238E27FC236}">
                <a16:creationId xmlns:a16="http://schemas.microsoft.com/office/drawing/2014/main" id="{BAF62188-CBC6-60D9-1A8E-FECC35AFF74D}"/>
              </a:ext>
            </a:extLst>
          </p:cNvPr>
          <p:cNvSpPr txBox="1"/>
          <p:nvPr/>
        </p:nvSpPr>
        <p:spPr>
          <a:xfrm>
            <a:off x="283207" y="902824"/>
            <a:ext cx="5566299" cy="1600438"/>
          </a:xfrm>
          <a:prstGeom prst="rect">
            <a:avLst/>
          </a:prstGeom>
          <a:noFill/>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大規模データでニューラルネットワークを訓練し良い結果を得ようとするならば、深層学習モデルの訓練にかかる時間の膨大さが最大の課題。ハードウェアのリソースを必要とします。</a:t>
            </a:r>
          </a:p>
          <a:p>
            <a:pPr algn="l"/>
            <a:r>
              <a:rPr lang="ja-JP" altLang="en-US" sz="1400" b="0" i="0" dirty="0">
                <a:effectLst/>
                <a:latin typeface="BIZ UDP明朝 Medium" panose="02020500000000000000" pitchFamily="18" charset="-128"/>
                <a:ea typeface="BIZ UDP明朝 Medium" panose="02020500000000000000" pitchFamily="18" charset="-128"/>
              </a:rPr>
              <a:t>深層学習モデルの学習では、計算の特性上、</a:t>
            </a:r>
            <a:r>
              <a:rPr lang="en-US" altLang="ja-JP" sz="1400" b="0" i="0" dirty="0">
                <a:effectLst/>
                <a:latin typeface="BIZ UDP明朝 Medium" panose="02020500000000000000" pitchFamily="18" charset="-128"/>
                <a:ea typeface="BIZ UDP明朝 Medium" panose="02020500000000000000" pitchFamily="18" charset="-128"/>
              </a:rPr>
              <a:t>CPU</a:t>
            </a:r>
            <a:r>
              <a:rPr lang="ja-JP" altLang="en-US" sz="1400" b="0" i="0" dirty="0">
                <a:effectLst/>
                <a:latin typeface="BIZ UDP明朝 Medium" panose="02020500000000000000" pitchFamily="18" charset="-128"/>
                <a:ea typeface="BIZ UDP明朝 Medium" panose="02020500000000000000" pitchFamily="18" charset="-128"/>
              </a:rPr>
              <a:t>（</a:t>
            </a:r>
            <a:r>
              <a:rPr lang="en-US" altLang="ja-JP" sz="1400" b="0" i="0" dirty="0">
                <a:effectLst/>
                <a:latin typeface="BIZ UDP明朝 Medium" panose="02020500000000000000" pitchFamily="18" charset="-128"/>
                <a:ea typeface="BIZ UDP明朝 Medium" panose="02020500000000000000" pitchFamily="18" charset="-128"/>
              </a:rPr>
              <a:t>Central Processing Unit</a:t>
            </a:r>
            <a:r>
              <a:rPr lang="ja-JP" altLang="en-US" sz="1400" b="0" i="0" dirty="0">
                <a:effectLst/>
                <a:latin typeface="BIZ UDP明朝 Medium" panose="02020500000000000000" pitchFamily="18" charset="-128"/>
                <a:ea typeface="BIZ UDP明朝 Medium" panose="02020500000000000000" pitchFamily="18" charset="-128"/>
              </a:rPr>
              <a:t>）より </a:t>
            </a:r>
            <a:r>
              <a:rPr lang="en-US" altLang="ja-JP" sz="1400" b="0" i="0" dirty="0">
                <a:effectLst/>
                <a:latin typeface="BIZ UDP明朝 Medium" panose="02020500000000000000" pitchFamily="18" charset="-128"/>
                <a:ea typeface="BIZ UDP明朝 Medium" panose="02020500000000000000" pitchFamily="18" charset="-128"/>
              </a:rPr>
              <a:t>GPU</a:t>
            </a:r>
            <a:r>
              <a:rPr lang="ja-JP" altLang="en-US" sz="1400" b="0" i="0" dirty="0">
                <a:effectLst/>
                <a:latin typeface="BIZ UDP明朝 Medium" panose="02020500000000000000" pitchFamily="18" charset="-128"/>
                <a:ea typeface="BIZ UDP明朝 Medium" panose="02020500000000000000" pitchFamily="18" charset="-128"/>
              </a:rPr>
              <a:t>（</a:t>
            </a:r>
            <a:r>
              <a:rPr lang="en-US" altLang="ja-JP" sz="1400" b="0" i="0" dirty="0">
                <a:effectLst/>
                <a:latin typeface="BIZ UDP明朝 Medium" panose="02020500000000000000" pitchFamily="18" charset="-128"/>
                <a:ea typeface="BIZ UDP明朝 Medium" panose="02020500000000000000" pitchFamily="18" charset="-128"/>
              </a:rPr>
              <a:t>Graphics Processing Unit</a:t>
            </a:r>
            <a:r>
              <a:rPr lang="ja-JP" altLang="en-US" sz="1400" b="0" i="0" dirty="0">
                <a:effectLst/>
                <a:latin typeface="BIZ UDP明朝 Medium" panose="02020500000000000000" pitchFamily="18" charset="-128"/>
                <a:ea typeface="BIZ UDP明朝 Medium" panose="02020500000000000000" pitchFamily="18" charset="-128"/>
              </a:rPr>
              <a:t>）が高速であるため、</a:t>
            </a:r>
            <a:r>
              <a:rPr lang="en-US" altLang="ja-JP" sz="1400" b="0" i="0" dirty="0">
                <a:effectLst/>
                <a:latin typeface="BIZ UDP明朝 Medium" panose="02020500000000000000" pitchFamily="18" charset="-128"/>
                <a:ea typeface="BIZ UDP明朝 Medium" panose="02020500000000000000" pitchFamily="18" charset="-128"/>
              </a:rPr>
              <a:t>GPU</a:t>
            </a:r>
            <a:r>
              <a:rPr lang="ja-JP" altLang="en-US" sz="1400" b="0" i="0" dirty="0">
                <a:effectLst/>
                <a:latin typeface="BIZ UDP明朝 Medium" panose="02020500000000000000" pitchFamily="18" charset="-128"/>
                <a:ea typeface="BIZ UDP明朝 Medium" panose="02020500000000000000" pitchFamily="18" charset="-128"/>
              </a:rPr>
              <a:t>が推奨されます。しかし、</a:t>
            </a:r>
            <a:r>
              <a:rPr lang="en-US" altLang="ja-JP" sz="1400" b="0" i="0" dirty="0">
                <a:effectLst/>
                <a:latin typeface="BIZ UDP明朝 Medium" panose="02020500000000000000" pitchFamily="18" charset="-128"/>
                <a:ea typeface="BIZ UDP明朝 Medium" panose="02020500000000000000" pitchFamily="18" charset="-128"/>
              </a:rPr>
              <a:t>GPU</a:t>
            </a:r>
            <a:r>
              <a:rPr lang="ja-JP" altLang="en-US" sz="1400" b="0" i="0" dirty="0">
                <a:effectLst/>
                <a:latin typeface="BIZ UDP明朝 Medium" panose="02020500000000000000" pitchFamily="18" charset="-128"/>
                <a:ea typeface="BIZ UDP明朝 Medium" panose="02020500000000000000" pitchFamily="18" charset="-128"/>
              </a:rPr>
              <a:t>以外の選択肢として、</a:t>
            </a:r>
            <a:r>
              <a:rPr lang="en-US" altLang="ja-JP" sz="1400" b="0" i="0" dirty="0">
                <a:effectLst/>
                <a:latin typeface="BIZ UDP明朝 Medium" panose="02020500000000000000" pitchFamily="18" charset="-128"/>
                <a:ea typeface="BIZ UDP明朝 Medium" panose="02020500000000000000" pitchFamily="18" charset="-128"/>
              </a:rPr>
              <a:t>TPU(Tensor Processing Unit)</a:t>
            </a:r>
            <a:r>
              <a:rPr lang="ja-JP" altLang="en-US" sz="1400" b="0" i="0" dirty="0">
                <a:effectLst/>
                <a:latin typeface="BIZ UDP明朝 Medium" panose="02020500000000000000" pitchFamily="18" charset="-128"/>
                <a:ea typeface="BIZ UDP明朝 Medium" panose="02020500000000000000" pitchFamily="18" charset="-128"/>
              </a:rPr>
              <a:t>があります。</a:t>
            </a:r>
          </a:p>
        </p:txBody>
      </p:sp>
      <p:pic>
        <p:nvPicPr>
          <p:cNvPr id="7" name="Picture 4">
            <a:extLst>
              <a:ext uri="{FF2B5EF4-FFF2-40B4-BE49-F238E27FC236}">
                <a16:creationId xmlns:a16="http://schemas.microsoft.com/office/drawing/2014/main" id="{8A339405-7D9A-0FFB-CE7F-14B603A78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289" y="388061"/>
            <a:ext cx="5051394" cy="29358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7665E88-C994-D0F5-24FF-C0D6F0E81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289" y="3560578"/>
            <a:ext cx="5051394" cy="290007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C263372-15CC-4C55-8C58-06FFB9CA4DD1}"/>
              </a:ext>
            </a:extLst>
          </p:cNvPr>
          <p:cNvSpPr txBox="1"/>
          <p:nvPr/>
        </p:nvSpPr>
        <p:spPr>
          <a:xfrm>
            <a:off x="2056" y="151397"/>
            <a:ext cx="6363233"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TPU</a:t>
            </a:r>
            <a:r>
              <a:rPr lang="ja-JP" altLang="en-US" sz="3200" b="1" dirty="0">
                <a:latin typeface="Meiryo UI" panose="020B0604030504040204" pitchFamily="50" charset="-128"/>
                <a:ea typeface="Meiryo UI" panose="020B0604030504040204" pitchFamily="50" charset="-128"/>
              </a:rPr>
              <a:t>という選択</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00325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7667" y="228544"/>
            <a:ext cx="6336665" cy="574040"/>
          </a:xfrm>
          <a:prstGeom prst="rect">
            <a:avLst/>
          </a:prstGeom>
        </p:spPr>
        <p:txBody>
          <a:bodyPr vert="horz" wrap="square" lIns="0" tIns="12700" rIns="0" bIns="0" rtlCol="0">
            <a:spAutoFit/>
          </a:bodyPr>
          <a:lstStyle/>
          <a:p>
            <a:pPr marL="12700" algn="ctr">
              <a:lnSpc>
                <a:spcPct val="100000"/>
              </a:lnSpc>
              <a:spcBef>
                <a:spcPts val="100"/>
              </a:spcBef>
            </a:pPr>
            <a:r>
              <a:rPr sz="3600" spc="10" dirty="0">
                <a:latin typeface="Meiryo UI" panose="020B0604030504040204" pitchFamily="50" charset="-128"/>
                <a:ea typeface="Meiryo UI" panose="020B0604030504040204" pitchFamily="50" charset="-128"/>
                <a:cs typeface="Microsoft JhengHei"/>
              </a:rPr>
              <a:t>同じところ </a:t>
            </a:r>
            <a:r>
              <a:rPr sz="3600" dirty="0">
                <a:latin typeface="Meiryo UI" panose="020B0604030504040204" pitchFamily="50" charset="-128"/>
                <a:ea typeface="Meiryo UI" panose="020B0604030504040204" pitchFamily="50" charset="-128"/>
              </a:rPr>
              <a:t>vs. </a:t>
            </a:r>
            <a:r>
              <a:rPr sz="3600" spc="-10" dirty="0">
                <a:latin typeface="Meiryo UI" panose="020B0604030504040204" pitchFamily="50" charset="-128"/>
                <a:ea typeface="Meiryo UI" panose="020B0604030504040204" pitchFamily="50" charset="-128"/>
                <a:cs typeface="Microsoft JhengHei"/>
              </a:rPr>
              <a:t>変わったところ</a:t>
            </a:r>
            <a:endParaRPr sz="3600" dirty="0">
              <a:latin typeface="Meiryo UI" panose="020B0604030504040204" pitchFamily="50" charset="-128"/>
              <a:ea typeface="Meiryo UI" panose="020B0604030504040204" pitchFamily="50" charset="-128"/>
              <a:cs typeface="Microsoft JhengHei"/>
            </a:endParaRPr>
          </a:p>
        </p:txBody>
      </p:sp>
      <p:sp>
        <p:nvSpPr>
          <p:cNvPr id="3" name="object 3"/>
          <p:cNvSpPr txBox="1"/>
          <p:nvPr/>
        </p:nvSpPr>
        <p:spPr>
          <a:xfrm>
            <a:off x="549907" y="1006312"/>
            <a:ext cx="11353800" cy="5221301"/>
          </a:xfrm>
          <a:prstGeom prst="rect">
            <a:avLst/>
          </a:prstGeom>
        </p:spPr>
        <p:txBody>
          <a:bodyPr vert="horz" wrap="square" lIns="0" tIns="67945" rIns="0" bIns="0" rtlCol="0">
            <a:spAutoFit/>
          </a:bodyPr>
          <a:lstStyle/>
          <a:p>
            <a:pPr marL="355600" indent="-342900">
              <a:lnSpc>
                <a:spcPct val="100000"/>
              </a:lnSpc>
              <a:spcBef>
                <a:spcPts val="535"/>
              </a:spcBef>
              <a:buFont typeface="Arial"/>
              <a:buChar char="•"/>
              <a:tabLst>
                <a:tab pos="354965" algn="l"/>
                <a:tab pos="355600" algn="l"/>
              </a:tabLst>
            </a:pPr>
            <a:r>
              <a:rPr sz="3200" b="1" spc="-10" dirty="0" err="1">
                <a:solidFill>
                  <a:srgbClr val="231F20"/>
                </a:solidFill>
                <a:latin typeface="Meiryo UI" panose="020B0604030504040204" pitchFamily="50" charset="-128"/>
                <a:ea typeface="Meiryo UI" panose="020B0604030504040204" pitchFamily="50" charset="-128"/>
                <a:cs typeface="Microsoft JhengHei"/>
              </a:rPr>
              <a:t>同じところ</a:t>
            </a:r>
            <a:endParaRPr sz="32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380"/>
              </a:spcBef>
              <a:buFont typeface="Arial"/>
              <a:buChar char="–"/>
              <a:tabLst>
                <a:tab pos="756920" algn="l"/>
              </a:tabLst>
            </a:pPr>
            <a:r>
              <a:rPr sz="2800" spc="-35" dirty="0">
                <a:latin typeface="Meiryo UI" panose="020B0604030504040204" pitchFamily="50" charset="-128"/>
                <a:ea typeface="Meiryo UI" panose="020B0604030504040204" pitchFamily="50" charset="-128"/>
                <a:cs typeface="Microsoft JhengHei"/>
              </a:rPr>
              <a:t>ベクトルの集合を</a:t>
            </a:r>
            <a:r>
              <a:rPr sz="2800" b="1" spc="-35" dirty="0">
                <a:latin typeface="Meiryo UI" panose="020B0604030504040204" pitchFamily="50" charset="-128"/>
                <a:ea typeface="Meiryo UI" panose="020B0604030504040204" pitchFamily="50" charset="-128"/>
                <a:cs typeface="Microsoft JhengHei"/>
              </a:rPr>
              <a:t>変換</a:t>
            </a:r>
            <a:r>
              <a:rPr sz="2800" spc="-35" dirty="0">
                <a:latin typeface="Meiryo UI" panose="020B0604030504040204" pitchFamily="50" charset="-128"/>
                <a:ea typeface="Meiryo UI" panose="020B0604030504040204" pitchFamily="50" charset="-128"/>
                <a:cs typeface="Microsoft JhengHei"/>
              </a:rPr>
              <a:t>するモジュールを繰り返し適用す</a:t>
            </a:r>
            <a:r>
              <a:rPr sz="2800" spc="-50" dirty="0">
                <a:latin typeface="Meiryo UI" panose="020B0604030504040204" pitchFamily="50" charset="-128"/>
                <a:ea typeface="Meiryo UI" panose="020B0604030504040204" pitchFamily="50" charset="-128"/>
                <a:cs typeface="Microsoft JhengHei"/>
              </a:rPr>
              <a:t>る</a:t>
            </a:r>
            <a:endParaRPr sz="2800" dirty="0">
              <a:latin typeface="Meiryo UI" panose="020B0604030504040204" pitchFamily="50" charset="-128"/>
              <a:ea typeface="Meiryo UI" panose="020B0604030504040204" pitchFamily="50" charset="-128"/>
              <a:cs typeface="Microsoft JhengHei"/>
            </a:endParaRPr>
          </a:p>
          <a:p>
            <a:pPr marL="756285" marR="282575" lvl="1" indent="-287020">
              <a:lnSpc>
                <a:spcPts val="3120"/>
              </a:lnSpc>
              <a:spcBef>
                <a:spcPts val="540"/>
              </a:spcBef>
              <a:buFont typeface="Arial"/>
              <a:buChar char="–"/>
              <a:tabLst>
                <a:tab pos="756920" algn="l"/>
              </a:tabLst>
            </a:pPr>
            <a:r>
              <a:rPr sz="2800" b="1" spc="-35" dirty="0">
                <a:latin typeface="Meiryo UI" panose="020B0604030504040204" pitchFamily="50" charset="-128"/>
                <a:ea typeface="Meiryo UI" panose="020B0604030504040204" pitchFamily="50" charset="-128"/>
                <a:cs typeface="Microsoft JhengHei"/>
              </a:rPr>
              <a:t>変換</a:t>
            </a:r>
            <a:r>
              <a:rPr sz="2800" spc="-35" dirty="0">
                <a:latin typeface="Meiryo UI" panose="020B0604030504040204" pitchFamily="50" charset="-128"/>
                <a:ea typeface="Meiryo UI" panose="020B0604030504040204" pitchFamily="50" charset="-128"/>
                <a:cs typeface="Microsoft JhengHei"/>
              </a:rPr>
              <a:t>は</a:t>
            </a:r>
            <a:r>
              <a:rPr sz="2800" b="1" spc="-35" dirty="0">
                <a:latin typeface="Meiryo UI" panose="020B0604030504040204" pitchFamily="50" charset="-128"/>
                <a:ea typeface="Meiryo UI" panose="020B0604030504040204" pitchFamily="50" charset="-128"/>
                <a:cs typeface="Microsoft JhengHei"/>
              </a:rPr>
              <a:t>ベクトルをませて変換</a:t>
            </a:r>
            <a:r>
              <a:rPr sz="2800" spc="-35" dirty="0">
                <a:latin typeface="Meiryo UI" panose="020B0604030504040204" pitchFamily="50" charset="-128"/>
                <a:ea typeface="Meiryo UI" panose="020B0604030504040204" pitchFamily="50" charset="-128"/>
                <a:cs typeface="Microsoft JhengHei"/>
              </a:rPr>
              <a:t>するか、</a:t>
            </a:r>
            <a:r>
              <a:rPr sz="2800" b="1" spc="-35" dirty="0">
                <a:latin typeface="Meiryo UI" panose="020B0604030504040204" pitchFamily="50" charset="-128"/>
                <a:ea typeface="Meiryo UI" panose="020B0604030504040204" pitchFamily="50" charset="-128"/>
                <a:cs typeface="Microsoft JhengHei"/>
              </a:rPr>
              <a:t>ベクトルを個別に変換</a:t>
            </a:r>
            <a:r>
              <a:rPr sz="2800" spc="-25" dirty="0">
                <a:latin typeface="Meiryo UI" panose="020B0604030504040204" pitchFamily="50" charset="-128"/>
                <a:ea typeface="Meiryo UI" panose="020B0604030504040204" pitchFamily="50" charset="-128"/>
                <a:cs typeface="Microsoft JhengHei"/>
              </a:rPr>
              <a:t>す</a:t>
            </a:r>
            <a:r>
              <a:rPr sz="2800" spc="-50" dirty="0">
                <a:latin typeface="Meiryo UI" panose="020B0604030504040204" pitchFamily="50" charset="-128"/>
                <a:ea typeface="Meiryo UI" panose="020B0604030504040204" pitchFamily="50" charset="-128"/>
                <a:cs typeface="Microsoft JhengHei"/>
              </a:rPr>
              <a:t>る</a:t>
            </a:r>
            <a:r>
              <a:rPr sz="2800" spc="-35" dirty="0">
                <a:latin typeface="Meiryo UI" panose="020B0604030504040204" pitchFamily="50" charset="-128"/>
                <a:ea typeface="Meiryo UI" panose="020B0604030504040204" pitchFamily="50" charset="-128"/>
                <a:cs typeface="Microsoft JhengHei"/>
              </a:rPr>
              <a:t>かの</a:t>
            </a:r>
            <a:r>
              <a:rPr sz="2800" spc="-20" dirty="0">
                <a:latin typeface="Meiryo UI" panose="020B0604030504040204" pitchFamily="50" charset="-128"/>
                <a:ea typeface="Meiryo UI" panose="020B0604030504040204" pitchFamily="50" charset="-128"/>
                <a:cs typeface="Segoe UI"/>
              </a:rPr>
              <a:t>2</a:t>
            </a:r>
            <a:r>
              <a:rPr sz="2800" spc="-35" dirty="0">
                <a:latin typeface="Meiryo UI" panose="020B0604030504040204" pitchFamily="50" charset="-128"/>
                <a:ea typeface="Meiryo UI" panose="020B0604030504040204" pitchFamily="50" charset="-128"/>
                <a:cs typeface="Microsoft JhengHei"/>
              </a:rPr>
              <a:t>通</a:t>
            </a:r>
            <a:r>
              <a:rPr sz="2800" spc="-50" dirty="0">
                <a:latin typeface="Meiryo UI" panose="020B0604030504040204" pitchFamily="50" charset="-128"/>
                <a:ea typeface="Meiryo UI" panose="020B0604030504040204" pitchFamily="50" charset="-128"/>
                <a:cs typeface="Microsoft JhengHei"/>
              </a:rPr>
              <a:t>り</a:t>
            </a:r>
            <a:endParaRPr sz="28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275"/>
              </a:spcBef>
              <a:buFont typeface="Arial"/>
              <a:buChar char="–"/>
              <a:tabLst>
                <a:tab pos="756920" algn="l"/>
              </a:tabLst>
            </a:pPr>
            <a:r>
              <a:rPr sz="2800" b="1" spc="-35" dirty="0">
                <a:latin typeface="Meiryo UI" panose="020B0604030504040204" pitchFamily="50" charset="-128"/>
                <a:ea typeface="Meiryo UI" panose="020B0604030504040204" pitchFamily="50" charset="-128"/>
                <a:cs typeface="Microsoft JhengHei"/>
              </a:rPr>
              <a:t>ベクトルを個別に変換</a:t>
            </a:r>
            <a:r>
              <a:rPr sz="2800" spc="-35" dirty="0">
                <a:latin typeface="Meiryo UI" panose="020B0604030504040204" pitchFamily="50" charset="-128"/>
                <a:ea typeface="Meiryo UI" panose="020B0604030504040204" pitchFamily="50" charset="-128"/>
                <a:cs typeface="Microsoft JhengHei"/>
              </a:rPr>
              <a:t>する方法は</a:t>
            </a:r>
            <a:r>
              <a:rPr sz="2800" b="1" spc="-25" dirty="0">
                <a:solidFill>
                  <a:srgbClr val="231F20"/>
                </a:solidFill>
                <a:latin typeface="Meiryo UI" panose="020B0604030504040204" pitchFamily="50" charset="-128"/>
                <a:ea typeface="Meiryo UI" panose="020B0604030504040204" pitchFamily="50" charset="-128"/>
                <a:cs typeface="Segoe UI"/>
              </a:rPr>
              <a:t>MLP</a:t>
            </a:r>
            <a:endParaRPr sz="2800" dirty="0">
              <a:latin typeface="Meiryo UI" panose="020B0604030504040204" pitchFamily="50" charset="-128"/>
              <a:ea typeface="Meiryo UI" panose="020B0604030504040204" pitchFamily="50" charset="-128"/>
              <a:cs typeface="Segoe UI"/>
            </a:endParaRPr>
          </a:p>
          <a:p>
            <a:pPr marL="756285" lvl="1" indent="-287020">
              <a:lnSpc>
                <a:spcPct val="100000"/>
              </a:lnSpc>
              <a:spcBef>
                <a:spcPts val="335"/>
              </a:spcBef>
              <a:buFont typeface="Arial"/>
              <a:buChar char="–"/>
              <a:tabLst>
                <a:tab pos="756920" algn="l"/>
              </a:tabLst>
            </a:pPr>
            <a:r>
              <a:rPr sz="2800" spc="-35" dirty="0">
                <a:solidFill>
                  <a:srgbClr val="231F20"/>
                </a:solidFill>
                <a:latin typeface="Meiryo UI" panose="020B0604030504040204" pitchFamily="50" charset="-128"/>
                <a:ea typeface="Meiryo UI" panose="020B0604030504040204" pitchFamily="50" charset="-128"/>
                <a:cs typeface="Microsoft JhengHei"/>
              </a:rPr>
              <a:t>誤差消失や爆発を防ぐための正規化</a:t>
            </a:r>
            <a:r>
              <a:rPr sz="2800" dirty="0">
                <a:solidFill>
                  <a:srgbClr val="231F20"/>
                </a:solidFill>
                <a:latin typeface="Meiryo UI" panose="020B0604030504040204" pitchFamily="50" charset="-128"/>
                <a:ea typeface="Meiryo UI" panose="020B0604030504040204" pitchFamily="50" charset="-128"/>
                <a:cs typeface="Microsoft JhengHei"/>
              </a:rPr>
              <a:t>（</a:t>
            </a:r>
            <a:r>
              <a:rPr sz="2800" b="1" dirty="0">
                <a:solidFill>
                  <a:srgbClr val="231F20"/>
                </a:solidFill>
                <a:latin typeface="Meiryo UI" panose="020B0604030504040204" pitchFamily="50" charset="-128"/>
                <a:ea typeface="Meiryo UI" panose="020B0604030504040204" pitchFamily="50" charset="-128"/>
                <a:cs typeface="Segoe UI"/>
              </a:rPr>
              <a:t>Layer</a:t>
            </a:r>
            <a:r>
              <a:rPr sz="2800" b="1" spc="50" dirty="0">
                <a:solidFill>
                  <a:srgbClr val="231F20"/>
                </a:solidFill>
                <a:latin typeface="Meiryo UI" panose="020B0604030504040204" pitchFamily="50" charset="-128"/>
                <a:ea typeface="Meiryo UI" panose="020B0604030504040204" pitchFamily="50" charset="-128"/>
                <a:cs typeface="Segoe UI"/>
              </a:rPr>
              <a:t> </a:t>
            </a:r>
            <a:r>
              <a:rPr sz="2800" b="1" spc="-10" dirty="0">
                <a:solidFill>
                  <a:srgbClr val="231F20"/>
                </a:solidFill>
                <a:latin typeface="Meiryo UI" panose="020B0604030504040204" pitchFamily="50" charset="-128"/>
                <a:ea typeface="Meiryo UI" panose="020B0604030504040204" pitchFamily="50" charset="-128"/>
                <a:cs typeface="Segoe UI"/>
              </a:rPr>
              <a:t>Normalization</a:t>
            </a:r>
            <a:r>
              <a:rPr sz="2800" spc="-10" dirty="0">
                <a:solidFill>
                  <a:srgbClr val="231F20"/>
                </a:solidFill>
                <a:latin typeface="Meiryo UI" panose="020B0604030504040204" pitchFamily="50" charset="-128"/>
                <a:ea typeface="Meiryo UI" panose="020B0604030504040204" pitchFamily="50" charset="-128"/>
                <a:cs typeface="Microsoft JhengHei"/>
              </a:rPr>
              <a:t>）</a:t>
            </a:r>
            <a:endParaRPr sz="28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335"/>
              </a:spcBef>
              <a:buFont typeface="Arial"/>
              <a:buChar char="–"/>
              <a:tabLst>
                <a:tab pos="756920" algn="l"/>
              </a:tabLst>
            </a:pPr>
            <a:r>
              <a:rPr sz="2800" spc="-35" dirty="0">
                <a:solidFill>
                  <a:srgbClr val="231F20"/>
                </a:solidFill>
                <a:latin typeface="Meiryo UI" panose="020B0604030504040204" pitchFamily="50" charset="-128"/>
                <a:ea typeface="Meiryo UI" panose="020B0604030504040204" pitchFamily="50" charset="-128"/>
                <a:cs typeface="Microsoft JhengHei"/>
              </a:rPr>
              <a:t>同じ目的で導入されている</a:t>
            </a:r>
            <a:r>
              <a:rPr sz="2800" b="1" dirty="0">
                <a:solidFill>
                  <a:srgbClr val="231F20"/>
                </a:solidFill>
                <a:latin typeface="Meiryo UI" panose="020B0604030504040204" pitchFamily="50" charset="-128"/>
                <a:ea typeface="Meiryo UI" panose="020B0604030504040204" pitchFamily="50" charset="-128"/>
                <a:cs typeface="Segoe UI"/>
              </a:rPr>
              <a:t>Skip</a:t>
            </a:r>
            <a:r>
              <a:rPr sz="2800" b="1" spc="80" dirty="0">
                <a:solidFill>
                  <a:srgbClr val="231F20"/>
                </a:solidFill>
                <a:latin typeface="Meiryo UI" panose="020B0604030504040204" pitchFamily="50" charset="-128"/>
                <a:ea typeface="Meiryo UI" panose="020B0604030504040204" pitchFamily="50" charset="-128"/>
                <a:cs typeface="Segoe UI"/>
              </a:rPr>
              <a:t> </a:t>
            </a:r>
            <a:r>
              <a:rPr sz="2800" b="1" spc="-10" dirty="0">
                <a:solidFill>
                  <a:srgbClr val="231F20"/>
                </a:solidFill>
                <a:latin typeface="Meiryo UI" panose="020B0604030504040204" pitchFamily="50" charset="-128"/>
                <a:ea typeface="Meiryo UI" panose="020B0604030504040204" pitchFamily="50" charset="-128"/>
                <a:cs typeface="Segoe UI"/>
              </a:rPr>
              <a:t>Connection</a:t>
            </a:r>
            <a:endParaRPr sz="2800" dirty="0">
              <a:latin typeface="Meiryo UI" panose="020B0604030504040204" pitchFamily="50" charset="-128"/>
              <a:ea typeface="Meiryo UI" panose="020B0604030504040204" pitchFamily="50" charset="-128"/>
              <a:cs typeface="Segoe UI"/>
            </a:endParaRPr>
          </a:p>
          <a:p>
            <a:pPr lvl="1">
              <a:lnSpc>
                <a:spcPct val="100000"/>
              </a:lnSpc>
              <a:spcBef>
                <a:spcPts val="50"/>
              </a:spcBef>
              <a:buFont typeface="Arial"/>
              <a:buChar char="–"/>
            </a:pPr>
            <a:endParaRPr sz="3000" dirty="0">
              <a:latin typeface="Meiryo UI" panose="020B0604030504040204" pitchFamily="50" charset="-128"/>
              <a:ea typeface="Meiryo UI" panose="020B0604030504040204" pitchFamily="50" charset="-128"/>
              <a:cs typeface="Segoe UI"/>
            </a:endParaRPr>
          </a:p>
          <a:p>
            <a:pPr marL="355600" indent="-342900">
              <a:lnSpc>
                <a:spcPct val="100000"/>
              </a:lnSpc>
              <a:buFont typeface="Arial"/>
              <a:buChar char="•"/>
              <a:tabLst>
                <a:tab pos="354965" algn="l"/>
                <a:tab pos="355600" algn="l"/>
              </a:tabLst>
            </a:pPr>
            <a:r>
              <a:rPr sz="3200" b="1" spc="-30" dirty="0">
                <a:solidFill>
                  <a:srgbClr val="231F20"/>
                </a:solidFill>
                <a:latin typeface="Meiryo UI" panose="020B0604030504040204" pitchFamily="50" charset="-128"/>
                <a:ea typeface="Meiryo UI" panose="020B0604030504040204" pitchFamily="50" charset="-128"/>
                <a:cs typeface="Segoe UI"/>
              </a:rPr>
              <a:t>Transformer</a:t>
            </a:r>
            <a:r>
              <a:rPr sz="3200" b="1" spc="-10" dirty="0">
                <a:solidFill>
                  <a:srgbClr val="231F20"/>
                </a:solidFill>
                <a:latin typeface="Meiryo UI" panose="020B0604030504040204" pitchFamily="50" charset="-128"/>
                <a:ea typeface="Meiryo UI" panose="020B0604030504040204" pitchFamily="50" charset="-128"/>
                <a:cs typeface="Microsoft JhengHei"/>
              </a:rPr>
              <a:t>から変わったところ</a:t>
            </a:r>
            <a:endParaRPr sz="3200" dirty="0">
              <a:latin typeface="Meiryo UI" panose="020B0604030504040204" pitchFamily="50" charset="-128"/>
              <a:ea typeface="Meiryo UI" panose="020B0604030504040204" pitchFamily="50" charset="-128"/>
              <a:cs typeface="Microsoft JhengHei"/>
            </a:endParaRPr>
          </a:p>
          <a:p>
            <a:pPr marL="756285" lvl="1" indent="-287020">
              <a:lnSpc>
                <a:spcPct val="100000"/>
              </a:lnSpc>
              <a:spcBef>
                <a:spcPts val="375"/>
              </a:spcBef>
              <a:buFont typeface="Arial"/>
              <a:buChar char="–"/>
              <a:tabLst>
                <a:tab pos="756920" algn="l"/>
              </a:tabLst>
            </a:pPr>
            <a:r>
              <a:rPr sz="2800" b="1" spc="-35" dirty="0">
                <a:solidFill>
                  <a:srgbClr val="231F20"/>
                </a:solidFill>
                <a:latin typeface="Meiryo UI" panose="020B0604030504040204" pitchFamily="50" charset="-128"/>
                <a:ea typeface="Meiryo UI" panose="020B0604030504040204" pitchFamily="50" charset="-128"/>
                <a:cs typeface="Microsoft JhengHei"/>
              </a:rPr>
              <a:t>ベクトルをませて変換</a:t>
            </a:r>
            <a:r>
              <a:rPr sz="2800" spc="-35" dirty="0">
                <a:solidFill>
                  <a:srgbClr val="231F20"/>
                </a:solidFill>
                <a:latin typeface="Meiryo UI" panose="020B0604030504040204" pitchFamily="50" charset="-128"/>
                <a:ea typeface="Meiryo UI" panose="020B0604030504040204" pitchFamily="50" charset="-128"/>
                <a:cs typeface="Microsoft JhengHei"/>
              </a:rPr>
              <a:t>する方法</a:t>
            </a:r>
            <a:r>
              <a:rPr sz="2800" spc="-25" dirty="0">
                <a:solidFill>
                  <a:srgbClr val="231F20"/>
                </a:solidFill>
                <a:latin typeface="Meiryo UI" panose="020B0604030504040204" pitchFamily="50" charset="-128"/>
                <a:ea typeface="Meiryo UI" panose="020B0604030504040204" pitchFamily="50" charset="-128"/>
                <a:cs typeface="Microsoft JhengHei"/>
              </a:rPr>
              <a:t>が</a:t>
            </a:r>
            <a:r>
              <a:rPr sz="2800" b="1" spc="-30" dirty="0">
                <a:solidFill>
                  <a:srgbClr val="231F20"/>
                </a:solidFill>
                <a:latin typeface="Meiryo UI" panose="020B0604030504040204" pitchFamily="50" charset="-128"/>
                <a:ea typeface="Meiryo UI" panose="020B0604030504040204" pitchFamily="50" charset="-128"/>
                <a:cs typeface="Segoe UI"/>
              </a:rPr>
              <a:t>Attention</a:t>
            </a:r>
            <a:r>
              <a:rPr sz="2800" b="1" spc="-35" dirty="0">
                <a:solidFill>
                  <a:srgbClr val="231F20"/>
                </a:solidFill>
                <a:latin typeface="Meiryo UI" panose="020B0604030504040204" pitchFamily="50" charset="-128"/>
                <a:ea typeface="Meiryo UI" panose="020B0604030504040204" pitchFamily="50" charset="-128"/>
                <a:cs typeface="Microsoft JhengHei"/>
              </a:rPr>
              <a:t>から行列</a:t>
            </a:r>
            <a:r>
              <a:rPr sz="2800" b="1" spc="-20" dirty="0">
                <a:solidFill>
                  <a:srgbClr val="231F20"/>
                </a:solidFill>
                <a:latin typeface="Meiryo UI" panose="020B0604030504040204" pitchFamily="50" charset="-128"/>
                <a:ea typeface="Meiryo UI" panose="020B0604030504040204" pitchFamily="50" charset="-128"/>
                <a:cs typeface="Microsoft JhengHei"/>
              </a:rPr>
              <a:t>積</a:t>
            </a:r>
            <a:r>
              <a:rPr sz="2800" spc="-35" dirty="0">
                <a:solidFill>
                  <a:srgbClr val="231F20"/>
                </a:solidFill>
                <a:latin typeface="Meiryo UI" panose="020B0604030504040204" pitchFamily="50" charset="-128"/>
                <a:ea typeface="Meiryo UI" panose="020B0604030504040204" pitchFamily="50" charset="-128"/>
                <a:cs typeface="Microsoft JhengHei"/>
              </a:rPr>
              <a:t>になつ</a:t>
            </a:r>
            <a:r>
              <a:rPr sz="2800" spc="-50" dirty="0">
                <a:solidFill>
                  <a:srgbClr val="231F20"/>
                </a:solidFill>
                <a:latin typeface="Meiryo UI" panose="020B0604030504040204" pitchFamily="50" charset="-128"/>
                <a:ea typeface="Meiryo UI" panose="020B0604030504040204" pitchFamily="50" charset="-128"/>
                <a:cs typeface="Microsoft JhengHei"/>
              </a:rPr>
              <a:t>た</a:t>
            </a:r>
            <a:endParaRPr sz="2800" dirty="0">
              <a:latin typeface="Meiryo UI" panose="020B0604030504040204" pitchFamily="50" charset="-128"/>
              <a:ea typeface="Meiryo UI" panose="020B0604030504040204" pitchFamily="50" charset="-128"/>
              <a:cs typeface="Microsoft JhengHei"/>
            </a:endParaRPr>
          </a:p>
          <a:p>
            <a:pPr marL="756285" lvl="1" indent="-287020">
              <a:lnSpc>
                <a:spcPts val="3195"/>
              </a:lnSpc>
              <a:spcBef>
                <a:spcPts val="340"/>
              </a:spcBef>
              <a:buFont typeface="Arial"/>
              <a:buChar char="–"/>
              <a:tabLst>
                <a:tab pos="756920" algn="l"/>
              </a:tabLst>
            </a:pPr>
            <a:r>
              <a:rPr sz="2800" spc="-35" dirty="0">
                <a:solidFill>
                  <a:srgbClr val="231F20"/>
                </a:solidFill>
                <a:latin typeface="Meiryo UI" panose="020B0604030504040204" pitchFamily="50" charset="-128"/>
                <a:ea typeface="Meiryo UI" panose="020B0604030504040204" pitchFamily="50" charset="-128"/>
                <a:cs typeface="Microsoft JhengHei"/>
              </a:rPr>
              <a:t>ベクトルの</a:t>
            </a:r>
            <a:r>
              <a:rPr sz="2800" b="1" spc="-35" dirty="0">
                <a:solidFill>
                  <a:srgbClr val="231F20"/>
                </a:solidFill>
                <a:latin typeface="Meiryo UI" panose="020B0604030504040204" pitchFamily="50" charset="-128"/>
                <a:ea typeface="Meiryo UI" panose="020B0604030504040204" pitchFamily="50" charset="-128"/>
                <a:cs typeface="Microsoft JhengHei"/>
              </a:rPr>
              <a:t>位置情報</a:t>
            </a:r>
            <a:r>
              <a:rPr sz="2800" spc="-35" dirty="0">
                <a:solidFill>
                  <a:srgbClr val="231F20"/>
                </a:solidFill>
                <a:latin typeface="Meiryo UI" panose="020B0604030504040204" pitchFamily="50" charset="-128"/>
                <a:ea typeface="Meiryo UI" panose="020B0604030504040204" pitchFamily="50" charset="-128"/>
                <a:cs typeface="Microsoft JhengHei"/>
              </a:rPr>
              <a:t>をベクトル自身が保持</a:t>
            </a:r>
            <a:r>
              <a:rPr sz="2800" spc="-10" dirty="0">
                <a:solidFill>
                  <a:srgbClr val="231F20"/>
                </a:solidFill>
                <a:latin typeface="Meiryo UI" panose="020B0604030504040204" pitchFamily="50" charset="-128"/>
                <a:ea typeface="Meiryo UI" panose="020B0604030504040204" pitchFamily="50" charset="-128"/>
                <a:cs typeface="Microsoft JhengHei"/>
              </a:rPr>
              <a:t>（</a:t>
            </a:r>
            <a:r>
              <a:rPr sz="2800" spc="-10" dirty="0">
                <a:solidFill>
                  <a:srgbClr val="231F20"/>
                </a:solidFill>
                <a:latin typeface="Meiryo UI" panose="020B0604030504040204" pitchFamily="50" charset="-128"/>
                <a:ea typeface="Meiryo UI" panose="020B0604030504040204" pitchFamily="50" charset="-128"/>
                <a:cs typeface="Segoe UI"/>
              </a:rPr>
              <a:t>Transformer</a:t>
            </a:r>
            <a:r>
              <a:rPr sz="2800" spc="-10" dirty="0">
                <a:solidFill>
                  <a:srgbClr val="231F20"/>
                </a:solidFill>
                <a:latin typeface="Meiryo UI" panose="020B0604030504040204" pitchFamily="50" charset="-128"/>
                <a:ea typeface="Meiryo UI" panose="020B0604030504040204" pitchFamily="50" charset="-128"/>
                <a:cs typeface="Microsoft JhengHei"/>
              </a:rPr>
              <a:t>）</a:t>
            </a:r>
            <a:endParaRPr sz="2800" dirty="0">
              <a:latin typeface="Meiryo UI" panose="020B0604030504040204" pitchFamily="50" charset="-128"/>
              <a:ea typeface="Meiryo UI" panose="020B0604030504040204" pitchFamily="50" charset="-128"/>
              <a:cs typeface="Microsoft JhengHei"/>
            </a:endParaRPr>
          </a:p>
          <a:p>
            <a:pPr marL="756285">
              <a:lnSpc>
                <a:spcPts val="3195"/>
              </a:lnSpc>
            </a:pPr>
            <a:r>
              <a:rPr sz="2800" spc="-30" dirty="0">
                <a:solidFill>
                  <a:srgbClr val="231F20"/>
                </a:solidFill>
                <a:latin typeface="Meiryo UI" panose="020B0604030504040204" pitchFamily="50" charset="-128"/>
                <a:ea typeface="Meiryo UI" panose="020B0604030504040204" pitchFamily="50" charset="-128"/>
                <a:cs typeface="Segoe UI"/>
              </a:rPr>
              <a:t>→</a:t>
            </a:r>
            <a:r>
              <a:rPr sz="2800" spc="-35" dirty="0">
                <a:solidFill>
                  <a:srgbClr val="231F20"/>
                </a:solidFill>
                <a:latin typeface="Meiryo UI" panose="020B0604030504040204" pitchFamily="50" charset="-128"/>
                <a:ea typeface="Meiryo UI" panose="020B0604030504040204" pitchFamily="50" charset="-128"/>
                <a:cs typeface="Microsoft JhengHei"/>
              </a:rPr>
              <a:t>ベクトルのインデックスに併せてネットワークが保持</a:t>
            </a:r>
            <a:r>
              <a:rPr sz="2800" spc="-30" dirty="0">
                <a:solidFill>
                  <a:srgbClr val="231F20"/>
                </a:solidFill>
                <a:latin typeface="Meiryo UI" panose="020B0604030504040204" pitchFamily="50" charset="-128"/>
                <a:ea typeface="Meiryo UI" panose="020B0604030504040204" pitchFamily="50" charset="-128"/>
                <a:cs typeface="Microsoft JhengHei"/>
              </a:rPr>
              <a:t>（</a:t>
            </a:r>
            <a:r>
              <a:rPr sz="2800" spc="-30" dirty="0">
                <a:solidFill>
                  <a:srgbClr val="231F20"/>
                </a:solidFill>
                <a:latin typeface="Meiryo UI" panose="020B0604030504040204" pitchFamily="50" charset="-128"/>
                <a:ea typeface="Meiryo UI" panose="020B0604030504040204" pitchFamily="50" charset="-128"/>
                <a:cs typeface="Segoe UI"/>
              </a:rPr>
              <a:t>MLP</a:t>
            </a:r>
            <a:r>
              <a:rPr sz="2800" spc="-35" dirty="0">
                <a:solidFill>
                  <a:srgbClr val="231F20"/>
                </a:solidFill>
                <a:latin typeface="Meiryo UI" panose="020B0604030504040204" pitchFamily="50" charset="-128"/>
                <a:ea typeface="Meiryo UI" panose="020B0604030504040204" pitchFamily="50" charset="-128"/>
                <a:cs typeface="Microsoft JhengHei"/>
              </a:rPr>
              <a:t>系</a:t>
            </a:r>
            <a:r>
              <a:rPr sz="2800" spc="-50" dirty="0">
                <a:solidFill>
                  <a:srgbClr val="231F20"/>
                </a:solidFill>
                <a:latin typeface="Meiryo UI" panose="020B0604030504040204" pitchFamily="50" charset="-128"/>
                <a:ea typeface="Meiryo UI" panose="020B0604030504040204" pitchFamily="50" charset="-128"/>
                <a:cs typeface="Microsoft JhengHei"/>
              </a:rPr>
              <a:t>）</a:t>
            </a:r>
            <a:endParaRPr sz="2800" dirty="0">
              <a:latin typeface="Meiryo UI" panose="020B0604030504040204" pitchFamily="50" charset="-128"/>
              <a:ea typeface="Meiryo UI" panose="020B0604030504040204" pitchFamily="50" charset="-128"/>
              <a:cs typeface="Microsoft JhengHe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ワーキングメモリ</a:t>
            </a:r>
            <a:endParaRPr kumimoji="1" lang="ja-JP" altLang="en-US" sz="3200" b="1" dirty="0">
              <a:latin typeface="Meiryo UI" panose="020B0604030504040204" pitchFamily="50" charset="-128"/>
              <a:ea typeface="Meiryo UI" panose="020B0604030504040204" pitchFamily="50" charset="-128"/>
            </a:endParaRPr>
          </a:p>
        </p:txBody>
      </p:sp>
      <p:sp>
        <p:nvSpPr>
          <p:cNvPr id="6" name="正方形/長方形 5"/>
          <p:cNvSpPr/>
          <p:nvPr/>
        </p:nvSpPr>
        <p:spPr>
          <a:xfrm>
            <a:off x="969682" y="4704127"/>
            <a:ext cx="1976823"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Recurrent Neural Network</a:t>
            </a:r>
            <a:endParaRPr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822" y="1227585"/>
            <a:ext cx="4676467" cy="4206365"/>
          </a:xfrm>
          <a:prstGeom prst="rect">
            <a:avLst/>
          </a:prstGeom>
        </p:spPr>
      </p:pic>
      <p:grpSp>
        <p:nvGrpSpPr>
          <p:cNvPr id="24" name="グループ化 23"/>
          <p:cNvGrpSpPr/>
          <p:nvPr/>
        </p:nvGrpSpPr>
        <p:grpSpPr>
          <a:xfrm>
            <a:off x="347241" y="1651636"/>
            <a:ext cx="7443249" cy="3796754"/>
            <a:chOff x="1089002" y="1509011"/>
            <a:chExt cx="6055584" cy="3014665"/>
          </a:xfrm>
        </p:grpSpPr>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002" y="1509011"/>
              <a:ext cx="4916389" cy="3014665"/>
            </a:xfrm>
            <a:prstGeom prst="rect">
              <a:avLst/>
            </a:prstGeom>
          </p:spPr>
        </p:pic>
        <p:cxnSp>
          <p:nvCxnSpPr>
            <p:cNvPr id="14" name="直線矢印コネクタ 13"/>
            <p:cNvCxnSpPr/>
            <p:nvPr/>
          </p:nvCxnSpPr>
          <p:spPr>
            <a:xfrm flipV="1">
              <a:off x="4856187" y="1893502"/>
              <a:ext cx="2278389" cy="545397"/>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4846177" y="3016343"/>
              <a:ext cx="2298409" cy="1020241"/>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正方形/長方形 22"/>
          <p:cNvSpPr/>
          <p:nvPr/>
        </p:nvSpPr>
        <p:spPr>
          <a:xfrm>
            <a:off x="262359" y="5702506"/>
            <a:ext cx="11667281" cy="95410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入力層の出力及び中間層の</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ステップ前の</a:t>
            </a:r>
            <a:r>
              <a:rPr lang="en-US" altLang="ja-JP" sz="1400" dirty="0">
                <a:latin typeface="Meiryo UI" panose="020B0604030504040204" pitchFamily="50" charset="-128"/>
                <a:ea typeface="Meiryo UI" panose="020B0604030504040204" pitchFamily="50" charset="-128"/>
              </a:rPr>
              <a:t>(RNN</a:t>
            </a:r>
            <a:r>
              <a:rPr lang="ja-JP" altLang="en-US" sz="1400" dirty="0">
                <a:latin typeface="Meiryo UI" panose="020B0604030504040204" pitchFamily="50" charset="-128"/>
                <a:ea typeface="Meiryo UI" panose="020B0604030504040204" pitchFamily="50" charset="-128"/>
              </a:rPr>
              <a:t>のループ部</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の出力は、それぞれ</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か所に同時に入力として供給されます。実線が入力層の出力、点線が中間層の</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ステップ前の出力を表します。この</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か所のうち、下からの入力が実際の入力値として使われ、その他</a:t>
            </a:r>
            <a:r>
              <a:rPr lang="en-US" altLang="ja-JP" sz="1400" dirty="0">
                <a:latin typeface="Meiryo UI" panose="020B0604030504040204" pitchFamily="50" charset="-128"/>
                <a:ea typeface="Meiryo UI" panose="020B0604030504040204" pitchFamily="50" charset="-128"/>
              </a:rPr>
              <a:t>2</a:t>
            </a:r>
            <a:r>
              <a:rPr lang="ja-JP" altLang="en-US" sz="1400" dirty="0" err="1">
                <a:latin typeface="Meiryo UI" panose="020B0604030504040204" pitchFamily="50" charset="-128"/>
                <a:ea typeface="Meiryo UI" panose="020B0604030504040204" pitchFamily="50" charset="-128"/>
              </a:rPr>
              <a:t>つは</a:t>
            </a:r>
            <a:r>
              <a:rPr lang="ja-JP" altLang="en-US" sz="1400" dirty="0">
                <a:latin typeface="Meiryo UI" panose="020B0604030504040204" pitchFamily="50" charset="-128"/>
                <a:ea typeface="Meiryo UI" panose="020B0604030504040204" pitchFamily="50" charset="-128"/>
              </a:rPr>
              <a:t>下から「入力ゲート</a:t>
            </a:r>
            <a:r>
              <a:rPr lang="en-US" altLang="ja-JP" sz="1400" dirty="0">
                <a:latin typeface="Meiryo UI" panose="020B0604030504040204" pitchFamily="50" charset="-128"/>
                <a:ea typeface="Meiryo UI" panose="020B0604030504040204" pitchFamily="50" charset="-128"/>
              </a:rPr>
              <a:t>(Input Gate)</a:t>
            </a:r>
            <a:r>
              <a:rPr lang="ja-JP" altLang="en-US" sz="1400" dirty="0">
                <a:latin typeface="Meiryo UI" panose="020B0604030504040204" pitchFamily="50" charset="-128"/>
                <a:ea typeface="Meiryo UI" panose="020B0604030504040204" pitchFamily="50" charset="-128"/>
              </a:rPr>
              <a:t>」、「出力ゲート</a:t>
            </a:r>
            <a:r>
              <a:rPr lang="en-US" altLang="ja-JP" sz="1400" dirty="0">
                <a:latin typeface="Meiryo UI" panose="020B0604030504040204" pitchFamily="50" charset="-128"/>
                <a:ea typeface="Meiryo UI" panose="020B0604030504040204" pitchFamily="50" charset="-128"/>
              </a:rPr>
              <a:t>(Output Gate)</a:t>
            </a:r>
            <a:r>
              <a:rPr lang="ja-JP" altLang="en-US" sz="1400" dirty="0">
                <a:latin typeface="Meiryo UI" panose="020B0604030504040204" pitchFamily="50" charset="-128"/>
                <a:ea typeface="Meiryo UI" panose="020B0604030504040204" pitchFamily="50" charset="-128"/>
              </a:rPr>
              <a:t>」と呼ばれ、入力値及びメモリセル内の状態</a:t>
            </a:r>
            <a:r>
              <a:rPr lang="en-US" altLang="ja-JP" sz="1400" dirty="0">
                <a:latin typeface="Meiryo UI" panose="020B0604030504040204" pitchFamily="50" charset="-128"/>
                <a:ea typeface="Meiryo UI" panose="020B0604030504040204" pitchFamily="50" charset="-128"/>
              </a:rPr>
              <a:t>(State)</a:t>
            </a:r>
            <a:r>
              <a:rPr lang="ja-JP" altLang="en-US" sz="1400" dirty="0">
                <a:latin typeface="Meiryo UI" panose="020B0604030504040204" pitchFamily="50" charset="-128"/>
                <a:ea typeface="Meiryo UI" panose="020B0604030504040204" pitchFamily="50" charset="-128"/>
              </a:rPr>
              <a:t>の制御に使用されます。各入力は重み行列と乗算されたのち加算され、各ゲートの活性化関数を通します。下図の活性化関数の色はその種類を表しており、</a:t>
            </a:r>
            <a:r>
              <a:rPr lang="en-US" altLang="ja-JP" sz="1400" dirty="0">
                <a:latin typeface="Meiryo UI" panose="020B0604030504040204" pitchFamily="50" charset="-128"/>
                <a:ea typeface="Meiryo UI" panose="020B0604030504040204" pitchFamily="50" charset="-128"/>
              </a:rPr>
              <a:t>2</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ゲートに関しては常にシグモイド関数が使われます。</a:t>
            </a:r>
          </a:p>
        </p:txBody>
      </p:sp>
      <p:sp>
        <p:nvSpPr>
          <p:cNvPr id="25" name="正方形/長方形 24"/>
          <p:cNvSpPr/>
          <p:nvPr/>
        </p:nvSpPr>
        <p:spPr>
          <a:xfrm>
            <a:off x="4017992" y="904419"/>
            <a:ext cx="3248629" cy="646331"/>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の中間層のユニットを</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LSTM block</a:t>
            </a:r>
            <a:r>
              <a:rPr lang="ja-JP" altLang="en-US" sz="1200" dirty="0">
                <a:latin typeface="Meiryo UI" panose="020B0604030504040204" pitchFamily="50" charset="-128"/>
                <a:ea typeface="Meiryo UI" panose="020B0604030504040204" pitchFamily="50" charset="-128"/>
              </a:rPr>
              <a:t>と呼ばれるメモリと</a:t>
            </a:r>
            <a:r>
              <a:rPr lang="en-US" altLang="ja-JP" sz="1200" dirty="0">
                <a:latin typeface="Meiryo UI" panose="020B0604030504040204" pitchFamily="50" charset="-128"/>
                <a:ea typeface="Meiryo UI" panose="020B0604030504040204" pitchFamily="50" charset="-128"/>
              </a:rPr>
              <a:t>3</a:t>
            </a:r>
            <a:r>
              <a:rPr lang="ja-JP" altLang="en-US" sz="1200" dirty="0" err="1">
                <a:latin typeface="Meiryo UI" panose="020B0604030504040204" pitchFamily="50" charset="-128"/>
                <a:ea typeface="Meiryo UI" panose="020B0604030504040204" pitchFamily="50" charset="-128"/>
              </a:rPr>
              <a:t>つの</a:t>
            </a:r>
            <a:r>
              <a:rPr lang="ja-JP" altLang="en-US" sz="1200" dirty="0">
                <a:latin typeface="Meiryo UI" panose="020B0604030504040204" pitchFamily="50" charset="-128"/>
                <a:ea typeface="Meiryo UI" panose="020B0604030504040204" pitchFamily="50" charset="-128"/>
              </a:rPr>
              <a:t>ゲートを持つ</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ブロックに置き換える。</a:t>
            </a:r>
          </a:p>
        </p:txBody>
      </p:sp>
    </p:spTree>
    <p:extLst>
      <p:ext uri="{BB962C8B-B14F-4D97-AF65-F5344CB8AC3E}">
        <p14:creationId xmlns:p14="http://schemas.microsoft.com/office/powerpoint/2010/main" val="4180866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B182FC5-3572-3E50-EDF6-27583DF1DBE6}"/>
              </a:ext>
            </a:extLst>
          </p:cNvPr>
          <p:cNvCxnSpPr/>
          <p:nvPr/>
        </p:nvCxnSpPr>
        <p:spPr>
          <a:xfrm>
            <a:off x="2597543" y="1683143"/>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D53E978-7872-82F4-8C6C-D65ED7293E3C}"/>
              </a:ext>
            </a:extLst>
          </p:cNvPr>
          <p:cNvCxnSpPr/>
          <p:nvPr/>
        </p:nvCxnSpPr>
        <p:spPr>
          <a:xfrm>
            <a:off x="2605635" y="2152481"/>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5E3B33C-89CF-37BF-2E72-F1B18F0041B3}"/>
              </a:ext>
            </a:extLst>
          </p:cNvPr>
          <p:cNvCxnSpPr/>
          <p:nvPr/>
        </p:nvCxnSpPr>
        <p:spPr>
          <a:xfrm>
            <a:off x="2597543" y="2629911"/>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B7C45E9-3CB4-9174-D251-151CA8A98113}"/>
              </a:ext>
            </a:extLst>
          </p:cNvPr>
          <p:cNvCxnSpPr/>
          <p:nvPr/>
        </p:nvCxnSpPr>
        <p:spPr>
          <a:xfrm>
            <a:off x="2605635" y="3115434"/>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CFD0F75-6750-33E9-C7A0-9FBAFFEC5040}"/>
              </a:ext>
            </a:extLst>
          </p:cNvPr>
          <p:cNvCxnSpPr/>
          <p:nvPr/>
        </p:nvCxnSpPr>
        <p:spPr>
          <a:xfrm>
            <a:off x="2589451" y="3536219"/>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F7B841F-C6F3-DFEC-4D41-82EFE9A0D59A}"/>
              </a:ext>
            </a:extLst>
          </p:cNvPr>
          <p:cNvCxnSpPr/>
          <p:nvPr/>
        </p:nvCxnSpPr>
        <p:spPr>
          <a:xfrm>
            <a:off x="2597543" y="4005557"/>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920DBD4-91AA-45A3-B1D0-09AB83BC95EE}"/>
              </a:ext>
            </a:extLst>
          </p:cNvPr>
          <p:cNvCxnSpPr/>
          <p:nvPr/>
        </p:nvCxnSpPr>
        <p:spPr>
          <a:xfrm>
            <a:off x="2589451" y="4482987"/>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7880B40-D509-57A6-2ECB-47CE02350093}"/>
              </a:ext>
            </a:extLst>
          </p:cNvPr>
          <p:cNvCxnSpPr/>
          <p:nvPr/>
        </p:nvCxnSpPr>
        <p:spPr>
          <a:xfrm>
            <a:off x="2597543" y="4968510"/>
            <a:ext cx="72100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A663FE46-FE5D-CB27-74E4-80322D7DC273}"/>
              </a:ext>
            </a:extLst>
          </p:cNvPr>
          <p:cNvSpPr txBox="1"/>
          <p:nvPr/>
        </p:nvSpPr>
        <p:spPr>
          <a:xfrm>
            <a:off x="2064818" y="4783844"/>
            <a:ext cx="639270" cy="369332"/>
          </a:xfrm>
          <a:prstGeom prst="rect">
            <a:avLst/>
          </a:prstGeom>
          <a:noFill/>
        </p:spPr>
        <p:txBody>
          <a:bodyPr wrap="square" rtlCol="0">
            <a:spAutoFit/>
          </a:bodyPr>
          <a:lstStyle/>
          <a:p>
            <a:pPr algn="ctr"/>
            <a:r>
              <a:rPr kumimoji="1" lang="ja-JP" altLang="en-US" dirty="0"/>
              <a:t>０</a:t>
            </a:r>
          </a:p>
        </p:txBody>
      </p:sp>
      <p:sp>
        <p:nvSpPr>
          <p:cNvPr id="42" name="テキスト ボックス 41">
            <a:extLst>
              <a:ext uri="{FF2B5EF4-FFF2-40B4-BE49-F238E27FC236}">
                <a16:creationId xmlns:a16="http://schemas.microsoft.com/office/drawing/2014/main" id="{AE4E8590-150A-34DC-6659-E0B8077EE6D5}"/>
              </a:ext>
            </a:extLst>
          </p:cNvPr>
          <p:cNvSpPr txBox="1"/>
          <p:nvPr/>
        </p:nvSpPr>
        <p:spPr>
          <a:xfrm>
            <a:off x="2064818" y="4306413"/>
            <a:ext cx="639270" cy="369332"/>
          </a:xfrm>
          <a:prstGeom prst="rect">
            <a:avLst/>
          </a:prstGeom>
          <a:noFill/>
        </p:spPr>
        <p:txBody>
          <a:bodyPr wrap="square" rtlCol="0">
            <a:spAutoFit/>
          </a:bodyPr>
          <a:lstStyle/>
          <a:p>
            <a:pPr algn="ctr"/>
            <a:r>
              <a:rPr kumimoji="1" lang="en-US" altLang="ja-JP" dirty="0"/>
              <a:t>1</a:t>
            </a:r>
            <a:r>
              <a:rPr kumimoji="1" lang="ja-JP" altLang="en-US" dirty="0"/>
              <a:t>０</a:t>
            </a:r>
          </a:p>
        </p:txBody>
      </p:sp>
      <p:sp>
        <p:nvSpPr>
          <p:cNvPr id="43" name="テキスト ボックス 42">
            <a:extLst>
              <a:ext uri="{FF2B5EF4-FFF2-40B4-BE49-F238E27FC236}">
                <a16:creationId xmlns:a16="http://schemas.microsoft.com/office/drawing/2014/main" id="{7698EEDF-64ED-E09C-1301-895E1EACCB9F}"/>
              </a:ext>
            </a:extLst>
          </p:cNvPr>
          <p:cNvSpPr txBox="1"/>
          <p:nvPr/>
        </p:nvSpPr>
        <p:spPr>
          <a:xfrm>
            <a:off x="2064818" y="3820891"/>
            <a:ext cx="639270" cy="369332"/>
          </a:xfrm>
          <a:prstGeom prst="rect">
            <a:avLst/>
          </a:prstGeom>
          <a:noFill/>
        </p:spPr>
        <p:txBody>
          <a:bodyPr wrap="square" rtlCol="0">
            <a:spAutoFit/>
          </a:bodyPr>
          <a:lstStyle/>
          <a:p>
            <a:pPr algn="ctr"/>
            <a:r>
              <a:rPr lang="en-US" altLang="ja-JP" dirty="0"/>
              <a:t>2</a:t>
            </a:r>
            <a:r>
              <a:rPr kumimoji="1" lang="ja-JP" altLang="en-US" dirty="0"/>
              <a:t>０</a:t>
            </a:r>
          </a:p>
        </p:txBody>
      </p:sp>
      <p:sp>
        <p:nvSpPr>
          <p:cNvPr id="44" name="テキスト ボックス 43">
            <a:extLst>
              <a:ext uri="{FF2B5EF4-FFF2-40B4-BE49-F238E27FC236}">
                <a16:creationId xmlns:a16="http://schemas.microsoft.com/office/drawing/2014/main" id="{44874F5E-02A2-05C4-A35E-6F1D730F5473}"/>
              </a:ext>
            </a:extLst>
          </p:cNvPr>
          <p:cNvSpPr txBox="1"/>
          <p:nvPr/>
        </p:nvSpPr>
        <p:spPr>
          <a:xfrm>
            <a:off x="2056726" y="3359645"/>
            <a:ext cx="639270" cy="369332"/>
          </a:xfrm>
          <a:prstGeom prst="rect">
            <a:avLst/>
          </a:prstGeom>
          <a:noFill/>
        </p:spPr>
        <p:txBody>
          <a:bodyPr wrap="square" rtlCol="0">
            <a:spAutoFit/>
          </a:bodyPr>
          <a:lstStyle/>
          <a:p>
            <a:pPr algn="ctr"/>
            <a:r>
              <a:rPr kumimoji="1" lang="en-US" altLang="ja-JP" dirty="0"/>
              <a:t>3</a:t>
            </a:r>
            <a:r>
              <a:rPr kumimoji="1" lang="ja-JP" altLang="en-US" dirty="0"/>
              <a:t>０</a:t>
            </a:r>
          </a:p>
        </p:txBody>
      </p:sp>
      <p:sp>
        <p:nvSpPr>
          <p:cNvPr id="45" name="テキスト ボックス 44">
            <a:extLst>
              <a:ext uri="{FF2B5EF4-FFF2-40B4-BE49-F238E27FC236}">
                <a16:creationId xmlns:a16="http://schemas.microsoft.com/office/drawing/2014/main" id="{C959A50D-FB78-FFBC-F2B4-574087376765}"/>
              </a:ext>
            </a:extLst>
          </p:cNvPr>
          <p:cNvSpPr txBox="1"/>
          <p:nvPr/>
        </p:nvSpPr>
        <p:spPr>
          <a:xfrm>
            <a:off x="2032450" y="2938859"/>
            <a:ext cx="639270" cy="369332"/>
          </a:xfrm>
          <a:prstGeom prst="rect">
            <a:avLst/>
          </a:prstGeom>
          <a:noFill/>
        </p:spPr>
        <p:txBody>
          <a:bodyPr wrap="square" rtlCol="0">
            <a:spAutoFit/>
          </a:bodyPr>
          <a:lstStyle/>
          <a:p>
            <a:pPr algn="ctr"/>
            <a:r>
              <a:rPr lang="en-US" altLang="ja-JP" dirty="0"/>
              <a:t>4</a:t>
            </a:r>
            <a:r>
              <a:rPr kumimoji="1" lang="ja-JP" altLang="en-US" dirty="0"/>
              <a:t>０</a:t>
            </a:r>
          </a:p>
        </p:txBody>
      </p:sp>
      <p:sp>
        <p:nvSpPr>
          <p:cNvPr id="46" name="テキスト ボックス 45">
            <a:extLst>
              <a:ext uri="{FF2B5EF4-FFF2-40B4-BE49-F238E27FC236}">
                <a16:creationId xmlns:a16="http://schemas.microsoft.com/office/drawing/2014/main" id="{E0BAB32B-5F2A-23AB-B4FD-2107E85BA04F}"/>
              </a:ext>
            </a:extLst>
          </p:cNvPr>
          <p:cNvSpPr txBox="1"/>
          <p:nvPr/>
        </p:nvSpPr>
        <p:spPr>
          <a:xfrm>
            <a:off x="2014917" y="2453337"/>
            <a:ext cx="639270" cy="369332"/>
          </a:xfrm>
          <a:prstGeom prst="rect">
            <a:avLst/>
          </a:prstGeom>
          <a:noFill/>
        </p:spPr>
        <p:txBody>
          <a:bodyPr wrap="square" rtlCol="0">
            <a:spAutoFit/>
          </a:bodyPr>
          <a:lstStyle/>
          <a:p>
            <a:pPr algn="ctr"/>
            <a:r>
              <a:rPr kumimoji="1" lang="en-US" altLang="ja-JP" dirty="0"/>
              <a:t>5</a:t>
            </a:r>
            <a:r>
              <a:rPr kumimoji="1" lang="ja-JP" altLang="en-US" dirty="0"/>
              <a:t>０</a:t>
            </a:r>
          </a:p>
        </p:txBody>
      </p:sp>
      <p:sp>
        <p:nvSpPr>
          <p:cNvPr id="47" name="テキスト ボックス 46">
            <a:extLst>
              <a:ext uri="{FF2B5EF4-FFF2-40B4-BE49-F238E27FC236}">
                <a16:creationId xmlns:a16="http://schemas.microsoft.com/office/drawing/2014/main" id="{48D67DA6-E4C4-618B-1352-D72F811FB1BD}"/>
              </a:ext>
            </a:extLst>
          </p:cNvPr>
          <p:cNvSpPr txBox="1"/>
          <p:nvPr/>
        </p:nvSpPr>
        <p:spPr>
          <a:xfrm>
            <a:off x="2023009" y="1975907"/>
            <a:ext cx="639270" cy="369332"/>
          </a:xfrm>
          <a:prstGeom prst="rect">
            <a:avLst/>
          </a:prstGeom>
          <a:noFill/>
        </p:spPr>
        <p:txBody>
          <a:bodyPr wrap="square" rtlCol="0">
            <a:spAutoFit/>
          </a:bodyPr>
          <a:lstStyle/>
          <a:p>
            <a:pPr algn="ctr"/>
            <a:r>
              <a:rPr lang="en-US" altLang="ja-JP" dirty="0"/>
              <a:t>6</a:t>
            </a:r>
            <a:r>
              <a:rPr kumimoji="1" lang="ja-JP" altLang="en-US" dirty="0"/>
              <a:t>０</a:t>
            </a:r>
          </a:p>
        </p:txBody>
      </p:sp>
      <p:sp>
        <p:nvSpPr>
          <p:cNvPr id="48" name="テキスト ボックス 47">
            <a:extLst>
              <a:ext uri="{FF2B5EF4-FFF2-40B4-BE49-F238E27FC236}">
                <a16:creationId xmlns:a16="http://schemas.microsoft.com/office/drawing/2014/main" id="{CDEFF0A3-A391-AE64-9174-4BCEBF024A69}"/>
              </a:ext>
            </a:extLst>
          </p:cNvPr>
          <p:cNvSpPr txBox="1"/>
          <p:nvPr/>
        </p:nvSpPr>
        <p:spPr>
          <a:xfrm>
            <a:off x="1990641" y="1498479"/>
            <a:ext cx="639270" cy="369332"/>
          </a:xfrm>
          <a:prstGeom prst="rect">
            <a:avLst/>
          </a:prstGeom>
          <a:noFill/>
        </p:spPr>
        <p:txBody>
          <a:bodyPr wrap="square" rtlCol="0">
            <a:spAutoFit/>
          </a:bodyPr>
          <a:lstStyle/>
          <a:p>
            <a:pPr algn="ctr"/>
            <a:r>
              <a:rPr kumimoji="1" lang="en-US" altLang="ja-JP" dirty="0"/>
              <a:t>7</a:t>
            </a:r>
            <a:r>
              <a:rPr kumimoji="1" lang="ja-JP" altLang="en-US" dirty="0"/>
              <a:t>０</a:t>
            </a:r>
          </a:p>
        </p:txBody>
      </p:sp>
      <p:sp>
        <p:nvSpPr>
          <p:cNvPr id="7" name="テキスト ボックス 6">
            <a:extLst>
              <a:ext uri="{FF2B5EF4-FFF2-40B4-BE49-F238E27FC236}">
                <a16:creationId xmlns:a16="http://schemas.microsoft.com/office/drawing/2014/main" id="{D60E381A-D68F-8A44-F2F5-5D04EEE23C4D}"/>
              </a:ext>
            </a:extLst>
          </p:cNvPr>
          <p:cNvSpPr txBox="1"/>
          <p:nvPr/>
        </p:nvSpPr>
        <p:spPr>
          <a:xfrm>
            <a:off x="2453236" y="4974007"/>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CVPR2020</a:t>
            </a:r>
            <a:endParaRPr kumimoji="1" lang="ja-JP" altLang="en-US" dirty="0">
              <a:latin typeface="Arial Rounded MT Bold" panose="020F0704030504030204" pitchFamily="34" charset="0"/>
            </a:endParaRPr>
          </a:p>
        </p:txBody>
      </p:sp>
      <p:sp>
        <p:nvSpPr>
          <p:cNvPr id="49" name="テキスト ボックス 48">
            <a:extLst>
              <a:ext uri="{FF2B5EF4-FFF2-40B4-BE49-F238E27FC236}">
                <a16:creationId xmlns:a16="http://schemas.microsoft.com/office/drawing/2014/main" id="{1B1FCC88-2F0F-5900-D4D5-13B50DAB2DE4}"/>
              </a:ext>
            </a:extLst>
          </p:cNvPr>
          <p:cNvSpPr txBox="1"/>
          <p:nvPr/>
        </p:nvSpPr>
        <p:spPr>
          <a:xfrm>
            <a:off x="4033882" y="4976601"/>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ECCV2020</a:t>
            </a:r>
            <a:endParaRPr kumimoji="1" lang="ja-JP" altLang="en-US" dirty="0">
              <a:latin typeface="Arial Rounded MT Bold" panose="020F0704030504030204" pitchFamily="34" charset="0"/>
            </a:endParaRPr>
          </a:p>
        </p:txBody>
      </p:sp>
      <p:sp>
        <p:nvSpPr>
          <p:cNvPr id="50" name="テキスト ボックス 49">
            <a:extLst>
              <a:ext uri="{FF2B5EF4-FFF2-40B4-BE49-F238E27FC236}">
                <a16:creationId xmlns:a16="http://schemas.microsoft.com/office/drawing/2014/main" id="{85217286-421C-6F6E-C2DD-8E3E78E129FD}"/>
              </a:ext>
            </a:extLst>
          </p:cNvPr>
          <p:cNvSpPr txBox="1"/>
          <p:nvPr/>
        </p:nvSpPr>
        <p:spPr>
          <a:xfrm>
            <a:off x="5565976" y="4976599"/>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CVPR2021</a:t>
            </a:r>
            <a:endParaRPr kumimoji="1" lang="ja-JP" altLang="en-US" dirty="0">
              <a:latin typeface="Arial Rounded MT Bold" panose="020F0704030504030204" pitchFamily="34" charset="0"/>
            </a:endParaRPr>
          </a:p>
        </p:txBody>
      </p:sp>
      <p:sp>
        <p:nvSpPr>
          <p:cNvPr id="51" name="テキスト ボックス 50">
            <a:extLst>
              <a:ext uri="{FF2B5EF4-FFF2-40B4-BE49-F238E27FC236}">
                <a16:creationId xmlns:a16="http://schemas.microsoft.com/office/drawing/2014/main" id="{7007C26A-2488-61E7-B82B-4DA7926D4693}"/>
              </a:ext>
            </a:extLst>
          </p:cNvPr>
          <p:cNvSpPr txBox="1"/>
          <p:nvPr/>
        </p:nvSpPr>
        <p:spPr>
          <a:xfrm>
            <a:off x="6982083" y="4976595"/>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ICCV2021</a:t>
            </a:r>
            <a:endParaRPr kumimoji="1" lang="ja-JP" altLang="en-US" dirty="0">
              <a:latin typeface="Arial Rounded MT Bold" panose="020F0704030504030204" pitchFamily="34" charset="0"/>
            </a:endParaRPr>
          </a:p>
        </p:txBody>
      </p:sp>
      <p:sp>
        <p:nvSpPr>
          <p:cNvPr id="52" name="テキスト ボックス 51">
            <a:extLst>
              <a:ext uri="{FF2B5EF4-FFF2-40B4-BE49-F238E27FC236}">
                <a16:creationId xmlns:a16="http://schemas.microsoft.com/office/drawing/2014/main" id="{FBD9A3EA-7827-222F-2F7C-2A95E9ACA0B5}"/>
              </a:ext>
            </a:extLst>
          </p:cNvPr>
          <p:cNvSpPr txBox="1"/>
          <p:nvPr/>
        </p:nvSpPr>
        <p:spPr>
          <a:xfrm>
            <a:off x="8376613" y="4973685"/>
            <a:ext cx="1755971" cy="369332"/>
          </a:xfrm>
          <a:prstGeom prst="rect">
            <a:avLst/>
          </a:prstGeom>
          <a:noFill/>
        </p:spPr>
        <p:txBody>
          <a:bodyPr wrap="square" rtlCol="0">
            <a:spAutoFit/>
          </a:bodyPr>
          <a:lstStyle/>
          <a:p>
            <a:pPr algn="ctr"/>
            <a:r>
              <a:rPr kumimoji="1" lang="en-US" altLang="ja-JP" dirty="0">
                <a:latin typeface="Arial Rounded MT Bold" panose="020F0704030504030204" pitchFamily="34" charset="0"/>
              </a:rPr>
              <a:t>CVPR2022</a:t>
            </a:r>
            <a:endParaRPr kumimoji="1" lang="ja-JP" altLang="en-US" dirty="0">
              <a:latin typeface="Arial Rounded MT Bold" panose="020F0704030504030204" pitchFamily="34" charset="0"/>
            </a:endParaRPr>
          </a:p>
        </p:txBody>
      </p:sp>
      <p:sp>
        <p:nvSpPr>
          <p:cNvPr id="11" name="正方形/長方形 10">
            <a:extLst>
              <a:ext uri="{FF2B5EF4-FFF2-40B4-BE49-F238E27FC236}">
                <a16:creationId xmlns:a16="http://schemas.microsoft.com/office/drawing/2014/main" id="{00219162-4574-BA7E-88C1-535D6B2B8B7C}"/>
              </a:ext>
            </a:extLst>
          </p:cNvPr>
          <p:cNvSpPr/>
          <p:nvPr/>
        </p:nvSpPr>
        <p:spPr>
          <a:xfrm>
            <a:off x="4528843" y="4920162"/>
            <a:ext cx="776835" cy="4571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A96D2DD-4E85-A6DF-3863-E98A5613FD2D}"/>
              </a:ext>
            </a:extLst>
          </p:cNvPr>
          <p:cNvSpPr/>
          <p:nvPr/>
        </p:nvSpPr>
        <p:spPr>
          <a:xfrm>
            <a:off x="6019132" y="4352134"/>
            <a:ext cx="776835" cy="6137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916E9598-5C83-EF17-FBB3-7A06D189000C}"/>
              </a:ext>
            </a:extLst>
          </p:cNvPr>
          <p:cNvSpPr/>
          <p:nvPr/>
        </p:nvSpPr>
        <p:spPr>
          <a:xfrm>
            <a:off x="7435239" y="3600957"/>
            <a:ext cx="776835" cy="136547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AA24C53-F7F3-67A6-0107-EE9A89DB19FA}"/>
              </a:ext>
            </a:extLst>
          </p:cNvPr>
          <p:cNvSpPr/>
          <p:nvPr/>
        </p:nvSpPr>
        <p:spPr>
          <a:xfrm>
            <a:off x="8801444" y="1975907"/>
            <a:ext cx="776835" cy="29905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85EDAF71-D4E6-E2E9-06D8-967DE2003750}"/>
              </a:ext>
            </a:extLst>
          </p:cNvPr>
          <p:cNvSpPr txBox="1"/>
          <p:nvPr/>
        </p:nvSpPr>
        <p:spPr>
          <a:xfrm>
            <a:off x="530028" y="3107340"/>
            <a:ext cx="1755971" cy="646331"/>
          </a:xfrm>
          <a:prstGeom prst="rect">
            <a:avLst/>
          </a:prstGeom>
          <a:noFill/>
        </p:spPr>
        <p:txBody>
          <a:bodyPr wrap="square" rtlCol="0">
            <a:spAutoFit/>
          </a:bodyPr>
          <a:lstStyle/>
          <a:p>
            <a:pPr algn="ctr"/>
            <a:r>
              <a:rPr kumimoji="1" lang="en-US" altLang="ja-JP" dirty="0" err="1">
                <a:latin typeface="BIZ UDPゴシック" panose="020B0400000000000000" pitchFamily="50" charset="-128"/>
                <a:ea typeface="BIZ UDPゴシック" panose="020B0400000000000000" pitchFamily="50" charset="-128"/>
              </a:rPr>
              <a:t>NeRF</a:t>
            </a:r>
            <a:r>
              <a:rPr kumimoji="1" lang="ja-JP" altLang="en-US" dirty="0">
                <a:latin typeface="BIZ UDPゴシック" panose="020B0400000000000000" pitchFamily="50" charset="-128"/>
                <a:ea typeface="BIZ UDPゴシック" panose="020B0400000000000000" pitchFamily="50" charset="-128"/>
              </a:rPr>
              <a:t>関連</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採択論文数</a:t>
            </a:r>
            <a:endParaRPr kumimoji="1" lang="ja-JP" altLang="en-US" dirty="0">
              <a:latin typeface="BIZ UDPゴシック" panose="020B0400000000000000" pitchFamily="50" charset="-128"/>
              <a:ea typeface="BIZ UDPゴシック" panose="020B0400000000000000" pitchFamily="50" charset="-128"/>
            </a:endParaRPr>
          </a:p>
        </p:txBody>
      </p:sp>
      <p:sp>
        <p:nvSpPr>
          <p:cNvPr id="57" name="テキスト ボックス 56">
            <a:extLst>
              <a:ext uri="{FF2B5EF4-FFF2-40B4-BE49-F238E27FC236}">
                <a16:creationId xmlns:a16="http://schemas.microsoft.com/office/drawing/2014/main" id="{8C6C645B-F6BC-254A-D192-9BD4F315DEDF}"/>
              </a:ext>
            </a:extLst>
          </p:cNvPr>
          <p:cNvSpPr txBox="1"/>
          <p:nvPr/>
        </p:nvSpPr>
        <p:spPr>
          <a:xfrm>
            <a:off x="4358693" y="1049598"/>
            <a:ext cx="3464963" cy="461665"/>
          </a:xfrm>
          <a:prstGeom prst="rect">
            <a:avLst/>
          </a:prstGeom>
          <a:noFill/>
        </p:spPr>
        <p:txBody>
          <a:bodyPr wrap="square" rtlCol="0">
            <a:spAutoFit/>
          </a:bodyPr>
          <a:lstStyle/>
          <a:p>
            <a:pPr algn="ctr"/>
            <a:r>
              <a:rPr lang="en-US" altLang="ja-JP" sz="2400" b="1" dirty="0" err="1">
                <a:latin typeface="BIZ UDP明朝 Medium" panose="02020500000000000000" pitchFamily="18" charset="-128"/>
                <a:ea typeface="BIZ UDP明朝 Medium" panose="02020500000000000000" pitchFamily="18" charset="-128"/>
              </a:rPr>
              <a:t>NeRF</a:t>
            </a:r>
            <a:r>
              <a:rPr lang="ja-JP" altLang="en-US" sz="2400" b="1" dirty="0">
                <a:latin typeface="BIZ UDP明朝 Medium" panose="02020500000000000000" pitchFamily="18" charset="-128"/>
                <a:ea typeface="BIZ UDP明朝 Medium" panose="02020500000000000000" pitchFamily="18" charset="-128"/>
              </a:rPr>
              <a:t>論文数</a:t>
            </a:r>
            <a:endParaRPr kumimoji="1" lang="ja-JP" altLang="en-US" sz="24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982529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5420" y="201092"/>
            <a:ext cx="4854590" cy="505267"/>
          </a:xfrm>
          <a:prstGeom prst="rect">
            <a:avLst/>
          </a:prstGeom>
        </p:spPr>
        <p:txBody>
          <a:bodyPr vert="horz" wrap="square" lIns="0" tIns="12700" rIns="0" bIns="0" rtlCol="0">
            <a:spAutoFit/>
          </a:bodyPr>
          <a:lstStyle/>
          <a:p>
            <a:pPr marL="12700" algn="ctr">
              <a:lnSpc>
                <a:spcPct val="100000"/>
              </a:lnSpc>
              <a:spcBef>
                <a:spcPts val="100"/>
              </a:spcBef>
            </a:pPr>
            <a:r>
              <a:rPr lang="ja-JP" altLang="en-US" spc="-1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rPr>
              <a:t>画像生成系・物体検索</a:t>
            </a:r>
            <a:endParaRPr spc="-1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icrosoft JhengHei"/>
            </a:endParaRPr>
          </a:p>
        </p:txBody>
      </p:sp>
      <p:pic>
        <p:nvPicPr>
          <p:cNvPr id="3" name="object 3"/>
          <p:cNvPicPr/>
          <p:nvPr/>
        </p:nvPicPr>
        <p:blipFill>
          <a:blip r:embed="rId2" cstate="print"/>
          <a:stretch>
            <a:fillRect/>
          </a:stretch>
        </p:blipFill>
        <p:spPr>
          <a:xfrm>
            <a:off x="4780502" y="3659123"/>
            <a:ext cx="7374915" cy="2991612"/>
          </a:xfrm>
          <a:prstGeom prst="rect">
            <a:avLst/>
          </a:prstGeom>
        </p:spPr>
      </p:pic>
      <p:sp>
        <p:nvSpPr>
          <p:cNvPr id="4" name="object 4"/>
          <p:cNvSpPr txBox="1"/>
          <p:nvPr/>
        </p:nvSpPr>
        <p:spPr>
          <a:xfrm>
            <a:off x="6116408" y="3276993"/>
            <a:ext cx="4578350" cy="452120"/>
          </a:xfrm>
          <a:prstGeom prst="rect">
            <a:avLst/>
          </a:prstGeom>
        </p:spPr>
        <p:txBody>
          <a:bodyPr vert="horz" wrap="square" lIns="0" tIns="12065" rIns="0" bIns="0" rtlCol="0">
            <a:spAutoFit/>
          </a:bodyPr>
          <a:lstStyle/>
          <a:p>
            <a:pPr marL="12700">
              <a:lnSpc>
                <a:spcPct val="100000"/>
              </a:lnSpc>
              <a:spcBef>
                <a:spcPts val="95"/>
              </a:spcBef>
            </a:pPr>
            <a:r>
              <a:rPr sz="2800" b="1" spc="-35" dirty="0">
                <a:solidFill>
                  <a:srgbClr val="231F20"/>
                </a:solidFill>
                <a:latin typeface="Microsoft JhengHei"/>
                <a:cs typeface="Microsoft JhengHei"/>
              </a:rPr>
              <a:t>スケッチで検</a:t>
            </a:r>
            <a:r>
              <a:rPr sz="2800" b="1" dirty="0">
                <a:solidFill>
                  <a:srgbClr val="231F20"/>
                </a:solidFill>
                <a:latin typeface="Microsoft JhengHei"/>
                <a:cs typeface="Microsoft JhengHei"/>
              </a:rPr>
              <a:t>索</a:t>
            </a:r>
            <a:r>
              <a:rPr sz="2800" b="1" spc="85" dirty="0">
                <a:solidFill>
                  <a:srgbClr val="231F20"/>
                </a:solidFill>
                <a:latin typeface="Microsoft JhengHei"/>
                <a:cs typeface="Microsoft JhengHei"/>
              </a:rPr>
              <a:t> </a:t>
            </a:r>
            <a:r>
              <a:rPr sz="1800" dirty="0">
                <a:solidFill>
                  <a:srgbClr val="231F20"/>
                </a:solidFill>
                <a:latin typeface="Segoe UI"/>
                <a:cs typeface="Segoe UI"/>
              </a:rPr>
              <a:t>[Ribeiro</a:t>
            </a:r>
            <a:r>
              <a:rPr sz="1800" spc="-5" dirty="0">
                <a:solidFill>
                  <a:srgbClr val="231F20"/>
                </a:solidFill>
                <a:latin typeface="Segoe UI"/>
                <a:cs typeface="Segoe UI"/>
              </a:rPr>
              <a:t>+, </a:t>
            </a:r>
            <a:r>
              <a:rPr sz="1800" spc="-10" dirty="0">
                <a:solidFill>
                  <a:srgbClr val="231F20"/>
                </a:solidFill>
                <a:latin typeface="Segoe UI"/>
                <a:cs typeface="Segoe UI"/>
              </a:rPr>
              <a:t>CVPR’20]</a:t>
            </a:r>
            <a:endParaRPr sz="1800">
              <a:latin typeface="Segoe UI"/>
              <a:cs typeface="Segoe UI"/>
            </a:endParaRPr>
          </a:p>
        </p:txBody>
      </p:sp>
      <p:pic>
        <p:nvPicPr>
          <p:cNvPr id="5" name="object 5"/>
          <p:cNvPicPr/>
          <p:nvPr/>
        </p:nvPicPr>
        <p:blipFill>
          <a:blip r:embed="rId3" cstate="print"/>
          <a:stretch>
            <a:fillRect/>
          </a:stretch>
        </p:blipFill>
        <p:spPr>
          <a:xfrm>
            <a:off x="5367528" y="1737360"/>
            <a:ext cx="6121908" cy="1553657"/>
          </a:xfrm>
          <a:prstGeom prst="rect">
            <a:avLst/>
          </a:prstGeom>
        </p:spPr>
      </p:pic>
      <p:sp>
        <p:nvSpPr>
          <p:cNvPr id="6" name="object 6"/>
          <p:cNvSpPr txBox="1"/>
          <p:nvPr/>
        </p:nvSpPr>
        <p:spPr>
          <a:xfrm>
            <a:off x="6113995" y="908507"/>
            <a:ext cx="4583430" cy="878840"/>
          </a:xfrm>
          <a:prstGeom prst="rect">
            <a:avLst/>
          </a:prstGeom>
        </p:spPr>
        <p:txBody>
          <a:bodyPr vert="horz" wrap="square" lIns="0" tIns="12065" rIns="0" bIns="0" rtlCol="0">
            <a:spAutoFit/>
          </a:bodyPr>
          <a:lstStyle/>
          <a:p>
            <a:pPr marL="12700">
              <a:lnSpc>
                <a:spcPct val="100000"/>
              </a:lnSpc>
              <a:spcBef>
                <a:spcPts val="95"/>
              </a:spcBef>
            </a:pPr>
            <a:r>
              <a:rPr sz="2800" b="1" spc="-35" dirty="0">
                <a:solidFill>
                  <a:srgbClr val="231F20"/>
                </a:solidFill>
                <a:latin typeface="Microsoft JhengHei"/>
                <a:cs typeface="Microsoft JhengHei"/>
              </a:rPr>
              <a:t>特定物体検</a:t>
            </a:r>
            <a:r>
              <a:rPr sz="2800" b="1" spc="-50" dirty="0">
                <a:solidFill>
                  <a:srgbClr val="231F20"/>
                </a:solidFill>
                <a:latin typeface="Microsoft JhengHei"/>
                <a:cs typeface="Microsoft JhengHei"/>
              </a:rPr>
              <a:t>索</a:t>
            </a:r>
            <a:endParaRPr sz="2800">
              <a:latin typeface="Microsoft JhengHei"/>
              <a:cs typeface="Microsoft JhengHei"/>
            </a:endParaRPr>
          </a:p>
          <a:p>
            <a:pPr marL="12700">
              <a:lnSpc>
                <a:spcPct val="100000"/>
              </a:lnSpc>
            </a:pPr>
            <a:r>
              <a:rPr sz="2800" b="1" spc="-25" dirty="0">
                <a:solidFill>
                  <a:srgbClr val="231F20"/>
                </a:solidFill>
                <a:latin typeface="Segoe UI"/>
                <a:cs typeface="Segoe UI"/>
              </a:rPr>
              <a:t>Fine-grained</a:t>
            </a:r>
            <a:r>
              <a:rPr sz="2800" b="1" spc="-35" dirty="0">
                <a:solidFill>
                  <a:srgbClr val="231F20"/>
                </a:solidFill>
                <a:latin typeface="Microsoft JhengHei"/>
                <a:cs typeface="Microsoft JhengHei"/>
              </a:rPr>
              <a:t>識</a:t>
            </a:r>
            <a:r>
              <a:rPr sz="2800" b="1" dirty="0">
                <a:solidFill>
                  <a:srgbClr val="231F20"/>
                </a:solidFill>
                <a:latin typeface="Microsoft JhengHei"/>
                <a:cs typeface="Microsoft JhengHei"/>
              </a:rPr>
              <a:t>別</a:t>
            </a:r>
            <a:r>
              <a:rPr sz="2800" b="1" spc="180" dirty="0">
                <a:solidFill>
                  <a:srgbClr val="231F20"/>
                </a:solidFill>
                <a:latin typeface="Microsoft JhengHei"/>
                <a:cs typeface="Microsoft JhengHei"/>
              </a:rPr>
              <a:t> </a:t>
            </a:r>
            <a:r>
              <a:rPr sz="1800" dirty="0">
                <a:solidFill>
                  <a:srgbClr val="231F20"/>
                </a:solidFill>
                <a:latin typeface="Segoe UI"/>
                <a:cs typeface="Segoe UI"/>
              </a:rPr>
              <a:t>[Kim+,</a:t>
            </a:r>
            <a:r>
              <a:rPr sz="1800" spc="20" dirty="0">
                <a:solidFill>
                  <a:srgbClr val="231F20"/>
                </a:solidFill>
                <a:latin typeface="Segoe UI"/>
                <a:cs typeface="Segoe UI"/>
              </a:rPr>
              <a:t> </a:t>
            </a:r>
            <a:r>
              <a:rPr sz="1800" spc="-10" dirty="0">
                <a:solidFill>
                  <a:srgbClr val="231F20"/>
                </a:solidFill>
                <a:latin typeface="Segoe UI"/>
                <a:cs typeface="Segoe UI"/>
              </a:rPr>
              <a:t>ECCV’20]</a:t>
            </a:r>
            <a:endParaRPr sz="1800">
              <a:latin typeface="Segoe UI"/>
              <a:cs typeface="Segoe UI"/>
            </a:endParaRPr>
          </a:p>
        </p:txBody>
      </p:sp>
      <p:pic>
        <p:nvPicPr>
          <p:cNvPr id="7" name="object 7"/>
          <p:cNvPicPr/>
          <p:nvPr/>
        </p:nvPicPr>
        <p:blipFill>
          <a:blip r:embed="rId4" cstate="print"/>
          <a:stretch>
            <a:fillRect/>
          </a:stretch>
        </p:blipFill>
        <p:spPr>
          <a:xfrm>
            <a:off x="958596" y="1737360"/>
            <a:ext cx="3240024" cy="1517467"/>
          </a:xfrm>
          <a:prstGeom prst="rect">
            <a:avLst/>
          </a:prstGeom>
        </p:spPr>
      </p:pic>
      <p:sp>
        <p:nvSpPr>
          <p:cNvPr id="8" name="object 8"/>
          <p:cNvSpPr txBox="1"/>
          <p:nvPr/>
        </p:nvSpPr>
        <p:spPr>
          <a:xfrm>
            <a:off x="472220" y="908507"/>
            <a:ext cx="4175125" cy="878840"/>
          </a:xfrm>
          <a:prstGeom prst="rect">
            <a:avLst/>
          </a:prstGeom>
        </p:spPr>
        <p:txBody>
          <a:bodyPr vert="horz" wrap="square" lIns="0" tIns="12065" rIns="0" bIns="0" rtlCol="0">
            <a:spAutoFit/>
          </a:bodyPr>
          <a:lstStyle/>
          <a:p>
            <a:pPr marL="12700">
              <a:lnSpc>
                <a:spcPct val="100000"/>
              </a:lnSpc>
              <a:spcBef>
                <a:spcPts val="95"/>
              </a:spcBef>
            </a:pPr>
            <a:r>
              <a:rPr sz="2800" b="1" spc="-35" dirty="0">
                <a:solidFill>
                  <a:srgbClr val="231F20"/>
                </a:solidFill>
                <a:latin typeface="Microsoft JhengHei"/>
                <a:cs typeface="Microsoft JhengHei"/>
              </a:rPr>
              <a:t>画像生成モデ</a:t>
            </a:r>
            <a:r>
              <a:rPr sz="2800" b="1" spc="-50" dirty="0">
                <a:solidFill>
                  <a:srgbClr val="231F20"/>
                </a:solidFill>
                <a:latin typeface="Microsoft JhengHei"/>
                <a:cs typeface="Microsoft JhengHei"/>
              </a:rPr>
              <a:t>ル</a:t>
            </a:r>
            <a:endParaRPr sz="2800" dirty="0">
              <a:latin typeface="Microsoft JhengHei"/>
              <a:cs typeface="Microsoft JhengHei"/>
            </a:endParaRPr>
          </a:p>
          <a:p>
            <a:pPr marL="12700">
              <a:lnSpc>
                <a:spcPct val="100000"/>
              </a:lnSpc>
            </a:pPr>
            <a:r>
              <a:rPr sz="2800" b="1" spc="-35" dirty="0">
                <a:solidFill>
                  <a:srgbClr val="231F20"/>
                </a:solidFill>
                <a:latin typeface="Microsoft JhengHei"/>
                <a:cs typeface="Microsoft JhengHei"/>
              </a:rPr>
              <a:t>超解像＋補</a:t>
            </a:r>
            <a:r>
              <a:rPr sz="2800" b="1" dirty="0">
                <a:solidFill>
                  <a:srgbClr val="231F20"/>
                </a:solidFill>
                <a:latin typeface="Microsoft JhengHei"/>
                <a:cs typeface="Microsoft JhengHei"/>
              </a:rPr>
              <a:t>完</a:t>
            </a:r>
            <a:r>
              <a:rPr sz="2800" b="1" spc="65" dirty="0">
                <a:solidFill>
                  <a:srgbClr val="231F20"/>
                </a:solidFill>
                <a:latin typeface="Microsoft JhengHei"/>
                <a:cs typeface="Microsoft JhengHei"/>
              </a:rPr>
              <a:t> </a:t>
            </a:r>
            <a:r>
              <a:rPr sz="1800" dirty="0">
                <a:solidFill>
                  <a:srgbClr val="231F20"/>
                </a:solidFill>
                <a:latin typeface="Segoe UI"/>
                <a:cs typeface="Segoe UI"/>
              </a:rPr>
              <a:t>[Parmar+,</a:t>
            </a:r>
            <a:r>
              <a:rPr sz="1800" spc="-35" dirty="0">
                <a:solidFill>
                  <a:srgbClr val="231F20"/>
                </a:solidFill>
                <a:latin typeface="Segoe UI"/>
                <a:cs typeface="Segoe UI"/>
              </a:rPr>
              <a:t> </a:t>
            </a:r>
            <a:r>
              <a:rPr sz="1800" spc="-10" dirty="0">
                <a:solidFill>
                  <a:srgbClr val="231F20"/>
                </a:solidFill>
                <a:latin typeface="Segoe UI"/>
                <a:cs typeface="Segoe UI"/>
              </a:rPr>
              <a:t>ICML’18]</a:t>
            </a:r>
            <a:endParaRPr sz="1800" dirty="0">
              <a:latin typeface="Segoe UI"/>
              <a:cs typeface="Segoe UI"/>
            </a:endParaRPr>
          </a:p>
        </p:txBody>
      </p:sp>
      <p:pic>
        <p:nvPicPr>
          <p:cNvPr id="9" name="object 9"/>
          <p:cNvPicPr/>
          <p:nvPr/>
        </p:nvPicPr>
        <p:blipFill>
          <a:blip r:embed="rId5" cstate="print"/>
          <a:stretch>
            <a:fillRect/>
          </a:stretch>
        </p:blipFill>
        <p:spPr>
          <a:xfrm>
            <a:off x="795527" y="3659123"/>
            <a:ext cx="3566160" cy="3198495"/>
          </a:xfrm>
          <a:prstGeom prst="rect">
            <a:avLst/>
          </a:prstGeom>
        </p:spPr>
      </p:pic>
      <p:sp>
        <p:nvSpPr>
          <p:cNvPr id="10" name="object 10"/>
          <p:cNvSpPr txBox="1"/>
          <p:nvPr/>
        </p:nvSpPr>
        <p:spPr>
          <a:xfrm>
            <a:off x="1099795" y="3276993"/>
            <a:ext cx="2928620" cy="452120"/>
          </a:xfrm>
          <a:prstGeom prst="rect">
            <a:avLst/>
          </a:prstGeom>
        </p:spPr>
        <p:txBody>
          <a:bodyPr vert="horz" wrap="square" lIns="0" tIns="12065" rIns="0" bIns="0" rtlCol="0">
            <a:spAutoFit/>
          </a:bodyPr>
          <a:lstStyle/>
          <a:p>
            <a:pPr marL="12700">
              <a:lnSpc>
                <a:spcPct val="100000"/>
              </a:lnSpc>
              <a:spcBef>
                <a:spcPts val="95"/>
              </a:spcBef>
            </a:pPr>
            <a:r>
              <a:rPr sz="2800" b="1" spc="-35" dirty="0">
                <a:solidFill>
                  <a:srgbClr val="231F20"/>
                </a:solidFill>
                <a:latin typeface="Microsoft JhengHei"/>
                <a:cs typeface="Microsoft JhengHei"/>
              </a:rPr>
              <a:t>超解</a:t>
            </a:r>
            <a:r>
              <a:rPr sz="2800" b="1" dirty="0">
                <a:solidFill>
                  <a:srgbClr val="231F20"/>
                </a:solidFill>
                <a:latin typeface="Microsoft JhengHei"/>
                <a:cs typeface="Microsoft JhengHei"/>
              </a:rPr>
              <a:t>像</a:t>
            </a:r>
            <a:r>
              <a:rPr sz="2800" b="1" spc="55" dirty="0">
                <a:solidFill>
                  <a:srgbClr val="231F20"/>
                </a:solidFill>
                <a:latin typeface="Microsoft JhengHei"/>
                <a:cs typeface="Microsoft JhengHei"/>
              </a:rPr>
              <a:t> </a:t>
            </a:r>
            <a:r>
              <a:rPr sz="1800" spc="-20" dirty="0">
                <a:solidFill>
                  <a:srgbClr val="231F20"/>
                </a:solidFill>
                <a:latin typeface="Segoe UI"/>
                <a:cs typeface="Segoe UI"/>
              </a:rPr>
              <a:t>[Yang+,</a:t>
            </a:r>
            <a:r>
              <a:rPr sz="1800" spc="-35" dirty="0">
                <a:solidFill>
                  <a:srgbClr val="231F20"/>
                </a:solidFill>
                <a:latin typeface="Segoe UI"/>
                <a:cs typeface="Segoe UI"/>
              </a:rPr>
              <a:t> </a:t>
            </a:r>
            <a:r>
              <a:rPr sz="1800" spc="-10" dirty="0">
                <a:solidFill>
                  <a:srgbClr val="231F20"/>
                </a:solidFill>
                <a:latin typeface="Segoe UI"/>
                <a:cs typeface="Segoe UI"/>
              </a:rPr>
              <a:t>CVPR’20]</a:t>
            </a:r>
            <a:endParaRPr sz="1800">
              <a:latin typeface="Segoe UI"/>
              <a:cs typeface="Segoe U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307648"/>
            <a:ext cx="12189943" cy="584775"/>
          </a:xfrm>
          <a:prstGeom prst="rect">
            <a:avLst/>
          </a:prstGeom>
          <a:noFill/>
        </p:spPr>
        <p:txBody>
          <a:bodyPr wrap="square" rtlCol="0">
            <a:spAutoFit/>
          </a:bodyPr>
          <a:lstStyle/>
          <a:p>
            <a:pPr algn="ctr"/>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Energy Scale</a:t>
            </a:r>
            <a:endParaRPr kumimoji="1"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99368" y="1105782"/>
            <a:ext cx="6741042" cy="5509200"/>
          </a:xfrm>
          <a:prstGeom prst="rect">
            <a:avLst/>
          </a:prstGeom>
          <a:noFill/>
        </p:spPr>
        <p:txBody>
          <a:bodyPr wrap="square" rtlCol="0">
            <a:spAutoFit/>
          </a:bodyPr>
          <a:lstStyle/>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20,000</a:t>
            </a:r>
            <a:r>
              <a:rPr lang="en-US" altLang="ja-JP" sz="40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a:t>
            </a:r>
            <a:r>
              <a:rPr lang="en-US" altLang="ja-JP" sz="3600" b="1" dirty="0">
                <a:latin typeface="HGS創英角ｺﾞｼｯｸUB" panose="020B0900000000000000" pitchFamily="50" charset="-128"/>
                <a:ea typeface="HGS創英角ｺﾞｼｯｸUB" panose="020B0900000000000000" pitchFamily="50" charset="-128"/>
              </a:rPr>
              <a:t>TWh</a:t>
            </a:r>
            <a:endParaRPr kumimoji="1" lang="ja-JP" altLang="en-US" sz="8800" b="1" dirty="0">
              <a:latin typeface="HGS創英角ｺﾞｼｯｸUB" panose="020B0900000000000000" pitchFamily="50" charset="-128"/>
              <a:ea typeface="HGS創英角ｺﾞｼｯｸUB" panose="020B0900000000000000" pitchFamily="50" charset="-128"/>
            </a:endParaRPr>
          </a:p>
        </p:txBody>
      </p:sp>
      <p:sp>
        <p:nvSpPr>
          <p:cNvPr id="15" name="テキスト ボックス 14"/>
          <p:cNvSpPr txBox="1"/>
          <p:nvPr/>
        </p:nvSpPr>
        <p:spPr>
          <a:xfrm>
            <a:off x="1384580" y="1733909"/>
            <a:ext cx="2562447" cy="461665"/>
          </a:xfrm>
          <a:prstGeom prst="rect">
            <a:avLst/>
          </a:prstGeom>
          <a:noFill/>
        </p:spPr>
        <p:txBody>
          <a:bodyPr wrap="square" rtlCol="0">
            <a:spAutoFit/>
          </a:bodyPr>
          <a:lstStyle/>
          <a:p>
            <a:pPr algn="ctr"/>
            <a:r>
              <a:rPr kumimoji="1" lang="ja-JP" altLang="en-US" sz="2400" dirty="0"/>
              <a:t>世界の電力総量</a:t>
            </a:r>
          </a:p>
        </p:txBody>
      </p:sp>
      <p:sp>
        <p:nvSpPr>
          <p:cNvPr id="16" name="テキスト ボックス 15"/>
          <p:cNvSpPr txBox="1"/>
          <p:nvPr/>
        </p:nvSpPr>
        <p:spPr>
          <a:xfrm>
            <a:off x="1236921" y="3110567"/>
            <a:ext cx="2562447" cy="461665"/>
          </a:xfrm>
          <a:prstGeom prst="rect">
            <a:avLst/>
          </a:prstGeom>
          <a:noFill/>
        </p:spPr>
        <p:txBody>
          <a:bodyPr wrap="square" rtlCol="0">
            <a:spAutoFit/>
          </a:bodyPr>
          <a:lstStyle/>
          <a:p>
            <a:pPr algn="r"/>
            <a:r>
              <a:rPr kumimoji="1" lang="ja-JP" altLang="en-US" sz="2400" dirty="0"/>
              <a:t>ＩＣＴ消費</a:t>
            </a:r>
          </a:p>
        </p:txBody>
      </p:sp>
      <p:sp>
        <p:nvSpPr>
          <p:cNvPr id="17" name="テキスト ボックス 16"/>
          <p:cNvSpPr txBox="1"/>
          <p:nvPr/>
        </p:nvSpPr>
        <p:spPr>
          <a:xfrm>
            <a:off x="856498" y="4487225"/>
            <a:ext cx="3090529" cy="461665"/>
          </a:xfrm>
          <a:prstGeom prst="rect">
            <a:avLst/>
          </a:prstGeom>
          <a:noFill/>
        </p:spPr>
        <p:txBody>
          <a:bodyPr wrap="square" rtlCol="0">
            <a:spAutoFit/>
          </a:bodyPr>
          <a:lstStyle/>
          <a:p>
            <a:pPr algn="r"/>
            <a:r>
              <a:rPr lang="ja-JP" altLang="en-US" sz="2400" dirty="0"/>
              <a:t>データセンター</a:t>
            </a:r>
            <a:r>
              <a:rPr kumimoji="1" lang="ja-JP" altLang="en-US" sz="2400" dirty="0"/>
              <a:t>消費</a:t>
            </a:r>
          </a:p>
        </p:txBody>
      </p:sp>
      <p:sp>
        <p:nvSpPr>
          <p:cNvPr id="18" name="テキスト ボックス 17"/>
          <p:cNvSpPr txBox="1"/>
          <p:nvPr/>
        </p:nvSpPr>
        <p:spPr>
          <a:xfrm>
            <a:off x="856498" y="5741866"/>
            <a:ext cx="3090529" cy="461665"/>
          </a:xfrm>
          <a:prstGeom prst="rect">
            <a:avLst/>
          </a:prstGeom>
          <a:noFill/>
        </p:spPr>
        <p:txBody>
          <a:bodyPr wrap="square" rtlCol="0">
            <a:spAutoFit/>
          </a:bodyPr>
          <a:lstStyle/>
          <a:p>
            <a:pPr algn="r"/>
            <a:r>
              <a:rPr lang="en-US" altLang="ja-JP" sz="2400" dirty="0">
                <a:latin typeface="游ゴシック" panose="020B0400000000000000" pitchFamily="50" charset="-128"/>
                <a:ea typeface="游ゴシック" panose="020B0400000000000000" pitchFamily="50" charset="-128"/>
              </a:rPr>
              <a:t>Bitcoin</a:t>
            </a:r>
            <a:r>
              <a:rPr lang="ja-JP" altLang="en-US" sz="2400" dirty="0">
                <a:latin typeface="游ゴシック" panose="020B0400000000000000" pitchFamily="50" charset="-128"/>
                <a:ea typeface="游ゴシック" panose="020B0400000000000000" pitchFamily="50" charset="-128"/>
              </a:rPr>
              <a:t>マイニング</a:t>
            </a:r>
            <a:endParaRPr kumimoji="1" lang="ja-JP" altLang="en-US" sz="2400" dirty="0">
              <a:latin typeface="游ゴシック" panose="020B0400000000000000" pitchFamily="50" charset="-128"/>
              <a:ea typeface="游ゴシック" panose="020B0400000000000000" pitchFamily="50" charset="-128"/>
            </a:endParaRPr>
          </a:p>
        </p:txBody>
      </p:sp>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pSp>
        <p:nvGrpSpPr>
          <p:cNvPr id="20" name="Group 41"/>
          <p:cNvGrpSpPr>
            <a:grpSpLocks/>
          </p:cNvGrpSpPr>
          <p:nvPr/>
        </p:nvGrpSpPr>
        <p:grpSpPr bwMode="auto">
          <a:xfrm>
            <a:off x="8537944" y="2857500"/>
            <a:ext cx="3044455" cy="1122947"/>
            <a:chOff x="2691" y="3327"/>
            <a:chExt cx="1265" cy="398"/>
          </a:xfrm>
        </p:grpSpPr>
        <p:pic>
          <p:nvPicPr>
            <p:cNvPr id="21" name="Picture 42"/>
            <p:cNvPicPr>
              <a:picLocks noChangeAspect="1" noChangeArrowheads="1"/>
            </p:cNvPicPr>
            <p:nvPr/>
          </p:nvPicPr>
          <p:blipFill>
            <a:blip r:embed="rId2"/>
            <a:srcRect/>
            <a:stretch>
              <a:fillRect/>
            </a:stretch>
          </p:blipFill>
          <p:spPr bwMode="auto">
            <a:xfrm>
              <a:off x="2691" y="3330"/>
              <a:ext cx="594" cy="395"/>
            </a:xfrm>
            <a:prstGeom prst="rect">
              <a:avLst/>
            </a:prstGeom>
            <a:noFill/>
            <a:ln w="9525">
              <a:noFill/>
              <a:round/>
              <a:headEnd/>
              <a:tailEnd/>
            </a:ln>
          </p:spPr>
        </p:pic>
        <p:pic>
          <p:nvPicPr>
            <p:cNvPr id="22" name="Picture 43"/>
            <p:cNvPicPr>
              <a:picLocks noChangeAspect="1" noChangeArrowheads="1"/>
            </p:cNvPicPr>
            <p:nvPr/>
          </p:nvPicPr>
          <p:blipFill>
            <a:blip r:embed="rId3"/>
            <a:srcRect/>
            <a:stretch>
              <a:fillRect/>
            </a:stretch>
          </p:blipFill>
          <p:spPr bwMode="auto">
            <a:xfrm>
              <a:off x="3187" y="3327"/>
              <a:ext cx="248" cy="340"/>
            </a:xfrm>
            <a:prstGeom prst="rect">
              <a:avLst/>
            </a:prstGeom>
            <a:noFill/>
            <a:ln w="9525">
              <a:noFill/>
              <a:round/>
              <a:headEnd/>
              <a:tailEnd/>
            </a:ln>
          </p:spPr>
        </p:pic>
        <p:grpSp>
          <p:nvGrpSpPr>
            <p:cNvPr id="23" name="Group 44"/>
            <p:cNvGrpSpPr>
              <a:grpSpLocks/>
            </p:cNvGrpSpPr>
            <p:nvPr/>
          </p:nvGrpSpPr>
          <p:grpSpPr bwMode="auto">
            <a:xfrm>
              <a:off x="3562" y="3426"/>
              <a:ext cx="394" cy="269"/>
              <a:chOff x="3562" y="3426"/>
              <a:chExt cx="394" cy="269"/>
            </a:xfrm>
          </p:grpSpPr>
          <p:pic>
            <p:nvPicPr>
              <p:cNvPr id="28" name="Picture 45"/>
              <p:cNvPicPr>
                <a:picLocks noChangeAspect="1" noChangeArrowheads="1"/>
              </p:cNvPicPr>
              <p:nvPr/>
            </p:nvPicPr>
            <p:blipFill>
              <a:blip r:embed="rId4"/>
              <a:srcRect/>
              <a:stretch>
                <a:fillRect/>
              </a:stretch>
            </p:blipFill>
            <p:spPr bwMode="auto">
              <a:xfrm>
                <a:off x="3562" y="3426"/>
                <a:ext cx="325" cy="269"/>
              </a:xfrm>
              <a:prstGeom prst="rect">
                <a:avLst/>
              </a:prstGeom>
              <a:noFill/>
              <a:ln w="9525">
                <a:noFill/>
                <a:round/>
                <a:headEnd/>
                <a:tailEnd/>
              </a:ln>
            </p:spPr>
          </p:pic>
          <p:pic>
            <p:nvPicPr>
              <p:cNvPr id="29" name="Picture 46"/>
              <p:cNvPicPr>
                <a:picLocks noChangeAspect="1" noChangeArrowheads="1"/>
              </p:cNvPicPr>
              <p:nvPr/>
            </p:nvPicPr>
            <p:blipFill>
              <a:blip r:embed="rId5"/>
              <a:srcRect/>
              <a:stretch>
                <a:fillRect/>
              </a:stretch>
            </p:blipFill>
            <p:spPr bwMode="auto">
              <a:xfrm rot="780000">
                <a:off x="3828" y="3498"/>
                <a:ext cx="109" cy="177"/>
              </a:xfrm>
              <a:prstGeom prst="rect">
                <a:avLst/>
              </a:prstGeom>
              <a:noFill/>
              <a:ln w="9525">
                <a:noFill/>
                <a:round/>
                <a:headEnd/>
                <a:tailEnd/>
              </a:ln>
            </p:spPr>
          </p:pic>
        </p:grpSp>
        <p:grpSp>
          <p:nvGrpSpPr>
            <p:cNvPr id="24" name="Group 47"/>
            <p:cNvGrpSpPr>
              <a:grpSpLocks/>
            </p:cNvGrpSpPr>
            <p:nvPr/>
          </p:nvGrpSpPr>
          <p:grpSpPr bwMode="auto">
            <a:xfrm>
              <a:off x="3298" y="3417"/>
              <a:ext cx="369" cy="284"/>
              <a:chOff x="3298" y="3417"/>
              <a:chExt cx="369" cy="284"/>
            </a:xfrm>
          </p:grpSpPr>
          <p:pic>
            <p:nvPicPr>
              <p:cNvPr id="26" name="Picture 48"/>
              <p:cNvPicPr>
                <a:picLocks noChangeAspect="1" noChangeArrowheads="1"/>
              </p:cNvPicPr>
              <p:nvPr/>
            </p:nvPicPr>
            <p:blipFill>
              <a:blip r:embed="rId6"/>
              <a:srcRect/>
              <a:stretch>
                <a:fillRect/>
              </a:stretch>
            </p:blipFill>
            <p:spPr bwMode="auto">
              <a:xfrm>
                <a:off x="3352" y="3417"/>
                <a:ext cx="315" cy="284"/>
              </a:xfrm>
              <a:prstGeom prst="rect">
                <a:avLst/>
              </a:prstGeom>
              <a:noFill/>
              <a:ln w="9525">
                <a:noFill/>
                <a:round/>
                <a:headEnd/>
                <a:tailEnd/>
              </a:ln>
            </p:spPr>
          </p:pic>
          <p:pic>
            <p:nvPicPr>
              <p:cNvPr id="27" name="Picture 49"/>
              <p:cNvPicPr>
                <a:picLocks noChangeAspect="1" noChangeArrowheads="1"/>
              </p:cNvPicPr>
              <p:nvPr/>
            </p:nvPicPr>
            <p:blipFill>
              <a:blip r:embed="rId7"/>
              <a:srcRect/>
              <a:stretch>
                <a:fillRect/>
              </a:stretch>
            </p:blipFill>
            <p:spPr bwMode="auto">
              <a:xfrm>
                <a:off x="3298" y="3480"/>
                <a:ext cx="215" cy="215"/>
              </a:xfrm>
              <a:prstGeom prst="rect">
                <a:avLst/>
              </a:prstGeom>
              <a:noFill/>
              <a:ln w="9525">
                <a:noFill/>
                <a:round/>
                <a:headEnd/>
                <a:tailEnd/>
              </a:ln>
            </p:spPr>
          </p:pic>
        </p:grpSp>
        <p:pic>
          <p:nvPicPr>
            <p:cNvPr id="25" name="Picture 50"/>
            <p:cNvPicPr>
              <a:picLocks noChangeAspect="1" noChangeArrowheads="1"/>
            </p:cNvPicPr>
            <p:nvPr/>
          </p:nvPicPr>
          <p:blipFill>
            <a:blip r:embed="rId8"/>
            <a:srcRect/>
            <a:stretch>
              <a:fillRect/>
            </a:stretch>
          </p:blipFill>
          <p:spPr bwMode="auto">
            <a:xfrm>
              <a:off x="3085" y="3510"/>
              <a:ext cx="230" cy="183"/>
            </a:xfrm>
            <a:prstGeom prst="rect">
              <a:avLst/>
            </a:prstGeom>
            <a:noFill/>
            <a:ln w="9525">
              <a:noFill/>
              <a:round/>
              <a:headEnd/>
              <a:tailEnd/>
            </a:ln>
          </p:spPr>
        </p:pic>
      </p:grpSp>
      <p:pic>
        <p:nvPicPr>
          <p:cNvPr id="30" name="Picture 8" descr="4330323678_766c2d5bb0"/>
          <p:cNvPicPr>
            <a:picLocks noChangeAspect="1" noChangeArrowheads="1"/>
          </p:cNvPicPr>
          <p:nvPr/>
        </p:nvPicPr>
        <p:blipFill>
          <a:blip r:embed="rId9"/>
          <a:srcRect/>
          <a:stretch>
            <a:fillRect/>
          </a:stretch>
        </p:blipFill>
        <p:spPr bwMode="auto">
          <a:xfrm>
            <a:off x="7628049" y="4432739"/>
            <a:ext cx="2992967" cy="2218267"/>
          </a:xfrm>
          <a:prstGeom prst="rect">
            <a:avLst/>
          </a:prstGeom>
          <a:noFill/>
          <a:ln w="9525">
            <a:solidFill>
              <a:schemeClr val="bg2"/>
            </a:solidFill>
            <a:miter lim="800000"/>
            <a:headEnd/>
            <a:tailEnd/>
          </a:ln>
        </p:spPr>
      </p:pic>
      <p:pic>
        <p:nvPicPr>
          <p:cNvPr id="31" name="Picture 24" descr="dreamstime_xs_11213459_squar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909525" y="942683"/>
            <a:ext cx="1407760" cy="14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33" name="Picture 1" descr="C:\Users\i5222853\AppData\Local\Microsoft\Windows\Temporary Internet Files\Content.IE5\TF3W06GA\MC900311280[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7586" y="1013828"/>
            <a:ext cx="1738810" cy="133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829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aphicFrame>
        <p:nvGraphicFramePr>
          <p:cNvPr id="32" name="グラフ 31"/>
          <p:cNvGraphicFramePr>
            <a:graphicFrameLocks/>
          </p:cNvGraphicFramePr>
          <p:nvPr>
            <p:extLst>
              <p:ext uri="{D42A27DB-BD31-4B8C-83A1-F6EECF244321}">
                <p14:modId xmlns:p14="http://schemas.microsoft.com/office/powerpoint/2010/main" val="1946393363"/>
              </p:ext>
            </p:extLst>
          </p:nvPr>
        </p:nvGraphicFramePr>
        <p:xfrm>
          <a:off x="1646538" y="1041401"/>
          <a:ext cx="8589662" cy="5224462"/>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056" y="145282"/>
            <a:ext cx="12189943"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ICT</a:t>
            </a:r>
            <a:r>
              <a:rPr kumimoji="1" lang="ja-JP" altLang="en-US" sz="3600" b="1" dirty="0">
                <a:latin typeface="Meiryo UI" panose="020B0604030504040204" pitchFamily="50" charset="-128"/>
                <a:ea typeface="Meiryo UI" panose="020B0604030504040204" pitchFamily="50" charset="-128"/>
              </a:rPr>
              <a:t>電力消費予測</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19</a:t>
            </a:r>
            <a:endParaRPr kumimoji="1" lang="ja-JP" altLang="en-US" sz="2000" b="1" dirty="0"/>
          </a:p>
        </p:txBody>
      </p:sp>
    </p:spTree>
    <p:extLst>
      <p:ext uri="{BB962C8B-B14F-4D97-AF65-F5344CB8AC3E}">
        <p14:creationId xmlns:p14="http://schemas.microsoft.com/office/powerpoint/2010/main" val="832471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サヴァン症候群</a:t>
            </a:r>
            <a:endParaRPr kumimoji="1" lang="ja-JP" altLang="en-US" sz="32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86" y="584775"/>
            <a:ext cx="5238750" cy="2943225"/>
          </a:xfrm>
          <a:prstGeom prst="rect">
            <a:avLst/>
          </a:prstGeom>
        </p:spPr>
      </p:pic>
      <p:sp>
        <p:nvSpPr>
          <p:cNvPr id="8" name="正方形/長方形 7"/>
          <p:cNvSpPr/>
          <p:nvPr/>
        </p:nvSpPr>
        <p:spPr>
          <a:xfrm>
            <a:off x="0" y="3483876"/>
            <a:ext cx="5965755" cy="523220"/>
          </a:xfrm>
          <a:prstGeom prst="rect">
            <a:avLst/>
          </a:prstGeom>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NHK</a:t>
            </a:r>
            <a:r>
              <a:rPr lang="ja-JP" altLang="en-US" sz="1400" dirty="0">
                <a:latin typeface="Meiryo UI" panose="020B0604030504040204" pitchFamily="50" charset="-128"/>
                <a:ea typeface="Meiryo UI" panose="020B0604030504040204" pitchFamily="50" charset="-128"/>
              </a:rPr>
              <a:t>・その時歴史が動いた</a:t>
            </a:r>
            <a:r>
              <a:rPr lang="en-US" altLang="ja-JP" sz="1400" dirty="0">
                <a:latin typeface="Meiryo UI" panose="020B0604030504040204" pitchFamily="50" charset="-128"/>
                <a:ea typeface="Meiryo UI" panose="020B0604030504040204" pitchFamily="50" charset="-128"/>
              </a:rPr>
              <a:t>(2004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21</a:t>
            </a:r>
            <a:r>
              <a:rPr lang="ja-JP" altLang="en-US" sz="1400" dirty="0">
                <a:latin typeface="Meiryo UI" panose="020B0604030504040204" pitchFamily="50" charset="-128"/>
                <a:ea typeface="Meiryo UI" panose="020B0604030504040204" pitchFamily="50" charset="-128"/>
              </a:rPr>
              <a:t>日放送</a:t>
            </a:r>
            <a:r>
              <a:rPr lang="en-US" altLang="ja-JP" sz="1400" dirty="0">
                <a:latin typeface="Meiryo UI" panose="020B0604030504040204" pitchFamily="50" charset="-128"/>
                <a:ea typeface="Meiryo UI" panose="020B0604030504040204" pitchFamily="50" charset="-128"/>
              </a:rPr>
              <a:t>)</a:t>
            </a:r>
          </a:p>
          <a:p>
            <a:pPr algn="ctr"/>
            <a:r>
              <a:rPr lang="ja-JP" altLang="en-US" sz="1400" dirty="0">
                <a:latin typeface="Meiryo UI" panose="020B0604030504040204" pitchFamily="50" charset="-128"/>
                <a:ea typeface="Meiryo UI" panose="020B0604030504040204" pitchFamily="50" charset="-128"/>
              </a:rPr>
              <a:t>「世界遺産 熊野の森を守れ ～南方熊楠・日本初の自然保護運動～」</a:t>
            </a: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 y="4007096"/>
            <a:ext cx="3474293" cy="2610683"/>
          </a:xfrm>
          <a:prstGeom prst="rect">
            <a:avLst/>
          </a:prstGeom>
        </p:spPr>
      </p:pic>
      <p:sp>
        <p:nvSpPr>
          <p:cNvPr id="13" name="正方形/長方形 12"/>
          <p:cNvSpPr/>
          <p:nvPr/>
        </p:nvSpPr>
        <p:spPr>
          <a:xfrm>
            <a:off x="3575188" y="3986043"/>
            <a:ext cx="2557326" cy="280076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熊楠は、江戸時代の百科事典である</a:t>
            </a:r>
            <a:r>
              <a:rPr lang="en-US" altLang="ja-JP" sz="1600" dirty="0">
                <a:latin typeface="Meiryo UI" panose="020B0604030504040204" pitchFamily="50" charset="-128"/>
                <a:ea typeface="Meiryo UI" panose="020B0604030504040204" pitchFamily="50" charset="-128"/>
              </a:rPr>
              <a:t>『</a:t>
            </a:r>
            <a:r>
              <a:rPr lang="ja-JP" altLang="en-US" sz="1600" b="1" u="sng" dirty="0">
                <a:solidFill>
                  <a:srgbClr val="FF0000"/>
                </a:solidFill>
                <a:latin typeface="Meiryo UI" panose="020B0604030504040204" pitchFamily="50" charset="-128"/>
                <a:ea typeface="Meiryo UI" panose="020B0604030504040204" pitchFamily="50" charset="-128"/>
              </a:rPr>
              <a:t>和漢三才図会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歳から記憶だけで筆写をし「</a:t>
            </a:r>
            <a:r>
              <a:rPr lang="ja-JP" altLang="en-US" sz="1600" b="1" u="sng" dirty="0">
                <a:solidFill>
                  <a:srgbClr val="C00000"/>
                </a:solidFill>
                <a:latin typeface="Meiryo UI" panose="020B0604030504040204" pitchFamily="50" charset="-128"/>
                <a:ea typeface="Meiryo UI" panose="020B0604030504040204" pitchFamily="50" charset="-128"/>
              </a:rPr>
              <a:t>和漢三才図会抜書</a:t>
            </a:r>
            <a:r>
              <a:rPr lang="ja-JP" altLang="en-US" sz="1600" dirty="0">
                <a:latin typeface="Meiryo UI" panose="020B0604030504040204" pitchFamily="50" charset="-128"/>
                <a:ea typeface="Meiryo UI" panose="020B0604030504040204" pitchFamily="50" charset="-128"/>
              </a:rPr>
              <a:t>」を作成した。</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この他、江戸時代の国語辞典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節用集</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絵入りの百科事典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訓蒙図彙</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本草</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博物学</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書の</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大和本草</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地理書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諸国名所図会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などの書物を筆写している。</a:t>
            </a:r>
          </a:p>
        </p:txBody>
      </p:sp>
      <p:sp>
        <p:nvSpPr>
          <p:cNvPr id="17" name="正方形/長方形 16"/>
          <p:cNvSpPr/>
          <p:nvPr/>
        </p:nvSpPr>
        <p:spPr>
          <a:xfrm>
            <a:off x="5595164" y="619826"/>
            <a:ext cx="6596836" cy="286232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サヴァン症候群（</a:t>
            </a:r>
            <a:r>
              <a:rPr lang="en-US" altLang="ja-JP" sz="2000" dirty="0">
                <a:latin typeface="Meiryo UI" panose="020B0604030504040204" pitchFamily="50" charset="-128"/>
                <a:ea typeface="Meiryo UI" panose="020B0604030504040204" pitchFamily="50" charset="-128"/>
              </a:rPr>
              <a:t>savant syndrome</a:t>
            </a:r>
            <a:r>
              <a:rPr lang="ja-JP" altLang="en-US" sz="2000" dirty="0">
                <a:latin typeface="Meiryo UI" panose="020B0604030504040204" pitchFamily="50" charset="-128"/>
                <a:ea typeface="Meiryo UI" panose="020B0604030504040204" pitchFamily="50" charset="-128"/>
              </a:rPr>
              <a:t>）は、後述する、自閉症など発達障害のある者のうち、</a:t>
            </a:r>
            <a:r>
              <a:rPr lang="ja-JP" altLang="en-US" sz="2000" b="1" u="sng" dirty="0">
                <a:solidFill>
                  <a:srgbClr val="FF0000"/>
                </a:solidFill>
                <a:latin typeface="Meiryo UI" panose="020B0604030504040204" pitchFamily="50" charset="-128"/>
                <a:ea typeface="Meiryo UI" panose="020B0604030504040204" pitchFamily="50" charset="-128"/>
              </a:rPr>
              <a:t>ごく特定の分野に限って優れた能力を発揮</a:t>
            </a:r>
            <a:r>
              <a:rPr lang="ja-JP" altLang="en-US" sz="2000" dirty="0">
                <a:latin typeface="Meiryo UI" panose="020B0604030504040204" pitchFamily="50" charset="-128"/>
                <a:ea typeface="Meiryo UI" panose="020B0604030504040204" pitchFamily="50" charset="-128"/>
              </a:rPr>
              <a:t>する症状。原因は不明だが、男性が発症する例が多いと言う。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★素数と約数を瞬時に判断できる。</a:t>
            </a:r>
          </a:p>
          <a:p>
            <a:r>
              <a:rPr lang="ja-JP" altLang="en-US" sz="2000" dirty="0">
                <a:latin typeface="Meiryo UI" panose="020B0604030504040204" pitchFamily="50" charset="-128"/>
                <a:ea typeface="Meiryo UI" panose="020B0604030504040204" pitchFamily="50" charset="-128"/>
              </a:rPr>
              <a:t>　★航空写真を少し見ただけで、細部まで再現できる。</a:t>
            </a:r>
          </a:p>
          <a:p>
            <a:r>
              <a:rPr lang="ja-JP" altLang="en-US" sz="2000" dirty="0">
                <a:latin typeface="Meiryo UI" panose="020B0604030504040204" pitchFamily="50" charset="-128"/>
                <a:ea typeface="Meiryo UI" panose="020B0604030504040204" pitchFamily="50" charset="-128"/>
              </a:rPr>
              <a:t>　★書籍や電話帳、円周率、周期表などの暗唱。</a:t>
            </a:r>
          </a:p>
          <a:p>
            <a:r>
              <a:rPr lang="ja-JP" altLang="en-US" sz="2000" dirty="0">
                <a:latin typeface="Meiryo UI" panose="020B0604030504040204" pitchFamily="50" charset="-128"/>
                <a:ea typeface="Meiryo UI" panose="020B0604030504040204" pitchFamily="50" charset="-128"/>
              </a:rPr>
              <a:t>　★並外れた暗算をすることができる。</a:t>
            </a:r>
          </a:p>
          <a:p>
            <a:r>
              <a:rPr lang="ja-JP" altLang="en-US" sz="2000" dirty="0">
                <a:latin typeface="Meiryo UI" panose="020B0604030504040204" pitchFamily="50" charset="-128"/>
                <a:ea typeface="Meiryo UI" panose="020B0604030504040204" pitchFamily="50" charset="-128"/>
              </a:rPr>
              <a:t>　★語学の天才で数カ国語を自由に操る。</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5986" y="3642240"/>
            <a:ext cx="2189977" cy="3059527"/>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514" y="3642159"/>
            <a:ext cx="3583049" cy="2352507"/>
          </a:xfrm>
          <a:prstGeom prst="rect">
            <a:avLst/>
          </a:prstGeom>
        </p:spPr>
      </p:pic>
      <p:sp>
        <p:nvSpPr>
          <p:cNvPr id="10" name="テキスト ボックス 9"/>
          <p:cNvSpPr txBox="1"/>
          <p:nvPr/>
        </p:nvSpPr>
        <p:spPr>
          <a:xfrm>
            <a:off x="6262298" y="5952547"/>
            <a:ext cx="3413904" cy="738664"/>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ヒトラーは、提出された作戦計画書や軍需生産の文書類を、あたかも写真映像のように記憶し、記載の誤りを指摘したと言う。</a:t>
            </a:r>
          </a:p>
        </p:txBody>
      </p:sp>
      <p:sp>
        <p:nvSpPr>
          <p:cNvPr id="14" name="テキスト ボックス 13"/>
          <p:cNvSpPr txBox="1"/>
          <p:nvPr/>
        </p:nvSpPr>
        <p:spPr>
          <a:xfrm>
            <a:off x="9912085" y="3382771"/>
            <a:ext cx="2083878"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レインマン</a:t>
            </a:r>
            <a:r>
              <a:rPr kumimoji="1" lang="ja-JP" altLang="en-US" sz="1050" dirty="0">
                <a:latin typeface="Meiryo UI" panose="020B0604030504040204" pitchFamily="50" charset="-128"/>
                <a:ea typeface="Meiryo UI" panose="020B0604030504040204" pitchFamily="50" charset="-128"/>
              </a:rPr>
              <a:t>（キム・ピーク）</a:t>
            </a:r>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45448" y="6311779"/>
            <a:ext cx="2463800" cy="369332"/>
          </a:xfrm>
          <a:prstGeom prst="rect">
            <a:avLst/>
          </a:prstGeom>
          <a:noFill/>
        </p:spPr>
        <p:txBody>
          <a:bodyPr wrap="square" rtlCol="0">
            <a:spAutoFit/>
          </a:bodyPr>
          <a:lstStyle/>
          <a:p>
            <a:r>
              <a:rPr kumimoji="1" lang="ja-JP" altLang="en-US" b="1" dirty="0">
                <a:solidFill>
                  <a:srgbClr val="C00000"/>
                </a:solidFill>
                <a:latin typeface="HGS教科書体" panose="02020600000000000000" pitchFamily="18" charset="-128"/>
                <a:ea typeface="HGS教科書体" panose="02020600000000000000" pitchFamily="18" charset="-128"/>
              </a:rPr>
              <a:t>江戸時代の百科事典</a:t>
            </a:r>
          </a:p>
        </p:txBody>
      </p:sp>
      <p:sp>
        <p:nvSpPr>
          <p:cNvPr id="4" name="正方形/長方形 3"/>
          <p:cNvSpPr/>
          <p:nvPr/>
        </p:nvSpPr>
        <p:spPr>
          <a:xfrm>
            <a:off x="0" y="326751"/>
            <a:ext cx="4958773" cy="276999"/>
          </a:xfrm>
          <a:prstGeom prst="rect">
            <a:avLst/>
          </a:prstGeom>
        </p:spPr>
        <p:txBody>
          <a:bodyPr wrap="square">
            <a:spAutoFit/>
          </a:bodyPr>
          <a:lstStyle/>
          <a:p>
            <a:r>
              <a:rPr lang="ja-JP" altLang="en-US" sz="1200" b="1" dirty="0">
                <a:latin typeface="HGS教科書体" panose="02020600000000000000" pitchFamily="18" charset="-128"/>
                <a:ea typeface="HGS教科書体" panose="02020600000000000000" pitchFamily="18" charset="-128"/>
              </a:rPr>
              <a:t>雨に</a:t>
            </a:r>
            <a:r>
              <a:rPr lang="ja-JP" altLang="en-US" sz="1200" b="1" dirty="0" err="1">
                <a:latin typeface="HGS教科書体" panose="02020600000000000000" pitchFamily="18" charset="-128"/>
                <a:ea typeface="HGS教科書体" panose="02020600000000000000" pitchFamily="18" charset="-128"/>
              </a:rPr>
              <a:t>け</a:t>
            </a:r>
            <a:r>
              <a:rPr lang="ja-JP" altLang="en-US" sz="1200" b="1" dirty="0">
                <a:latin typeface="HGS教科書体" panose="02020600000000000000" pitchFamily="18" charset="-128"/>
                <a:ea typeface="HGS教科書体" panose="02020600000000000000" pitchFamily="18" charset="-128"/>
              </a:rPr>
              <a:t>ふる神島を見て紀伊の國の生みし</a:t>
            </a:r>
            <a:r>
              <a:rPr lang="ja-JP" altLang="en-US" sz="1200" b="1" i="1" dirty="0">
                <a:latin typeface="HGS教科書体" panose="02020600000000000000" pitchFamily="18" charset="-128"/>
                <a:ea typeface="HGS教科書体" panose="02020600000000000000" pitchFamily="18" charset="-128"/>
              </a:rPr>
              <a:t>南方熊楠</a:t>
            </a:r>
            <a:r>
              <a:rPr lang="ja-JP" altLang="en-US" sz="1200" b="1" dirty="0">
                <a:latin typeface="HGS教科書体" panose="02020600000000000000" pitchFamily="18" charset="-128"/>
                <a:ea typeface="HGS教科書体" panose="02020600000000000000" pitchFamily="18" charset="-128"/>
              </a:rPr>
              <a:t>を思ふ（昭和天皇）</a:t>
            </a:r>
          </a:p>
        </p:txBody>
      </p:sp>
      <p:sp>
        <p:nvSpPr>
          <p:cNvPr id="15" name="テキスト ボックス 14"/>
          <p:cNvSpPr txBox="1"/>
          <p:nvPr/>
        </p:nvSpPr>
        <p:spPr>
          <a:xfrm>
            <a:off x="9865505" y="6671394"/>
            <a:ext cx="2130458"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ダスティン・ホフマンとトム・クルーズ</a:t>
            </a:r>
          </a:p>
        </p:txBody>
      </p:sp>
      <p:sp>
        <p:nvSpPr>
          <p:cNvPr id="16" name="テキスト ボックス 15"/>
          <p:cNvSpPr txBox="1"/>
          <p:nvPr/>
        </p:nvSpPr>
        <p:spPr>
          <a:xfrm>
            <a:off x="11788782" y="6617533"/>
            <a:ext cx="533400" cy="338554"/>
          </a:xfrm>
          <a:prstGeom prst="rect">
            <a:avLst/>
          </a:prstGeom>
          <a:noFill/>
        </p:spPr>
        <p:txBody>
          <a:bodyPr wrap="square" rtlCol="0">
            <a:spAutoFit/>
          </a:bodyPr>
          <a:lstStyle/>
          <a:p>
            <a:pPr algn="ctr"/>
            <a:r>
              <a:rPr kumimoji="1" lang="en-US" altLang="ja-JP" sz="1600" b="1" dirty="0">
                <a:latin typeface="游ゴシック Light" panose="020B0300000000000000" pitchFamily="50" charset="-128"/>
                <a:ea typeface="游ゴシック Light" panose="020B0300000000000000" pitchFamily="50" charset="-128"/>
              </a:rPr>
              <a:t>47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78338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8777908" y="4451906"/>
            <a:ext cx="2857500" cy="1971675"/>
            <a:chOff x="8672091" y="4678104"/>
            <a:chExt cx="2857500" cy="1971675"/>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091" y="4678104"/>
              <a:ext cx="2857500" cy="1971675"/>
            </a:xfrm>
            <a:prstGeom prst="rect">
              <a:avLst/>
            </a:prstGeom>
          </p:spPr>
        </p:pic>
        <p:sp>
          <p:nvSpPr>
            <p:cNvPr id="16" name="円/楕円 15"/>
            <p:cNvSpPr/>
            <p:nvPr/>
          </p:nvSpPr>
          <p:spPr>
            <a:xfrm>
              <a:off x="8993529" y="4983643"/>
              <a:ext cx="856526" cy="104676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743229" y="5704716"/>
              <a:ext cx="856526" cy="40043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人工的にサヴァン症候群を引き起こす？</a:t>
            </a:r>
            <a:endParaRPr kumimoji="1" lang="ja-JP" altLang="en-US" sz="3200" b="1"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2145" y="890314"/>
            <a:ext cx="11529392" cy="2246769"/>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★サヴァン症候群には、下記の</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種類がある。</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（１）</a:t>
            </a:r>
            <a:r>
              <a:rPr kumimoji="1" lang="ja-JP" altLang="en-US" sz="2000" b="1" dirty="0">
                <a:latin typeface="Meiryo UI" panose="020B0604030504040204" pitchFamily="50" charset="-128"/>
                <a:ea typeface="Meiryo UI" panose="020B0604030504040204" pitchFamily="50" charset="-128"/>
              </a:rPr>
              <a:t>後天性サヴァン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Acquired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（２）</a:t>
            </a:r>
            <a:r>
              <a:rPr lang="ja-JP" altLang="en-US" sz="2000" b="1" dirty="0">
                <a:latin typeface="Meiryo UI" panose="020B0604030504040204" pitchFamily="50" charset="-128"/>
                <a:ea typeface="Meiryo UI" panose="020B0604030504040204" pitchFamily="50" charset="-128"/>
              </a:rPr>
              <a:t>自閉症サヴァン</a:t>
            </a:r>
            <a:r>
              <a:rPr lang="ja-JP" altLang="en-US" sz="2000" dirty="0">
                <a:latin typeface="Meiryo UI" panose="020B0604030504040204" pitchFamily="50" charset="-128"/>
                <a:ea typeface="Meiryo UI" panose="020B0604030504040204" pitchFamily="50" charset="-128"/>
              </a:rPr>
              <a:t>（</a:t>
            </a:r>
            <a:r>
              <a:rPr lang="en-US" altLang="ja-JP" sz="2000" dirty="0"/>
              <a:t> Autistic savant</a:t>
            </a:r>
            <a:r>
              <a:rPr lang="ja-JP" altLang="en-US" sz="2000" dirty="0"/>
              <a:t>）</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（３）</a:t>
            </a:r>
            <a:r>
              <a:rPr kumimoji="1" lang="ja-JP" altLang="en-US" sz="2000" b="1" dirty="0">
                <a:latin typeface="Meiryo UI" panose="020B0604030504040204" pitchFamily="50" charset="-128"/>
                <a:ea typeface="Meiryo UI" panose="020B0604030504040204" pitchFamily="50" charset="-128"/>
              </a:rPr>
              <a:t>アスペルガー症候群サヴァン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Asperger‘s syndrome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★脳の</a:t>
            </a:r>
            <a:r>
              <a:rPr kumimoji="1" lang="en-US" altLang="ja-JP" sz="2000" dirty="0">
                <a:latin typeface="Meiryo UI" panose="020B0604030504040204" pitchFamily="50" charset="-128"/>
                <a:ea typeface="Meiryo UI" panose="020B0604030504040204" pitchFamily="50" charset="-128"/>
              </a:rPr>
              <a:t>MRI</a:t>
            </a:r>
            <a:r>
              <a:rPr kumimoji="1" lang="ja-JP" altLang="en-US" sz="2000" dirty="0">
                <a:latin typeface="Meiryo UI" panose="020B0604030504040204" pitchFamily="50" charset="-128"/>
                <a:ea typeface="Meiryo UI" panose="020B0604030504040204" pitchFamily="50" charset="-128"/>
              </a:rPr>
              <a:t>スキャニングにより、</a:t>
            </a:r>
            <a:r>
              <a:rPr kumimoji="1" lang="ja-JP" altLang="en-US" sz="2000" b="1" u="sng" dirty="0">
                <a:solidFill>
                  <a:srgbClr val="C00000"/>
                </a:solidFill>
                <a:latin typeface="Meiryo UI" panose="020B0604030504040204" pitchFamily="50" charset="-128"/>
                <a:ea typeface="Meiryo UI" panose="020B0604030504040204" pitchFamily="50" charset="-128"/>
              </a:rPr>
              <a:t>後天性サヴァンの多くが左脳にダメージを受けていた</a:t>
            </a:r>
            <a:endParaRPr kumimoji="1" lang="en-US" altLang="ja-JP" sz="2000" b="1" u="sng" dirty="0">
              <a:solidFill>
                <a:srgbClr val="C00000"/>
              </a:solidFill>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ことが判明している。</a:t>
            </a:r>
            <a:r>
              <a:rPr lang="ja-JP" altLang="en-US" sz="2000" dirty="0">
                <a:latin typeface="Meiryo UI" panose="020B0604030504040204" pitchFamily="50" charset="-128"/>
                <a:ea typeface="Meiryo UI" panose="020B0604030504040204" pitchFamily="50" charset="-128"/>
              </a:rPr>
              <a:t> 特に「</a:t>
            </a:r>
            <a:r>
              <a:rPr lang="ja-JP" altLang="en-US" sz="2000" b="1" u="sng" dirty="0">
                <a:latin typeface="Meiryo UI" panose="020B0604030504040204" pitchFamily="50" charset="-128"/>
                <a:ea typeface="Meiryo UI" panose="020B0604030504040204" pitchFamily="50" charset="-128"/>
              </a:rPr>
              <a:t>左前側頭皮質</a:t>
            </a:r>
            <a:r>
              <a:rPr lang="ja-JP" altLang="en-US" sz="2000" dirty="0">
                <a:latin typeface="Meiryo UI" panose="020B0604030504040204" pitchFamily="50" charset="-128"/>
                <a:ea typeface="Meiryo UI" panose="020B0604030504040204" pitchFamily="50" charset="-128"/>
              </a:rPr>
              <a:t>」と「</a:t>
            </a:r>
            <a:r>
              <a:rPr lang="ja-JP" altLang="en-US" sz="2000" b="1" u="sng" dirty="0">
                <a:latin typeface="Meiryo UI" panose="020B0604030504040204" pitchFamily="50" charset="-128"/>
                <a:ea typeface="Meiryo UI" panose="020B0604030504040204" pitchFamily="50" charset="-128"/>
              </a:rPr>
              <a:t>左眼窩前頭皮質</a:t>
            </a:r>
            <a:r>
              <a:rPr lang="ja-JP" altLang="en-US" sz="2000" dirty="0">
                <a:latin typeface="Meiryo UI" panose="020B0604030504040204" pitchFamily="50" charset="-128"/>
                <a:ea typeface="Meiryo UI" panose="020B0604030504040204" pitchFamily="50" charset="-128"/>
              </a:rPr>
              <a:t>」に注目。</a:t>
            </a:r>
            <a:endParaRPr kumimoji="1" lang="ja-JP" altLang="en-US" sz="2000" dirty="0">
              <a:latin typeface="Meiryo UI" panose="020B0604030504040204" pitchFamily="50" charset="-128"/>
              <a:ea typeface="Meiryo UI" panose="020B0604030504040204" pitchFamily="50" charset="-128"/>
            </a:endParaRPr>
          </a:p>
        </p:txBody>
      </p:sp>
      <p:sp>
        <p:nvSpPr>
          <p:cNvPr id="9" name="角丸四角形 8"/>
          <p:cNvSpPr/>
          <p:nvPr/>
        </p:nvSpPr>
        <p:spPr>
          <a:xfrm>
            <a:off x="662608" y="3335441"/>
            <a:ext cx="10972800" cy="1006998"/>
          </a:xfrm>
          <a:prstGeom prst="roundRect">
            <a:avLst>
              <a:gd name="adj" fmla="val 25862"/>
            </a:avLst>
          </a:prstGeom>
          <a:solidFill>
            <a:schemeClr val="accent2">
              <a:lumMod val="60000"/>
              <a:lumOff val="40000"/>
            </a:schemeClr>
          </a:solidFill>
          <a:ln w="28575">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eiryo UI" panose="020B0604030504040204" pitchFamily="50" charset="-128"/>
                <a:ea typeface="Meiryo UI" panose="020B0604030504040204" pitchFamily="50" charset="-128"/>
              </a:rPr>
              <a:t>サヴァン症候群は、</a:t>
            </a:r>
            <a:endParaRPr kumimoji="1" lang="en-US" altLang="ja-JP" sz="2400" b="1" dirty="0">
              <a:solidFill>
                <a:schemeClr val="tx1"/>
              </a:solidFill>
              <a:latin typeface="Meiryo UI" panose="020B0604030504040204" pitchFamily="50" charset="-128"/>
              <a:ea typeface="Meiryo UI" panose="020B0604030504040204" pitchFamily="50" charset="-128"/>
            </a:endParaRPr>
          </a:p>
          <a:p>
            <a:pPr algn="ctr"/>
            <a:r>
              <a:rPr kumimoji="1" lang="ja-JP" altLang="en-US" sz="2800" b="1" u="sng" dirty="0">
                <a:solidFill>
                  <a:srgbClr val="C00000"/>
                </a:solidFill>
                <a:latin typeface="Meiryo UI" panose="020B0604030504040204" pitchFamily="50" charset="-128"/>
                <a:ea typeface="Meiryo UI" panose="020B0604030504040204" pitchFamily="50" charset="-128"/>
              </a:rPr>
              <a:t>左側頭葉</a:t>
            </a:r>
            <a:r>
              <a:rPr kumimoji="1" lang="ja-JP" altLang="en-US" sz="2400" b="1" dirty="0">
                <a:solidFill>
                  <a:schemeClr val="tx1"/>
                </a:solidFill>
                <a:latin typeface="Meiryo UI" panose="020B0604030504040204" pitchFamily="50" charset="-128"/>
                <a:ea typeface="Meiryo UI" panose="020B0604030504040204" pitchFamily="50" charset="-128"/>
              </a:rPr>
              <a:t>、及び</a:t>
            </a:r>
            <a:r>
              <a:rPr kumimoji="1" lang="ja-JP" altLang="en-US" sz="2800" b="1" u="sng" dirty="0">
                <a:solidFill>
                  <a:srgbClr val="C00000"/>
                </a:solidFill>
                <a:latin typeface="Meiryo UI" panose="020B0604030504040204" pitchFamily="50" charset="-128"/>
                <a:ea typeface="Meiryo UI" panose="020B0604030504040204" pitchFamily="50" charset="-128"/>
              </a:rPr>
              <a:t>左前頭葉</a:t>
            </a:r>
            <a:r>
              <a:rPr kumimoji="1" lang="ja-JP" altLang="en-US" sz="2400" b="1" dirty="0">
                <a:solidFill>
                  <a:schemeClr val="tx1"/>
                </a:solidFill>
                <a:latin typeface="Meiryo UI" panose="020B0604030504040204" pitchFamily="50" charset="-128"/>
                <a:ea typeface="Meiryo UI" panose="020B0604030504040204" pitchFamily="50" charset="-128"/>
              </a:rPr>
              <a:t>の特定部位を刺激するとサヴァンを引き起こせる？</a:t>
            </a:r>
          </a:p>
        </p:txBody>
      </p:sp>
      <p:sp>
        <p:nvSpPr>
          <p:cNvPr id="15" name="テキスト ボックス 14"/>
          <p:cNvSpPr txBox="1"/>
          <p:nvPr/>
        </p:nvSpPr>
        <p:spPr>
          <a:xfrm>
            <a:off x="779361" y="4516711"/>
            <a:ext cx="7892730" cy="221599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★前頭側頭型認知症（</a:t>
            </a:r>
            <a:r>
              <a:rPr kumimoji="1" lang="en-US" altLang="ja-JP" sz="2000" dirty="0" err="1">
                <a:latin typeface="Meiryo UI" panose="020B0604030504040204" pitchFamily="50" charset="-128"/>
                <a:ea typeface="Meiryo UI" panose="020B0604030504040204" pitchFamily="50" charset="-128"/>
              </a:rPr>
              <a:t>F</a:t>
            </a:r>
            <a:r>
              <a:rPr lang="en-US" altLang="ja-JP" sz="2000" dirty="0" err="1">
                <a:latin typeface="Meiryo UI" panose="020B0604030504040204" pitchFamily="50" charset="-128"/>
                <a:ea typeface="Meiryo UI" panose="020B0604030504040204" pitchFamily="50" charset="-128"/>
              </a:rPr>
              <a:t>rontoTemporal</a:t>
            </a:r>
            <a:r>
              <a:rPr lang="en-US" altLang="ja-JP" sz="2000" dirty="0">
                <a:latin typeface="Meiryo UI" panose="020B0604030504040204" pitchFamily="50" charset="-128"/>
                <a:ea typeface="Meiryo UI" panose="020B0604030504040204" pitchFamily="50" charset="-128"/>
              </a:rPr>
              <a:t> Dementia</a:t>
            </a:r>
            <a:r>
              <a:rPr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）の患者は、サヴァンの能力が発現することが観察されている。</a:t>
            </a:r>
            <a:endParaRPr kumimoji="1" lang="en-US" altLang="ja-JP" sz="20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1998</a:t>
            </a:r>
            <a:r>
              <a:rPr lang="ja-JP" altLang="en-US" sz="1600" dirty="0">
                <a:latin typeface="Meiryo UI" panose="020B0604030504040204" pitchFamily="50" charset="-128"/>
                <a:ea typeface="Meiryo UI" panose="020B0604030504040204" pitchFamily="50" charset="-128"/>
              </a:rPr>
              <a:t>年、カルフォルニア大学サンフランシスコ校：ブルース・ミラー博士）</a:t>
            </a:r>
            <a:endParaRPr lang="en-US" altLang="ja-JP" sz="16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ミラー博士によれば、左前側頭皮質と左眼窩前頭皮質の退化が、右半球の視覚系に対する抑制を減らしたことで、右脳が優勢となり</a:t>
            </a:r>
            <a:r>
              <a:rPr lang="ja-JP" altLang="en-US" sz="2000" dirty="0">
                <a:latin typeface="Meiryo UI" panose="020B0604030504040204" pitchFamily="50" charset="-128"/>
                <a:ea typeface="Meiryo UI" panose="020B0604030504040204" pitchFamily="50" charset="-128"/>
              </a:rPr>
              <a:t>、特異な能力を発揮（視覚的）したと推測。</a:t>
            </a:r>
            <a:endParaRPr lang="en-US" altLang="ja-JP" sz="2000" dirty="0">
              <a:latin typeface="Meiryo UI" panose="020B0604030504040204" pitchFamily="50" charset="-128"/>
              <a:ea typeface="Meiryo UI" panose="020B0604030504040204" pitchFamily="50" charset="-128"/>
            </a:endParaRPr>
          </a:p>
          <a:p>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が治り始めると、サヴァンの特異な能力は無くなる、との観察結果。</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929" y="597686"/>
            <a:ext cx="3631789" cy="2616539"/>
          </a:xfrm>
          <a:prstGeom prst="rect">
            <a:avLst/>
          </a:prstGeom>
          <a:ln>
            <a:solidFill>
              <a:srgbClr val="7030A0"/>
            </a:solidFill>
          </a:ln>
        </p:spPr>
      </p:pic>
      <p:sp>
        <p:nvSpPr>
          <p:cNvPr id="20" name="正方形/長方形 19"/>
          <p:cNvSpPr/>
          <p:nvPr/>
        </p:nvSpPr>
        <p:spPr>
          <a:xfrm>
            <a:off x="9071065" y="755268"/>
            <a:ext cx="2813591" cy="477054"/>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元</a:t>
            </a:r>
            <a:r>
              <a:rPr lang="en-US" altLang="ja-JP" sz="1600" dirty="0">
                <a:latin typeface="Meiryo UI" panose="020B0604030504040204" pitchFamily="50" charset="-128"/>
                <a:ea typeface="Meiryo UI" panose="020B0604030504040204" pitchFamily="50" charset="-128"/>
              </a:rPr>
              <a:t>AKB48</a:t>
            </a:r>
            <a:r>
              <a:rPr lang="ja-JP" altLang="en-US" sz="1600" dirty="0">
                <a:latin typeface="Meiryo UI" panose="020B0604030504040204" pitchFamily="50" charset="-128"/>
                <a:ea typeface="Meiryo UI" panose="020B0604030504040204" pitchFamily="50" charset="-128"/>
              </a:rPr>
              <a:t>の高橋みなみさんの絵</a:t>
            </a:r>
            <a:endParaRPr lang="en-US" altLang="ja-JP" sz="16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彼女には、盗作疑惑もあるようだが・・・</a:t>
            </a:r>
            <a:endParaRPr lang="ja-JP" altLang="en-US" sz="1600" dirty="0">
              <a:latin typeface="Meiryo UI" panose="020B0604030504040204" pitchFamily="50" charset="-128"/>
              <a:ea typeface="Meiryo UI" panose="020B0604030504040204" pitchFamily="50" charset="-128"/>
            </a:endParaRPr>
          </a:p>
        </p:txBody>
      </p:sp>
      <p:sp>
        <p:nvSpPr>
          <p:cNvPr id="21" name="正方形/長方形 20"/>
          <p:cNvSpPr/>
          <p:nvPr/>
        </p:nvSpPr>
        <p:spPr>
          <a:xfrm>
            <a:off x="1436183" y="3415372"/>
            <a:ext cx="345799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u="sng" dirty="0">
                <a:latin typeface="Meiryo UI" panose="020B0604030504040204" pitchFamily="50" charset="-128"/>
                <a:ea typeface="Meiryo UI" panose="020B0604030504040204" pitchFamily="50" charset="-128"/>
              </a:rPr>
              <a:t>経頭蓋磁気刺激</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TMS</a:t>
            </a:r>
            <a:r>
              <a:rPr lang="ja-JP" altLang="en-US" sz="1400" dirty="0">
                <a:latin typeface="Meiryo UI" panose="020B0604030504040204" pitchFamily="50" charset="-128"/>
                <a:ea typeface="Meiryo UI" panose="020B0604030504040204" pitchFamily="50" charset="-128"/>
              </a:rPr>
              <a:t>）で機能を止める</a:t>
            </a:r>
          </a:p>
        </p:txBody>
      </p:sp>
      <p:cxnSp>
        <p:nvCxnSpPr>
          <p:cNvPr id="23" name="直線矢印コネクタ 22"/>
          <p:cNvCxnSpPr/>
          <p:nvPr/>
        </p:nvCxnSpPr>
        <p:spPr>
          <a:xfrm>
            <a:off x="2164466" y="3669175"/>
            <a:ext cx="0"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164466" y="3669175"/>
            <a:ext cx="1377387"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777908" y="6388856"/>
            <a:ext cx="314401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左側頭葉と左前頭葉は、余計な記憶を定期的に削除する機能がるようだ・・・</a:t>
            </a:r>
          </a:p>
        </p:txBody>
      </p:sp>
      <p:sp>
        <p:nvSpPr>
          <p:cNvPr id="2" name="正方形/長方形 1"/>
          <p:cNvSpPr/>
          <p:nvPr/>
        </p:nvSpPr>
        <p:spPr>
          <a:xfrm>
            <a:off x="9239844" y="2957074"/>
            <a:ext cx="188865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http://daisukeh.d.dooo.jp</a:t>
            </a:r>
            <a:endParaRPr lang="ja-JP" altLang="en-US" sz="800"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11781150" y="6601016"/>
            <a:ext cx="533400" cy="338554"/>
          </a:xfrm>
          <a:prstGeom prst="rect">
            <a:avLst/>
          </a:prstGeom>
          <a:noFill/>
        </p:spPr>
        <p:txBody>
          <a:bodyPr wrap="square" rtlCol="0">
            <a:spAutoFit/>
          </a:bodyPr>
          <a:lstStyle/>
          <a:p>
            <a:pPr algn="ctr"/>
            <a:r>
              <a:rPr kumimoji="1" lang="en-US" altLang="ja-JP" sz="1600" b="1" dirty="0">
                <a:latin typeface="游ゴシック Light" panose="020B0300000000000000" pitchFamily="50" charset="-128"/>
                <a:ea typeface="游ゴシック Light" panose="020B0300000000000000" pitchFamily="50" charset="-128"/>
              </a:rPr>
              <a:t>48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60246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11" y="3253864"/>
            <a:ext cx="1151684" cy="1151684"/>
          </a:xfrm>
          <a:prstGeom prst="rect">
            <a:avLst/>
          </a:prstGeom>
        </p:spPr>
      </p:pic>
      <p:cxnSp>
        <p:nvCxnSpPr>
          <p:cNvPr id="63" name="直線矢印コネクタ 62"/>
          <p:cNvCxnSpPr>
            <a:stCxn id="105" idx="0"/>
          </p:cNvCxnSpPr>
          <p:nvPr/>
        </p:nvCxnSpPr>
        <p:spPr>
          <a:xfrm flipH="1" flipV="1">
            <a:off x="7553707" y="4398029"/>
            <a:ext cx="1" cy="160140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cxnSpLocks/>
          </p:cNvCxnSpPr>
          <p:nvPr/>
        </p:nvCxnSpPr>
        <p:spPr>
          <a:xfrm flipV="1">
            <a:off x="889000" y="5987514"/>
            <a:ext cx="10998200" cy="2238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1509785" y="2049590"/>
            <a:ext cx="3062248" cy="461665"/>
          </a:xfrm>
          <a:prstGeom prst="rect">
            <a:avLst/>
          </a:prstGeom>
          <a:noFill/>
        </p:spPr>
        <p:txBody>
          <a:bodyPr wrap="square" rtlCol="0">
            <a:spAutoFit/>
          </a:bodyPr>
          <a:lstStyle/>
          <a:p>
            <a:pPr marL="171450" indent="-171450">
              <a:buFont typeface="Wingdings" panose="05000000000000000000" pitchFamily="2" charset="2"/>
              <a:buChar char="l"/>
            </a:pPr>
            <a:r>
              <a:rPr kumimoji="1" lang="ja-JP" altLang="en-US" sz="1200" dirty="0">
                <a:latin typeface="Meiryo UI" panose="020B0604030504040204" pitchFamily="50" charset="-128"/>
                <a:ea typeface="Meiryo UI" panose="020B0604030504040204" pitchFamily="50" charset="-128"/>
              </a:rPr>
              <a:t>アラン・チューリング（</a:t>
            </a:r>
            <a:r>
              <a:rPr kumimoji="1" lang="en-US" altLang="ja-JP" sz="1200" dirty="0">
                <a:latin typeface="Meiryo UI" panose="020B0604030504040204" pitchFamily="50" charset="-128"/>
                <a:ea typeface="Meiryo UI" panose="020B0604030504040204" pitchFamily="50" charset="-128"/>
              </a:rPr>
              <a:t>1936</a:t>
            </a:r>
            <a:r>
              <a:rPr kumimoji="1" lang="ja-JP" altLang="en-US" sz="1200" dirty="0">
                <a:latin typeface="Meiryo UI" panose="020B0604030504040204" pitchFamily="50" charset="-128"/>
                <a:ea typeface="Meiryo UI" panose="020B0604030504040204" pitchFamily="50" charset="-128"/>
              </a:rPr>
              <a:t>年）</a:t>
            </a:r>
            <a:endParaRPr kumimoji="1"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「計算可能数についての決定問題への応用」</a:t>
            </a:r>
            <a:endParaRPr kumimoji="1" lang="ja-JP" altLang="en-US" sz="1200"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3830095" y="4022808"/>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第一次ブーム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1960</a:t>
            </a:r>
            <a:r>
              <a:rPr kumimoji="1" lang="ja-JP" altLang="en-US" sz="1200" b="1" dirty="0">
                <a:latin typeface="Meiryo UI" panose="020B0604030504040204" pitchFamily="50" charset="-128"/>
                <a:ea typeface="Meiryo UI" panose="020B0604030504040204" pitchFamily="50" charset="-128"/>
              </a:rPr>
              <a:t>年代）</a:t>
            </a:r>
          </a:p>
        </p:txBody>
      </p:sp>
      <p:sp>
        <p:nvSpPr>
          <p:cNvPr id="67" name="テキスト ボックス 66"/>
          <p:cNvSpPr txBox="1"/>
          <p:nvPr/>
        </p:nvSpPr>
        <p:spPr>
          <a:xfrm>
            <a:off x="5456803" y="3100112"/>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第二次ブーム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1980</a:t>
            </a:r>
            <a:r>
              <a:rPr kumimoji="1" lang="ja-JP" altLang="en-US" sz="1200" b="1" dirty="0">
                <a:latin typeface="Meiryo UI" panose="020B0604030504040204" pitchFamily="50" charset="-128"/>
                <a:ea typeface="Meiryo UI" panose="020B0604030504040204" pitchFamily="50" charset="-128"/>
              </a:rPr>
              <a:t>年代）</a:t>
            </a:r>
          </a:p>
        </p:txBody>
      </p:sp>
      <p:sp>
        <p:nvSpPr>
          <p:cNvPr id="68" name="テキスト ボックス 67"/>
          <p:cNvSpPr txBox="1"/>
          <p:nvPr/>
        </p:nvSpPr>
        <p:spPr>
          <a:xfrm>
            <a:off x="7013388" y="1524757"/>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第三次ブーム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（現在）</a:t>
            </a:r>
          </a:p>
        </p:txBody>
      </p:sp>
      <p:cxnSp>
        <p:nvCxnSpPr>
          <p:cNvPr id="69" name="直線矢印コネクタ 68"/>
          <p:cNvCxnSpPr/>
          <p:nvPr/>
        </p:nvCxnSpPr>
        <p:spPr>
          <a:xfrm flipH="1">
            <a:off x="1246693" y="2511255"/>
            <a:ext cx="405706" cy="3469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1560271" y="1793052"/>
            <a:ext cx="1350627"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チューリングマシン</a:t>
            </a:r>
          </a:p>
        </p:txBody>
      </p:sp>
      <p:sp>
        <p:nvSpPr>
          <p:cNvPr id="71" name="フリーフォーム 70"/>
          <p:cNvSpPr/>
          <p:nvPr/>
        </p:nvSpPr>
        <p:spPr>
          <a:xfrm>
            <a:off x="1442673" y="1481123"/>
            <a:ext cx="8019876" cy="4504888"/>
          </a:xfrm>
          <a:custGeom>
            <a:avLst/>
            <a:gdLst>
              <a:gd name="connsiteX0" fmla="*/ 0 w 8019876"/>
              <a:gd name="connsiteY0" fmla="*/ 4504888 h 4504888"/>
              <a:gd name="connsiteX1" fmla="*/ 3926048 w 8019876"/>
              <a:gd name="connsiteY1" fmla="*/ 3699545 h 4504888"/>
              <a:gd name="connsiteX2" fmla="*/ 6082019 w 8019876"/>
              <a:gd name="connsiteY2" fmla="*/ 2265028 h 4504888"/>
              <a:gd name="connsiteX3" fmla="*/ 8019876 w 8019876"/>
              <a:gd name="connsiteY3" fmla="*/ 0 h 4504888"/>
              <a:gd name="connsiteX4" fmla="*/ 8019876 w 8019876"/>
              <a:gd name="connsiteY4" fmla="*/ 0 h 450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9876" h="4504888">
                <a:moveTo>
                  <a:pt x="0" y="4504888"/>
                </a:moveTo>
                <a:cubicBezTo>
                  <a:pt x="1456189" y="4288871"/>
                  <a:pt x="2912378" y="4072855"/>
                  <a:pt x="3926048" y="3699545"/>
                </a:cubicBezTo>
                <a:cubicBezTo>
                  <a:pt x="4939718" y="3326235"/>
                  <a:pt x="5399714" y="2881619"/>
                  <a:pt x="6082019" y="2265028"/>
                </a:cubicBezTo>
                <a:cubicBezTo>
                  <a:pt x="6764324" y="1648437"/>
                  <a:pt x="8019876" y="0"/>
                  <a:pt x="8019876" y="0"/>
                </a:cubicBezTo>
                <a:lnTo>
                  <a:pt x="801987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rot="20460100">
            <a:off x="4362040" y="4400493"/>
            <a:ext cx="2189527" cy="1258349"/>
          </a:xfrm>
          <a:prstGeom prst="ellipse">
            <a:avLst/>
          </a:prstGeom>
          <a:solidFill>
            <a:schemeClr val="accent4">
              <a:lumMod val="40000"/>
              <a:lumOff val="60000"/>
            </a:schemeClr>
          </a:solidFill>
          <a:ln>
            <a:solidFill>
              <a:srgbClr val="FFFF00"/>
            </a:solid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rot="19259150">
            <a:off x="6406740" y="3081282"/>
            <a:ext cx="2189527" cy="1258349"/>
          </a:xfrm>
          <a:prstGeom prst="ellipse">
            <a:avLst/>
          </a:prstGeom>
          <a:solidFill>
            <a:schemeClr val="accent4">
              <a:lumMod val="60000"/>
              <a:lumOff val="40000"/>
            </a:schemeClr>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角丸四角形 74"/>
          <p:cNvSpPr/>
          <p:nvPr/>
        </p:nvSpPr>
        <p:spPr>
          <a:xfrm>
            <a:off x="1961044" y="2576611"/>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チューリングテスト</a:t>
            </a:r>
          </a:p>
        </p:txBody>
      </p:sp>
      <p:sp>
        <p:nvSpPr>
          <p:cNvPr id="77" name="テキスト ボックス 76"/>
          <p:cNvSpPr txBox="1"/>
          <p:nvPr/>
        </p:nvSpPr>
        <p:spPr>
          <a:xfrm>
            <a:off x="2818262" y="1782822"/>
            <a:ext cx="2013358"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←世界初の計算機理論</a:t>
            </a:r>
            <a:endParaRPr kumimoji="1" lang="ja-JP" altLang="en-US" sz="1200" dirty="0">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3212150" y="2578163"/>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←人工知能の判定（</a:t>
            </a:r>
            <a:r>
              <a:rPr lang="en-US" altLang="ja-JP" sz="1200" dirty="0">
                <a:latin typeface="Meiryo UI" panose="020B0604030504040204" pitchFamily="50" charset="-128"/>
                <a:ea typeface="Meiryo UI" panose="020B0604030504040204" pitchFamily="50" charset="-128"/>
              </a:rPr>
              <a:t>1950</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cxnSp>
        <p:nvCxnSpPr>
          <p:cNvPr id="79" name="直線矢印コネクタ 78"/>
          <p:cNvCxnSpPr>
            <a:endCxn id="71" idx="0"/>
          </p:cNvCxnSpPr>
          <p:nvPr/>
        </p:nvCxnSpPr>
        <p:spPr>
          <a:xfrm flipH="1">
            <a:off x="1442673" y="2855162"/>
            <a:ext cx="518372" cy="313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円/楕円 81"/>
          <p:cNvSpPr/>
          <p:nvPr/>
        </p:nvSpPr>
        <p:spPr>
          <a:xfrm rot="18751448">
            <a:off x="8061929" y="1116607"/>
            <a:ext cx="2305644" cy="1332429"/>
          </a:xfrm>
          <a:prstGeom prst="ellipse">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p:cNvCxnSpPr/>
          <p:nvPr/>
        </p:nvCxnSpPr>
        <p:spPr>
          <a:xfrm flipV="1">
            <a:off x="9995011" y="608197"/>
            <a:ext cx="314826" cy="356328"/>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2190732" y="3156479"/>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ダートマス会議</a:t>
            </a:r>
          </a:p>
        </p:txBody>
      </p:sp>
      <p:cxnSp>
        <p:nvCxnSpPr>
          <p:cNvPr id="95" name="直線矢印コネクタ 94"/>
          <p:cNvCxnSpPr/>
          <p:nvPr/>
        </p:nvCxnSpPr>
        <p:spPr>
          <a:xfrm flipH="1">
            <a:off x="1769844" y="3435030"/>
            <a:ext cx="420888" cy="251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3389592" y="3164345"/>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←人工知能会議（</a:t>
            </a:r>
            <a:r>
              <a:rPr lang="en-US" altLang="ja-JP" sz="1200" dirty="0">
                <a:latin typeface="Meiryo UI" panose="020B0604030504040204" pitchFamily="50" charset="-128"/>
                <a:ea typeface="Meiryo UI" panose="020B0604030504040204" pitchFamily="50" charset="-128"/>
              </a:rPr>
              <a:t>1956</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97" name="テキスト ボックス 96"/>
          <p:cNvSpPr txBox="1"/>
          <p:nvPr/>
        </p:nvSpPr>
        <p:spPr>
          <a:xfrm>
            <a:off x="6772184" y="3490242"/>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エキスパートシステム</a:t>
            </a:r>
            <a:endParaRPr kumimoji="1" lang="ja-JP" altLang="en-US" sz="1200"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6422794" y="3915818"/>
            <a:ext cx="1648768"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第五世代コンピュータ</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プロジェクト</a:t>
            </a:r>
          </a:p>
        </p:txBody>
      </p:sp>
      <p:sp>
        <p:nvSpPr>
          <p:cNvPr id="99" name="テキスト ボックス 98"/>
          <p:cNvSpPr txBox="1"/>
          <p:nvPr/>
        </p:nvSpPr>
        <p:spPr>
          <a:xfrm>
            <a:off x="7039612" y="3043274"/>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ファジーシステム</a:t>
            </a:r>
            <a:endParaRPr kumimoji="1" lang="ja-JP" altLang="en-US" sz="120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4652555" y="4819277"/>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推論と</a:t>
            </a:r>
            <a:r>
              <a:rPr kumimoji="1" lang="ja-JP" altLang="en-US" sz="1200" dirty="0">
                <a:latin typeface="Meiryo UI" panose="020B0604030504040204" pitchFamily="50" charset="-128"/>
                <a:ea typeface="Meiryo UI" panose="020B0604030504040204" pitchFamily="50" charset="-128"/>
              </a:rPr>
              <a:t>探索</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（初期の機械学習）</a:t>
            </a:r>
            <a:endParaRPr kumimoji="1" lang="ja-JP" altLang="en-US" sz="1200" dirty="0">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8152202" y="6003826"/>
            <a:ext cx="1358659" cy="830997"/>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WATSON</a:t>
            </a:r>
          </a:p>
          <a:p>
            <a:pPr algn="ctr"/>
            <a:r>
              <a:rPr lang="ja-JP" altLang="en-US" sz="1200" dirty="0">
                <a:latin typeface="Meiryo UI" panose="020B0604030504040204" pitchFamily="50" charset="-128"/>
                <a:ea typeface="Meiryo UI" panose="020B0604030504040204" pitchFamily="50" charset="-128"/>
              </a:rPr>
              <a:t>クイズ番組</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（ジョパディ）</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a:t>
            </a:r>
            <a:r>
              <a:rPr kumimoji="1" lang="ja-JP" altLang="en-US" sz="1200" dirty="0">
                <a:latin typeface="Meiryo UI" panose="020B0604030504040204" pitchFamily="50" charset="-128"/>
                <a:ea typeface="Meiryo UI" panose="020B0604030504040204" pitchFamily="50" charset="-128"/>
              </a:rPr>
              <a:t>年）</a:t>
            </a:r>
          </a:p>
        </p:txBody>
      </p:sp>
      <p:sp>
        <p:nvSpPr>
          <p:cNvPr id="102" name="テキスト ボックス 101"/>
          <p:cNvSpPr txBox="1"/>
          <p:nvPr/>
        </p:nvSpPr>
        <p:spPr>
          <a:xfrm>
            <a:off x="963806" y="6067337"/>
            <a:ext cx="1795733"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初期のコンピュータ登場</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1945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5" name="テキスト ボックス 104"/>
          <p:cNvSpPr txBox="1"/>
          <p:nvPr/>
        </p:nvSpPr>
        <p:spPr>
          <a:xfrm>
            <a:off x="6655841" y="5999438"/>
            <a:ext cx="1795733"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商用インターネット</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1995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8017304" y="2175260"/>
            <a:ext cx="1795733"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機械学習</a:t>
            </a:r>
            <a:endParaRPr kumimoji="1" lang="ja-JP" altLang="en-US" sz="120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8299375" y="1710744"/>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ディプラーニング</a:t>
            </a:r>
          </a:p>
        </p:txBody>
      </p:sp>
      <p:sp>
        <p:nvSpPr>
          <p:cNvPr id="108" name="テキスト ボックス 107"/>
          <p:cNvSpPr txBox="1"/>
          <p:nvPr/>
        </p:nvSpPr>
        <p:spPr>
          <a:xfrm>
            <a:off x="8566803" y="1258517"/>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ニューラルネットワーク</a:t>
            </a:r>
          </a:p>
        </p:txBody>
      </p:sp>
      <p:sp>
        <p:nvSpPr>
          <p:cNvPr id="109" name="テキスト ボックス 108"/>
          <p:cNvSpPr txBox="1"/>
          <p:nvPr/>
        </p:nvSpPr>
        <p:spPr>
          <a:xfrm>
            <a:off x="9349440" y="5990399"/>
            <a:ext cx="1738074" cy="646331"/>
          </a:xfrm>
          <a:prstGeom prst="rect">
            <a:avLst/>
          </a:prstGeom>
          <a:noFill/>
        </p:spPr>
        <p:txBody>
          <a:bodyPr wrap="square" rtlCol="0">
            <a:spAutoFit/>
          </a:bodyPr>
          <a:lstStyle/>
          <a:p>
            <a:pPr algn="ctr"/>
            <a:r>
              <a:rPr lang="en-US" altLang="ja-JP" sz="1200" dirty="0" err="1">
                <a:latin typeface="Meiryo UI" panose="020B0604030504040204" pitchFamily="50" charset="-128"/>
                <a:ea typeface="Meiryo UI" panose="020B0604030504040204" pitchFamily="50" charset="-128"/>
              </a:rPr>
              <a:t>DeepMind</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囲碁チャンピオンに勝利</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2015</a:t>
            </a:r>
            <a:r>
              <a:rPr kumimoji="1" lang="ja-JP" altLang="en-US" sz="1200" dirty="0">
                <a:latin typeface="Meiryo UI" panose="020B0604030504040204" pitchFamily="50" charset="-128"/>
                <a:ea typeface="Meiryo UI" panose="020B0604030504040204" pitchFamily="50" charset="-128"/>
              </a:rPr>
              <a:t>年）</a:t>
            </a:r>
          </a:p>
        </p:txBody>
      </p:sp>
      <p:cxnSp>
        <p:nvCxnSpPr>
          <p:cNvPr id="111" name="カギ線コネクタ 110"/>
          <p:cNvCxnSpPr/>
          <p:nvPr/>
        </p:nvCxnSpPr>
        <p:spPr>
          <a:xfrm rot="5400000" flipH="1" flipV="1">
            <a:off x="7325538" y="4146979"/>
            <a:ext cx="3221442" cy="321705"/>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カギ線コネクタ 113"/>
          <p:cNvCxnSpPr>
            <a:stCxn id="109" idx="0"/>
          </p:cNvCxnSpPr>
          <p:nvPr/>
        </p:nvCxnSpPr>
        <p:spPr>
          <a:xfrm rot="16200000" flipV="1">
            <a:off x="8127194" y="3899115"/>
            <a:ext cx="3664018" cy="518549"/>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 y="1737118"/>
            <a:ext cx="1471805" cy="1307194"/>
          </a:xfrm>
          <a:prstGeom prst="rect">
            <a:avLst/>
          </a:prstGeom>
        </p:spPr>
      </p:pic>
      <p:sp>
        <p:nvSpPr>
          <p:cNvPr id="2" name="テキスト ボックス 1"/>
          <p:cNvSpPr txBox="1"/>
          <p:nvPr/>
        </p:nvSpPr>
        <p:spPr>
          <a:xfrm>
            <a:off x="223257" y="1051243"/>
            <a:ext cx="8924037"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エニグマ暗号解読で有名なアラン・チューリングは、「</a:t>
            </a:r>
            <a:r>
              <a:rPr kumimoji="1" lang="ja-JP" altLang="en-US" sz="1600" b="1" dirty="0">
                <a:solidFill>
                  <a:srgbClr val="FF0000"/>
                </a:solidFill>
                <a:latin typeface="Meiryo UI" panose="020B0604030504040204" pitchFamily="50" charset="-128"/>
                <a:ea typeface="Meiryo UI" panose="020B0604030504040204" pitchFamily="50" charset="-128"/>
              </a:rPr>
              <a:t>計算する機械</a:t>
            </a:r>
            <a:r>
              <a:rPr kumimoji="1" lang="ja-JP" altLang="en-US" sz="1600" b="1" dirty="0">
                <a:latin typeface="Meiryo UI" panose="020B0604030504040204" pitchFamily="50" charset="-128"/>
                <a:ea typeface="Meiryo UI" panose="020B0604030504040204" pitchFamily="50" charset="-128"/>
              </a:rPr>
              <a:t>」と「</a:t>
            </a:r>
            <a:r>
              <a:rPr kumimoji="1" lang="ja-JP" altLang="en-US" sz="1600" b="1" dirty="0">
                <a:solidFill>
                  <a:srgbClr val="FF0000"/>
                </a:solidFill>
                <a:latin typeface="Meiryo UI" panose="020B0604030504040204" pitchFamily="50" charset="-128"/>
                <a:ea typeface="Meiryo UI" panose="020B0604030504040204" pitchFamily="50" charset="-128"/>
              </a:rPr>
              <a:t>考える機械</a:t>
            </a:r>
            <a:r>
              <a:rPr kumimoji="1" lang="ja-JP" altLang="en-US" sz="1600" b="1" dirty="0">
                <a:latin typeface="Meiryo UI" panose="020B0604030504040204" pitchFamily="50" charset="-128"/>
                <a:ea typeface="Meiryo UI" panose="020B0604030504040204" pitchFamily="50" charset="-128"/>
              </a:rPr>
              <a:t>」を考え出した。</a:t>
            </a:r>
          </a:p>
        </p:txBody>
      </p:sp>
      <p:sp>
        <p:nvSpPr>
          <p:cNvPr id="3" name="テキスト ボックス 2">
            <a:extLst>
              <a:ext uri="{FF2B5EF4-FFF2-40B4-BE49-F238E27FC236}">
                <a16:creationId xmlns:a16="http://schemas.microsoft.com/office/drawing/2014/main" id="{91ED5961-8E85-45E2-9D26-D0768A7FE659}"/>
              </a:ext>
            </a:extLst>
          </p:cNvPr>
          <p:cNvSpPr txBox="1"/>
          <p:nvPr/>
        </p:nvSpPr>
        <p:spPr>
          <a:xfrm>
            <a:off x="9813037" y="8448"/>
            <a:ext cx="2288981" cy="646331"/>
          </a:xfrm>
          <a:prstGeom prst="rect">
            <a:avLst/>
          </a:prstGeom>
          <a:noFill/>
        </p:spPr>
        <p:txBody>
          <a:bodyPr wrap="square" rtlCol="0">
            <a:spAutoFit/>
          </a:bodyPr>
          <a:lstStyle/>
          <a:p>
            <a:pPr algn="ctr"/>
            <a:r>
              <a:rPr kumimoji="1" lang="ja-JP" altLang="en-US" dirty="0">
                <a:latin typeface="UD Digi Kyokasho NK-B" panose="02020700000000000000" pitchFamily="18" charset="-128"/>
                <a:ea typeface="UD Digi Kyokasho NK-B" panose="02020700000000000000" pitchFamily="18" charset="-128"/>
              </a:rPr>
              <a:t>汎用</a:t>
            </a:r>
            <a:r>
              <a:rPr kumimoji="1" lang="en-US" altLang="ja-JP" dirty="0">
                <a:latin typeface="UD Digi Kyokasho NK-B" panose="02020700000000000000" pitchFamily="18" charset="-128"/>
                <a:ea typeface="UD Digi Kyokasho NK-B" panose="02020700000000000000" pitchFamily="18" charset="-128"/>
              </a:rPr>
              <a:t>AI</a:t>
            </a:r>
            <a:r>
              <a:rPr kumimoji="1" lang="ja-JP" altLang="en-US" dirty="0">
                <a:latin typeface="UD Digi Kyokasho NK-B" panose="02020700000000000000" pitchFamily="18" charset="-128"/>
                <a:ea typeface="UD Digi Kyokasho NK-B" panose="02020700000000000000" pitchFamily="18" charset="-128"/>
              </a:rPr>
              <a:t>への</a:t>
            </a:r>
            <a:r>
              <a:rPr kumimoji="1" lang="en-US" altLang="ja-JP" dirty="0">
                <a:latin typeface="UD Digi Kyokasho NK-B" panose="02020700000000000000" pitchFamily="18" charset="-128"/>
                <a:ea typeface="UD Digi Kyokasho NK-B" panose="02020700000000000000" pitchFamily="18" charset="-128"/>
              </a:rPr>
              <a:t>1</a:t>
            </a:r>
            <a:r>
              <a:rPr kumimoji="1" lang="ja-JP" altLang="en-US" dirty="0">
                <a:latin typeface="UD Digi Kyokasho NK-B" panose="02020700000000000000" pitchFamily="18" charset="-128"/>
                <a:ea typeface="UD Digi Kyokasho NK-B" panose="02020700000000000000" pitchFamily="18" charset="-128"/>
              </a:rPr>
              <a:t>歩？</a:t>
            </a:r>
            <a:endParaRPr kumimoji="1" lang="en-US" altLang="ja-JP" dirty="0">
              <a:latin typeface="UD Digi Kyokasho NK-B" panose="02020700000000000000" pitchFamily="18" charset="-128"/>
              <a:ea typeface="UD Digi Kyokasho NK-B" panose="02020700000000000000" pitchFamily="18" charset="-128"/>
            </a:endParaRPr>
          </a:p>
          <a:p>
            <a:pPr algn="ctr"/>
            <a:r>
              <a:rPr lang="en-US" altLang="ja-JP" dirty="0">
                <a:latin typeface="UD Digi Kyokasho NK-B" panose="02020700000000000000" pitchFamily="18" charset="-128"/>
                <a:ea typeface="UD Digi Kyokasho NK-B" panose="02020700000000000000" pitchFamily="18" charset="-128"/>
              </a:rPr>
              <a:t>Transformer</a:t>
            </a:r>
            <a:r>
              <a:rPr lang="ja-JP" altLang="en-US" dirty="0">
                <a:latin typeface="UD Digi Kyokasho NK-B" panose="02020700000000000000" pitchFamily="18" charset="-128"/>
                <a:ea typeface="UD Digi Kyokasho NK-B" panose="02020700000000000000" pitchFamily="18" charset="-128"/>
              </a:rPr>
              <a:t>登場</a:t>
            </a:r>
            <a:endParaRPr kumimoji="1" lang="ja-JP" altLang="en-US" dirty="0">
              <a:latin typeface="UD Digi Kyokasho NK-B" panose="02020700000000000000" pitchFamily="18" charset="-128"/>
              <a:ea typeface="UD Digi Kyokasho NK-B" panose="02020700000000000000" pitchFamily="18" charset="-128"/>
            </a:endParaRPr>
          </a:p>
        </p:txBody>
      </p:sp>
      <p:sp>
        <p:nvSpPr>
          <p:cNvPr id="8" name="テキスト ボックス 7">
            <a:extLst>
              <a:ext uri="{FF2B5EF4-FFF2-40B4-BE49-F238E27FC236}">
                <a16:creationId xmlns:a16="http://schemas.microsoft.com/office/drawing/2014/main" id="{1DCAB2B5-D44C-4C06-B970-2A988D056CCB}"/>
              </a:ext>
            </a:extLst>
          </p:cNvPr>
          <p:cNvSpPr txBox="1"/>
          <p:nvPr/>
        </p:nvSpPr>
        <p:spPr>
          <a:xfrm>
            <a:off x="3804483" y="233849"/>
            <a:ext cx="4741031"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人工知能の歩み</a:t>
            </a:r>
            <a:endParaRPr kumimoji="1" lang="ja-JP" altLang="en-US" sz="28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8057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43463" y="2451082"/>
            <a:ext cx="9378099" cy="2554545"/>
          </a:xfrm>
          <a:prstGeom prst="rect">
            <a:avLst/>
          </a:prstGeom>
          <a:noFill/>
        </p:spPr>
        <p:txBody>
          <a:bodyPr wrap="square" rtlCol="0">
            <a:spAutoFit/>
          </a:bodyPr>
          <a:lstStyle/>
          <a:p>
            <a:pPr algn="ctr"/>
            <a:r>
              <a:rPr kumimoji="1" lang="en-US" altLang="ja-JP" sz="8000" dirty="0">
                <a:latin typeface="Yet R" panose="02030504000101010101" pitchFamily="18" charset="-127"/>
                <a:ea typeface="Yet R" panose="02030504000101010101" pitchFamily="18" charset="-127"/>
              </a:rPr>
              <a:t>Transformer</a:t>
            </a:r>
          </a:p>
          <a:p>
            <a:pPr algn="ctr"/>
            <a:r>
              <a:rPr lang="en-US" altLang="ja-JP" sz="8000" dirty="0">
                <a:latin typeface="Yet R" panose="02030504000101010101" pitchFamily="18" charset="-127"/>
                <a:ea typeface="Yet R" panose="02030504000101010101" pitchFamily="18" charset="-127"/>
              </a:rPr>
              <a:t>Perceptron</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28577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矢印 4"/>
          <p:cNvSpPr/>
          <p:nvPr/>
        </p:nvSpPr>
        <p:spPr>
          <a:xfrm rot="20139481">
            <a:off x="9113044" y="4106981"/>
            <a:ext cx="827347" cy="108142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4" name="下矢印 213"/>
          <p:cNvSpPr/>
          <p:nvPr/>
        </p:nvSpPr>
        <p:spPr>
          <a:xfrm rot="19231954">
            <a:off x="5332793" y="4878159"/>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3" name="下矢印 212"/>
          <p:cNvSpPr/>
          <p:nvPr/>
        </p:nvSpPr>
        <p:spPr>
          <a:xfrm>
            <a:off x="6361633" y="4800268"/>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2" name="下矢印 211"/>
          <p:cNvSpPr/>
          <p:nvPr/>
        </p:nvSpPr>
        <p:spPr>
          <a:xfrm rot="17514215">
            <a:off x="7581058" y="4205471"/>
            <a:ext cx="875014" cy="145876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2" name="object 9"/>
          <p:cNvSpPr txBox="1">
            <a:spLocks/>
          </p:cNvSpPr>
          <p:nvPr/>
        </p:nvSpPr>
        <p:spPr>
          <a:xfrm>
            <a:off x="3577040" y="180059"/>
            <a:ext cx="5190134"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生物に学ぶ：脳機能の研究</a:t>
            </a:r>
            <a:endParaRPr lang="ja-JP" altLang="en-US" sz="3200" b="1" dirty="0">
              <a:latin typeface="Meiryo UI" panose="020B0604030504040204" pitchFamily="50" charset="-128"/>
              <a:ea typeface="Meiryo UI" panose="020B0604030504040204" pitchFamily="50" charset="-128"/>
            </a:endParaRPr>
          </a:p>
        </p:txBody>
      </p:sp>
      <p:sp>
        <p:nvSpPr>
          <p:cNvPr id="103" name="object 5"/>
          <p:cNvSpPr/>
          <p:nvPr/>
        </p:nvSpPr>
        <p:spPr>
          <a:xfrm>
            <a:off x="5535167" y="5815802"/>
            <a:ext cx="2942488" cy="523240"/>
          </a:xfrm>
          <a:custGeom>
            <a:avLst/>
            <a:gdLst/>
            <a:ahLst/>
            <a:cxnLst/>
            <a:rect l="l" t="t" r="r" b="b"/>
            <a:pathLst>
              <a:path w="2245359" h="523239">
                <a:moveTo>
                  <a:pt x="0" y="0"/>
                </a:moveTo>
                <a:lnTo>
                  <a:pt x="2244852" y="0"/>
                </a:lnTo>
                <a:lnTo>
                  <a:pt x="2244852" y="522731"/>
                </a:lnTo>
                <a:lnTo>
                  <a:pt x="0" y="522731"/>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6"/>
          <p:cNvSpPr txBox="1"/>
          <p:nvPr/>
        </p:nvSpPr>
        <p:spPr>
          <a:xfrm>
            <a:off x="5834414" y="5865507"/>
            <a:ext cx="2367244" cy="443711"/>
          </a:xfrm>
          <a:prstGeom prst="rect">
            <a:avLst/>
          </a:prstGeom>
        </p:spPr>
        <p:txBody>
          <a:bodyPr vert="horz" wrap="square" lIns="0" tIns="12700" rIns="0" bIns="0" rtlCol="0">
            <a:spAutoFit/>
          </a:bodyPr>
          <a:lstStyle/>
          <a:p>
            <a:pPr marL="12700" marR="5080" indent="580390">
              <a:lnSpc>
                <a:spcPct val="100000"/>
              </a:lnSpc>
              <a:spcBef>
                <a:spcPts val="100"/>
              </a:spcBef>
            </a:pPr>
            <a:r>
              <a:rPr sz="1400" dirty="0">
                <a:latin typeface="Meiryo UI" panose="020B0604030504040204" pitchFamily="50" charset="-128"/>
                <a:ea typeface="Meiryo UI" panose="020B0604030504040204" pitchFamily="50" charset="-128"/>
                <a:cs typeface="Arial"/>
              </a:rPr>
              <a:t>Bioinspired  </a:t>
            </a:r>
            <a:r>
              <a:rPr sz="1400" spc="-5" dirty="0">
                <a:latin typeface="Meiryo UI" panose="020B0604030504040204" pitchFamily="50" charset="-128"/>
                <a:ea typeface="Meiryo UI" panose="020B0604030504040204" pitchFamily="50" charset="-128"/>
                <a:cs typeface="Arial"/>
              </a:rPr>
              <a:t>Circuit/architecture/device</a:t>
            </a:r>
            <a:endParaRPr sz="1400" dirty="0">
              <a:latin typeface="Meiryo UI" panose="020B0604030504040204" pitchFamily="50" charset="-128"/>
              <a:ea typeface="Meiryo UI" panose="020B0604030504040204" pitchFamily="50" charset="-128"/>
              <a:cs typeface="Arial"/>
            </a:endParaRPr>
          </a:p>
        </p:txBody>
      </p:sp>
      <p:sp>
        <p:nvSpPr>
          <p:cNvPr id="106" name="object 8"/>
          <p:cNvSpPr/>
          <p:nvPr/>
        </p:nvSpPr>
        <p:spPr>
          <a:xfrm>
            <a:off x="2994150" y="854455"/>
            <a:ext cx="8372349" cy="47548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
          <p:cNvSpPr/>
          <p:nvPr/>
        </p:nvSpPr>
        <p:spPr>
          <a:xfrm>
            <a:off x="739032" y="1594462"/>
            <a:ext cx="1183474" cy="815173"/>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1"/>
          <p:cNvSpPr/>
          <p:nvPr/>
        </p:nvSpPr>
        <p:spPr>
          <a:xfrm>
            <a:off x="3209035" y="2235200"/>
            <a:ext cx="2465832" cy="4131564"/>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2"/>
          <p:cNvSpPr/>
          <p:nvPr/>
        </p:nvSpPr>
        <p:spPr>
          <a:xfrm>
            <a:off x="3251707" y="2255011"/>
            <a:ext cx="2380488" cy="4046220"/>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3"/>
          <p:cNvSpPr/>
          <p:nvPr/>
        </p:nvSpPr>
        <p:spPr>
          <a:xfrm>
            <a:off x="5338064" y="2593339"/>
            <a:ext cx="2772156" cy="2574036"/>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4"/>
          <p:cNvSpPr/>
          <p:nvPr/>
        </p:nvSpPr>
        <p:spPr>
          <a:xfrm>
            <a:off x="5380735" y="2613151"/>
            <a:ext cx="2686812" cy="2488692"/>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5"/>
          <p:cNvSpPr/>
          <p:nvPr/>
        </p:nvSpPr>
        <p:spPr>
          <a:xfrm>
            <a:off x="7936483" y="1358900"/>
            <a:ext cx="2414016" cy="311200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6"/>
          <p:cNvSpPr/>
          <p:nvPr/>
        </p:nvSpPr>
        <p:spPr>
          <a:xfrm>
            <a:off x="7979156" y="1378711"/>
            <a:ext cx="2346959" cy="3026663"/>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5" name="object 17"/>
          <p:cNvSpPr txBox="1"/>
          <p:nvPr/>
        </p:nvSpPr>
        <p:spPr>
          <a:xfrm>
            <a:off x="3098317" y="986320"/>
            <a:ext cx="7174230"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sz="1400" dirty="0">
                <a:latin typeface="Meiryo UI" panose="020B0604030504040204" pitchFamily="50" charset="-128"/>
                <a:ea typeface="Meiryo UI" panose="020B0604030504040204" pitchFamily="50" charset="-128"/>
                <a:cs typeface="Noto Sans CJK JP Regular"/>
              </a:rPr>
              <a:t>分子	細胞	神経回路	器官	個体	</a:t>
            </a:r>
            <a:r>
              <a:rPr lang="ja-JP" altLang="en-US" sz="1400" dirty="0">
                <a:latin typeface="Meiryo UI" panose="020B0604030504040204" pitchFamily="50" charset="-128"/>
                <a:ea typeface="Meiryo UI" panose="020B0604030504040204" pitchFamily="50" charset="-128"/>
                <a:cs typeface="Noto Sans CJK JP Regular"/>
              </a:rPr>
              <a:t>　　　集団</a:t>
            </a:r>
            <a:endParaRPr sz="1400" dirty="0">
              <a:latin typeface="Meiryo UI" panose="020B0604030504040204" pitchFamily="50" charset="-128"/>
              <a:ea typeface="Meiryo UI" panose="020B0604030504040204" pitchFamily="50" charset="-128"/>
              <a:cs typeface="Noto Sans CJK JP Regular"/>
            </a:endParaRPr>
          </a:p>
        </p:txBody>
      </p:sp>
      <p:sp>
        <p:nvSpPr>
          <p:cNvPr id="117" name="object 19"/>
          <p:cNvSpPr txBox="1"/>
          <p:nvPr/>
        </p:nvSpPr>
        <p:spPr>
          <a:xfrm>
            <a:off x="1112612" y="1405332"/>
            <a:ext cx="739140" cy="228909"/>
          </a:xfrm>
          <a:prstGeom prst="rect">
            <a:avLst/>
          </a:prstGeom>
          <a:noFill/>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脊椎動物</a:t>
            </a:r>
          </a:p>
        </p:txBody>
      </p:sp>
      <p:sp>
        <p:nvSpPr>
          <p:cNvPr id="118" name="object 20"/>
          <p:cNvSpPr txBox="1"/>
          <p:nvPr/>
        </p:nvSpPr>
        <p:spPr>
          <a:xfrm>
            <a:off x="1116450" y="406198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軟体動物</a:t>
            </a:r>
            <a:endParaRPr sz="1400">
              <a:latin typeface="Meiryo UI" panose="020B0604030504040204" pitchFamily="50" charset="-128"/>
              <a:ea typeface="Meiryo UI" panose="020B0604030504040204" pitchFamily="50" charset="-128"/>
              <a:cs typeface="Noto Sans CJK JP Regular"/>
            </a:endParaRPr>
          </a:p>
        </p:txBody>
      </p:sp>
      <p:sp>
        <p:nvSpPr>
          <p:cNvPr id="119" name="object 21"/>
          <p:cNvSpPr txBox="1"/>
          <p:nvPr/>
        </p:nvSpPr>
        <p:spPr>
          <a:xfrm>
            <a:off x="1699339" y="576286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線形動物</a:t>
            </a:r>
            <a:endParaRPr sz="1400">
              <a:latin typeface="Meiryo UI" panose="020B0604030504040204" pitchFamily="50" charset="-128"/>
              <a:ea typeface="Meiryo UI" panose="020B0604030504040204" pitchFamily="50" charset="-128"/>
              <a:cs typeface="Noto Sans CJK JP Regular"/>
            </a:endParaRPr>
          </a:p>
        </p:txBody>
      </p:sp>
      <p:sp>
        <p:nvSpPr>
          <p:cNvPr id="120" name="object 22"/>
          <p:cNvSpPr/>
          <p:nvPr/>
        </p:nvSpPr>
        <p:spPr>
          <a:xfrm>
            <a:off x="6324942" y="1782573"/>
            <a:ext cx="1594016" cy="1253369"/>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23"/>
          <p:cNvSpPr/>
          <p:nvPr/>
        </p:nvSpPr>
        <p:spPr>
          <a:xfrm>
            <a:off x="1439255" y="6057754"/>
            <a:ext cx="1291802" cy="125628"/>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24"/>
          <p:cNvSpPr txBox="1"/>
          <p:nvPr/>
        </p:nvSpPr>
        <p:spPr>
          <a:xfrm>
            <a:off x="1955545" y="3410116"/>
            <a:ext cx="739140"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節足動物</a:t>
            </a:r>
            <a:endParaRPr sz="1400">
              <a:latin typeface="Meiryo UI" panose="020B0604030504040204" pitchFamily="50" charset="-128"/>
              <a:ea typeface="Meiryo UI" panose="020B0604030504040204" pitchFamily="50" charset="-128"/>
              <a:cs typeface="Noto Sans CJK JP Regular"/>
            </a:endParaRPr>
          </a:p>
        </p:txBody>
      </p:sp>
      <p:sp>
        <p:nvSpPr>
          <p:cNvPr id="123" name="object 26"/>
          <p:cNvSpPr txBox="1"/>
          <p:nvPr/>
        </p:nvSpPr>
        <p:spPr>
          <a:xfrm>
            <a:off x="3109229" y="3676269"/>
            <a:ext cx="470534"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チャネル</a:t>
            </a:r>
            <a:endParaRPr sz="1050" dirty="0">
              <a:latin typeface="Meiryo UI" panose="020B0604030504040204" pitchFamily="50" charset="-128"/>
              <a:ea typeface="Meiryo UI" panose="020B0604030504040204" pitchFamily="50" charset="-128"/>
              <a:cs typeface="Noto Sans CJK JP Regular"/>
            </a:endParaRPr>
          </a:p>
        </p:txBody>
      </p:sp>
      <p:sp>
        <p:nvSpPr>
          <p:cNvPr id="124" name="object 27"/>
          <p:cNvSpPr/>
          <p:nvPr/>
        </p:nvSpPr>
        <p:spPr>
          <a:xfrm>
            <a:off x="2829558" y="2675573"/>
            <a:ext cx="1221157" cy="1054755"/>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29"/>
          <p:cNvSpPr/>
          <p:nvPr/>
        </p:nvSpPr>
        <p:spPr>
          <a:xfrm>
            <a:off x="9311131" y="3994149"/>
            <a:ext cx="1104900" cy="531498"/>
          </a:xfrm>
          <a:prstGeom prst="rect">
            <a:avLst/>
          </a:prstGeom>
          <a:no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0" name="object 33"/>
          <p:cNvSpPr/>
          <p:nvPr/>
        </p:nvSpPr>
        <p:spPr>
          <a:xfrm>
            <a:off x="5288486" y="2102116"/>
            <a:ext cx="948912" cy="1294371"/>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1" name="object 34"/>
          <p:cNvSpPr/>
          <p:nvPr/>
        </p:nvSpPr>
        <p:spPr>
          <a:xfrm>
            <a:off x="4395890" y="2061051"/>
            <a:ext cx="782627" cy="1344168"/>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2" name="object 35"/>
          <p:cNvSpPr txBox="1"/>
          <p:nvPr/>
        </p:nvSpPr>
        <p:spPr>
          <a:xfrm>
            <a:off x="4079515" y="2804619"/>
            <a:ext cx="574040" cy="175048"/>
          </a:xfrm>
          <a:prstGeom prst="rect">
            <a:avLst/>
          </a:prstGeom>
        </p:spPr>
        <p:txBody>
          <a:bodyPr vert="horz" wrap="square" lIns="0" tIns="13335" rIns="0" bIns="0" rtlCol="0">
            <a:spAutoFit/>
          </a:bodyPr>
          <a:lstStyle/>
          <a:p>
            <a:pPr marL="12700">
              <a:lnSpc>
                <a:spcPct val="100000"/>
              </a:lnSpc>
              <a:spcBef>
                <a:spcPts val="105"/>
              </a:spcBef>
            </a:pPr>
            <a:r>
              <a:rPr sz="1050" spc="-120" dirty="0">
                <a:latin typeface="Meiryo UI" panose="020B0604030504040204" pitchFamily="50" charset="-128"/>
                <a:ea typeface="Meiryo UI" panose="020B0604030504040204" pitchFamily="50" charset="-128"/>
                <a:cs typeface="Noto Sans CJK JP Regular"/>
              </a:rPr>
              <a:t>ニ</a:t>
            </a:r>
            <a:r>
              <a:rPr sz="1050" spc="-250" dirty="0">
                <a:latin typeface="Meiryo UI" panose="020B0604030504040204" pitchFamily="50" charset="-128"/>
                <a:ea typeface="Meiryo UI" panose="020B0604030504040204" pitchFamily="50" charset="-128"/>
                <a:cs typeface="Noto Sans CJK JP Regular"/>
              </a:rPr>
              <a:t>ュ</a:t>
            </a:r>
            <a:r>
              <a:rPr sz="1050" spc="-240" dirty="0">
                <a:latin typeface="Meiryo UI" panose="020B0604030504040204" pitchFamily="50" charset="-128"/>
                <a:ea typeface="Meiryo UI" panose="020B0604030504040204" pitchFamily="50" charset="-128"/>
                <a:cs typeface="Noto Sans CJK JP Regular"/>
              </a:rPr>
              <a:t>ー</a:t>
            </a:r>
            <a:r>
              <a:rPr sz="1050" spc="-204" dirty="0">
                <a:latin typeface="Meiryo UI" panose="020B0604030504040204" pitchFamily="50" charset="-128"/>
                <a:ea typeface="Meiryo UI" panose="020B0604030504040204" pitchFamily="50" charset="-128"/>
                <a:cs typeface="Noto Sans CJK JP Regular"/>
              </a:rPr>
              <a:t>ロ</a:t>
            </a:r>
            <a:r>
              <a:rPr sz="1050" spc="-140" dirty="0">
                <a:latin typeface="Meiryo UI" panose="020B0604030504040204" pitchFamily="50" charset="-128"/>
                <a:ea typeface="Meiryo UI" panose="020B0604030504040204" pitchFamily="50" charset="-128"/>
                <a:cs typeface="Noto Sans CJK JP Regular"/>
              </a:rPr>
              <a:t>ン</a:t>
            </a:r>
            <a:endParaRPr sz="1050" dirty="0">
              <a:latin typeface="Meiryo UI" panose="020B0604030504040204" pitchFamily="50" charset="-128"/>
              <a:ea typeface="Meiryo UI" panose="020B0604030504040204" pitchFamily="50" charset="-128"/>
              <a:cs typeface="Noto Sans CJK JP Regular"/>
            </a:endParaRPr>
          </a:p>
        </p:txBody>
      </p:sp>
      <p:sp>
        <p:nvSpPr>
          <p:cNvPr id="133" name="object 36"/>
          <p:cNvSpPr txBox="1"/>
          <p:nvPr/>
        </p:nvSpPr>
        <p:spPr>
          <a:xfrm>
            <a:off x="5178517" y="1909869"/>
            <a:ext cx="1323427" cy="175048"/>
          </a:xfrm>
          <a:prstGeom prst="rect">
            <a:avLst/>
          </a:prstGeom>
        </p:spPr>
        <p:txBody>
          <a:bodyPr vert="horz" wrap="square" lIns="0" tIns="13335" rIns="0" bIns="0" rtlCol="0">
            <a:spAutoFit/>
          </a:bodyPr>
          <a:lstStyle/>
          <a:p>
            <a:pPr marL="12700" marR="5080" indent="121285">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機能的コネクトーム</a:t>
            </a:r>
            <a:endParaRPr sz="1050" dirty="0">
              <a:latin typeface="Meiryo UI" panose="020B0604030504040204" pitchFamily="50" charset="-128"/>
              <a:ea typeface="Meiryo UI" panose="020B0604030504040204" pitchFamily="50" charset="-128"/>
              <a:cs typeface="Noto Sans CJK JP Regular"/>
            </a:endParaRPr>
          </a:p>
        </p:txBody>
      </p:sp>
      <p:sp>
        <p:nvSpPr>
          <p:cNvPr id="134" name="object 37"/>
          <p:cNvSpPr/>
          <p:nvPr/>
        </p:nvSpPr>
        <p:spPr>
          <a:xfrm>
            <a:off x="5665723" y="3533647"/>
            <a:ext cx="1348739" cy="940307"/>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39"/>
          <p:cNvSpPr/>
          <p:nvPr/>
        </p:nvSpPr>
        <p:spPr>
          <a:xfrm>
            <a:off x="3056128" y="5512120"/>
            <a:ext cx="1850513" cy="1295017"/>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8" name="object 41"/>
          <p:cNvSpPr/>
          <p:nvPr/>
        </p:nvSpPr>
        <p:spPr>
          <a:xfrm>
            <a:off x="3966464" y="3538220"/>
            <a:ext cx="1312164" cy="97383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9" name="object 42"/>
          <p:cNvSpPr txBox="1"/>
          <p:nvPr/>
        </p:nvSpPr>
        <p:spPr>
          <a:xfrm>
            <a:off x="4087469" y="4494593"/>
            <a:ext cx="997585"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コマンド・ニューロン</a:t>
            </a:r>
            <a:endParaRPr sz="1050" dirty="0">
              <a:latin typeface="Meiryo UI" panose="020B0604030504040204" pitchFamily="50" charset="-128"/>
              <a:ea typeface="Meiryo UI" panose="020B0604030504040204" pitchFamily="50" charset="-128"/>
              <a:cs typeface="Noto Sans CJK JP Regular"/>
            </a:endParaRPr>
          </a:p>
        </p:txBody>
      </p:sp>
      <p:sp>
        <p:nvSpPr>
          <p:cNvPr id="146" name="object 49"/>
          <p:cNvSpPr/>
          <p:nvPr/>
        </p:nvSpPr>
        <p:spPr>
          <a:xfrm>
            <a:off x="1135429" y="4316162"/>
            <a:ext cx="593648" cy="429651"/>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50"/>
          <p:cNvSpPr/>
          <p:nvPr/>
        </p:nvSpPr>
        <p:spPr>
          <a:xfrm>
            <a:off x="1377746" y="4641930"/>
            <a:ext cx="526234" cy="56424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51"/>
          <p:cNvSpPr/>
          <p:nvPr/>
        </p:nvSpPr>
        <p:spPr>
          <a:xfrm>
            <a:off x="640129" y="2476691"/>
            <a:ext cx="807720" cy="4174235"/>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52"/>
          <p:cNvSpPr/>
          <p:nvPr/>
        </p:nvSpPr>
        <p:spPr>
          <a:xfrm>
            <a:off x="721090" y="2514791"/>
            <a:ext cx="650875" cy="4061460"/>
          </a:xfrm>
          <a:custGeom>
            <a:avLst/>
            <a:gdLst/>
            <a:ahLst/>
            <a:cxnLst/>
            <a:rect l="l" t="t" r="r" b="b"/>
            <a:pathLst>
              <a:path w="650875" h="4061459">
                <a:moveTo>
                  <a:pt x="650559" y="0"/>
                </a:moveTo>
                <a:lnTo>
                  <a:pt x="625664" y="46327"/>
                </a:lnTo>
                <a:lnTo>
                  <a:pt x="600800" y="92656"/>
                </a:lnTo>
                <a:lnTo>
                  <a:pt x="576002" y="138988"/>
                </a:lnTo>
                <a:lnTo>
                  <a:pt x="551300" y="185324"/>
                </a:lnTo>
                <a:lnTo>
                  <a:pt x="526727" y="231665"/>
                </a:lnTo>
                <a:lnTo>
                  <a:pt x="502316" y="278012"/>
                </a:lnTo>
                <a:lnTo>
                  <a:pt x="478098" y="324367"/>
                </a:lnTo>
                <a:lnTo>
                  <a:pt x="454107" y="370732"/>
                </a:lnTo>
                <a:lnTo>
                  <a:pt x="430374" y="417107"/>
                </a:lnTo>
                <a:lnTo>
                  <a:pt x="406932" y="463493"/>
                </a:lnTo>
                <a:lnTo>
                  <a:pt x="383813" y="509893"/>
                </a:lnTo>
                <a:lnTo>
                  <a:pt x="361049" y="556307"/>
                </a:lnTo>
                <a:lnTo>
                  <a:pt x="338672" y="602737"/>
                </a:lnTo>
                <a:lnTo>
                  <a:pt x="316716" y="649184"/>
                </a:lnTo>
                <a:lnTo>
                  <a:pt x="295212" y="695650"/>
                </a:lnTo>
                <a:lnTo>
                  <a:pt x="274193" y="742135"/>
                </a:lnTo>
                <a:lnTo>
                  <a:pt x="253690" y="788641"/>
                </a:lnTo>
                <a:lnTo>
                  <a:pt x="233737" y="835169"/>
                </a:lnTo>
                <a:lnTo>
                  <a:pt x="214365" y="881721"/>
                </a:lnTo>
                <a:lnTo>
                  <a:pt x="195606" y="928297"/>
                </a:lnTo>
                <a:lnTo>
                  <a:pt x="177494" y="974900"/>
                </a:lnTo>
                <a:lnTo>
                  <a:pt x="160060" y="1021531"/>
                </a:lnTo>
                <a:lnTo>
                  <a:pt x="143338" y="1068190"/>
                </a:lnTo>
                <a:lnTo>
                  <a:pt x="127358" y="1114879"/>
                </a:lnTo>
                <a:lnTo>
                  <a:pt x="112153" y="1161600"/>
                </a:lnTo>
                <a:lnTo>
                  <a:pt x="97756" y="1208354"/>
                </a:lnTo>
                <a:lnTo>
                  <a:pt x="84199" y="1255142"/>
                </a:lnTo>
                <a:lnTo>
                  <a:pt x="71514" y="1301965"/>
                </a:lnTo>
                <a:lnTo>
                  <a:pt x="59734" y="1348824"/>
                </a:lnTo>
                <a:lnTo>
                  <a:pt x="48890" y="1395722"/>
                </a:lnTo>
                <a:lnTo>
                  <a:pt x="39016" y="1442659"/>
                </a:lnTo>
                <a:lnTo>
                  <a:pt x="30143" y="1489637"/>
                </a:lnTo>
                <a:lnTo>
                  <a:pt x="22304" y="1536656"/>
                </a:lnTo>
                <a:lnTo>
                  <a:pt x="15531" y="1583719"/>
                </a:lnTo>
                <a:lnTo>
                  <a:pt x="9857" y="1630827"/>
                </a:lnTo>
                <a:lnTo>
                  <a:pt x="5313" y="1677980"/>
                </a:lnTo>
                <a:lnTo>
                  <a:pt x="1932" y="1725180"/>
                </a:lnTo>
                <a:lnTo>
                  <a:pt x="69" y="1772863"/>
                </a:lnTo>
                <a:lnTo>
                  <a:pt x="0" y="1821415"/>
                </a:lnTo>
                <a:lnTo>
                  <a:pt x="1636" y="1870762"/>
                </a:lnTo>
                <a:lnTo>
                  <a:pt x="4890" y="1920831"/>
                </a:lnTo>
                <a:lnTo>
                  <a:pt x="9675" y="1971547"/>
                </a:lnTo>
                <a:lnTo>
                  <a:pt x="15901" y="2022837"/>
                </a:lnTo>
                <a:lnTo>
                  <a:pt x="23482" y="2074628"/>
                </a:lnTo>
                <a:lnTo>
                  <a:pt x="32328" y="2126844"/>
                </a:lnTo>
                <a:lnTo>
                  <a:pt x="42353" y="2179413"/>
                </a:lnTo>
                <a:lnTo>
                  <a:pt x="53467" y="2232260"/>
                </a:lnTo>
                <a:lnTo>
                  <a:pt x="65584" y="2285312"/>
                </a:lnTo>
                <a:lnTo>
                  <a:pt x="78615" y="2338495"/>
                </a:lnTo>
                <a:lnTo>
                  <a:pt x="92472" y="2391735"/>
                </a:lnTo>
                <a:lnTo>
                  <a:pt x="107067" y="2444958"/>
                </a:lnTo>
                <a:lnTo>
                  <a:pt x="122313" y="2498090"/>
                </a:lnTo>
                <a:lnTo>
                  <a:pt x="138120" y="2551057"/>
                </a:lnTo>
                <a:lnTo>
                  <a:pt x="154403" y="2603786"/>
                </a:lnTo>
                <a:lnTo>
                  <a:pt x="171071" y="2656203"/>
                </a:lnTo>
                <a:lnTo>
                  <a:pt x="188038" y="2708234"/>
                </a:lnTo>
                <a:lnTo>
                  <a:pt x="205215" y="2759804"/>
                </a:lnTo>
                <a:lnTo>
                  <a:pt x="222515" y="2810841"/>
                </a:lnTo>
                <a:lnTo>
                  <a:pt x="239849" y="2861271"/>
                </a:lnTo>
                <a:lnTo>
                  <a:pt x="257129" y="2911019"/>
                </a:lnTo>
                <a:lnTo>
                  <a:pt x="274268" y="2960011"/>
                </a:lnTo>
                <a:lnTo>
                  <a:pt x="291178" y="3008175"/>
                </a:lnTo>
                <a:lnTo>
                  <a:pt x="307770" y="3055435"/>
                </a:lnTo>
                <a:lnTo>
                  <a:pt x="323956" y="3101719"/>
                </a:lnTo>
                <a:lnTo>
                  <a:pt x="339650" y="3146951"/>
                </a:lnTo>
                <a:lnTo>
                  <a:pt x="354762" y="3191060"/>
                </a:lnTo>
                <a:lnTo>
                  <a:pt x="369204" y="3233970"/>
                </a:lnTo>
                <a:lnTo>
                  <a:pt x="382890" y="3275608"/>
                </a:lnTo>
                <a:lnTo>
                  <a:pt x="395730" y="3315899"/>
                </a:lnTo>
                <a:lnTo>
                  <a:pt x="407636" y="3354771"/>
                </a:lnTo>
                <a:lnTo>
                  <a:pt x="418522" y="3392149"/>
                </a:lnTo>
                <a:lnTo>
                  <a:pt x="436877" y="3462129"/>
                </a:lnTo>
                <a:lnTo>
                  <a:pt x="464248" y="3593057"/>
                </a:lnTo>
                <a:lnTo>
                  <a:pt x="480154" y="3677192"/>
                </a:lnTo>
                <a:lnTo>
                  <a:pt x="492232" y="3748637"/>
                </a:lnTo>
                <a:lnTo>
                  <a:pt x="500822" y="3809044"/>
                </a:lnTo>
                <a:lnTo>
                  <a:pt x="506267" y="3860063"/>
                </a:lnTo>
                <a:lnTo>
                  <a:pt x="508907" y="3903344"/>
                </a:lnTo>
                <a:lnTo>
                  <a:pt x="509083" y="3940538"/>
                </a:lnTo>
                <a:lnTo>
                  <a:pt x="507136" y="3973296"/>
                </a:lnTo>
                <a:lnTo>
                  <a:pt x="503409" y="4003269"/>
                </a:lnTo>
                <a:lnTo>
                  <a:pt x="498241" y="4032106"/>
                </a:lnTo>
                <a:lnTo>
                  <a:pt x="491974" y="4061460"/>
                </a:lnTo>
              </a:path>
            </a:pathLst>
          </a:custGeom>
          <a:ln w="76199">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53"/>
          <p:cNvSpPr/>
          <p:nvPr/>
        </p:nvSpPr>
        <p:spPr>
          <a:xfrm>
            <a:off x="1135429" y="4052508"/>
            <a:ext cx="1330452" cy="259994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54"/>
          <p:cNvSpPr/>
          <p:nvPr/>
        </p:nvSpPr>
        <p:spPr>
          <a:xfrm>
            <a:off x="1216213" y="4078415"/>
            <a:ext cx="1169035" cy="2506980"/>
          </a:xfrm>
          <a:custGeom>
            <a:avLst/>
            <a:gdLst/>
            <a:ahLst/>
            <a:cxnLst/>
            <a:rect l="l" t="t" r="r" b="b"/>
            <a:pathLst>
              <a:path w="1169035" h="2506979">
                <a:moveTo>
                  <a:pt x="1099160" y="0"/>
                </a:moveTo>
                <a:lnTo>
                  <a:pt x="1108259" y="55865"/>
                </a:lnTo>
                <a:lnTo>
                  <a:pt x="1117219" y="111627"/>
                </a:lnTo>
                <a:lnTo>
                  <a:pt x="1125902" y="167183"/>
                </a:lnTo>
                <a:lnTo>
                  <a:pt x="1134168" y="222429"/>
                </a:lnTo>
                <a:lnTo>
                  <a:pt x="1141880" y="277263"/>
                </a:lnTo>
                <a:lnTo>
                  <a:pt x="1148898" y="331580"/>
                </a:lnTo>
                <a:lnTo>
                  <a:pt x="1155084" y="385279"/>
                </a:lnTo>
                <a:lnTo>
                  <a:pt x="1160299" y="438255"/>
                </a:lnTo>
                <a:lnTo>
                  <a:pt x="1164404" y="490405"/>
                </a:lnTo>
                <a:lnTo>
                  <a:pt x="1167261" y="541627"/>
                </a:lnTo>
                <a:lnTo>
                  <a:pt x="1168730" y="591817"/>
                </a:lnTo>
                <a:lnTo>
                  <a:pt x="1168674" y="640871"/>
                </a:lnTo>
                <a:lnTo>
                  <a:pt x="1166953" y="688687"/>
                </a:lnTo>
                <a:lnTo>
                  <a:pt x="1163429" y="735162"/>
                </a:lnTo>
                <a:lnTo>
                  <a:pt x="1157963" y="780192"/>
                </a:lnTo>
                <a:lnTo>
                  <a:pt x="1150417" y="823674"/>
                </a:lnTo>
                <a:lnTo>
                  <a:pt x="1140650" y="865505"/>
                </a:lnTo>
                <a:lnTo>
                  <a:pt x="1128526" y="905581"/>
                </a:lnTo>
                <a:lnTo>
                  <a:pt x="1113905" y="943800"/>
                </a:lnTo>
                <a:lnTo>
                  <a:pt x="1092256" y="986661"/>
                </a:lnTo>
                <a:lnTo>
                  <a:pt x="1065508" y="1026882"/>
                </a:lnTo>
                <a:lnTo>
                  <a:pt x="1034265" y="1064648"/>
                </a:lnTo>
                <a:lnTo>
                  <a:pt x="999134" y="1100142"/>
                </a:lnTo>
                <a:lnTo>
                  <a:pt x="960718" y="1133548"/>
                </a:lnTo>
                <a:lnTo>
                  <a:pt x="919622" y="1165050"/>
                </a:lnTo>
                <a:lnTo>
                  <a:pt x="876453" y="1194830"/>
                </a:lnTo>
                <a:lnTo>
                  <a:pt x="831814" y="1223073"/>
                </a:lnTo>
                <a:lnTo>
                  <a:pt x="786311" y="1249962"/>
                </a:lnTo>
                <a:lnTo>
                  <a:pt x="740549" y="1275682"/>
                </a:lnTo>
                <a:lnTo>
                  <a:pt x="695132" y="1300414"/>
                </a:lnTo>
                <a:lnTo>
                  <a:pt x="650667" y="1324344"/>
                </a:lnTo>
                <a:lnTo>
                  <a:pt x="607757" y="1347655"/>
                </a:lnTo>
                <a:lnTo>
                  <a:pt x="567008" y="1370529"/>
                </a:lnTo>
                <a:lnTo>
                  <a:pt x="529024" y="1393152"/>
                </a:lnTo>
                <a:lnTo>
                  <a:pt x="494412" y="1415707"/>
                </a:lnTo>
                <a:lnTo>
                  <a:pt x="450877" y="1442466"/>
                </a:lnTo>
                <a:lnTo>
                  <a:pt x="407752" y="1463464"/>
                </a:lnTo>
                <a:lnTo>
                  <a:pt x="365345" y="1480110"/>
                </a:lnTo>
                <a:lnTo>
                  <a:pt x="323962" y="1493812"/>
                </a:lnTo>
                <a:lnTo>
                  <a:pt x="283911" y="1505977"/>
                </a:lnTo>
                <a:lnTo>
                  <a:pt x="245500" y="1518015"/>
                </a:lnTo>
                <a:lnTo>
                  <a:pt x="209035" y="1531332"/>
                </a:lnTo>
                <a:lnTo>
                  <a:pt x="143173" y="1567440"/>
                </a:lnTo>
                <a:lnTo>
                  <a:pt x="114392" y="1593046"/>
                </a:lnTo>
                <a:lnTo>
                  <a:pt x="88786" y="1625565"/>
                </a:lnTo>
                <a:lnTo>
                  <a:pt x="66663" y="1666405"/>
                </a:lnTo>
                <a:lnTo>
                  <a:pt x="41708" y="1736480"/>
                </a:lnTo>
                <a:lnTo>
                  <a:pt x="31819" y="1775660"/>
                </a:lnTo>
                <a:lnTo>
                  <a:pt x="23507" y="1817361"/>
                </a:lnTo>
                <a:lnTo>
                  <a:pt x="16659" y="1861403"/>
                </a:lnTo>
                <a:lnTo>
                  <a:pt x="11161" y="1907607"/>
                </a:lnTo>
                <a:lnTo>
                  <a:pt x="6902" y="1955792"/>
                </a:lnTo>
                <a:lnTo>
                  <a:pt x="3769" y="2005778"/>
                </a:lnTo>
                <a:lnTo>
                  <a:pt x="1650" y="2057385"/>
                </a:lnTo>
                <a:lnTo>
                  <a:pt x="431" y="2110432"/>
                </a:lnTo>
                <a:lnTo>
                  <a:pt x="0" y="2164741"/>
                </a:lnTo>
                <a:lnTo>
                  <a:pt x="244" y="2220129"/>
                </a:lnTo>
                <a:lnTo>
                  <a:pt x="1051" y="2276419"/>
                </a:lnTo>
                <a:lnTo>
                  <a:pt x="2309" y="2333429"/>
                </a:lnTo>
                <a:lnTo>
                  <a:pt x="3905" y="2390979"/>
                </a:lnTo>
                <a:lnTo>
                  <a:pt x="5725" y="2448889"/>
                </a:lnTo>
                <a:lnTo>
                  <a:pt x="7659" y="250698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55"/>
          <p:cNvSpPr/>
          <p:nvPr/>
        </p:nvSpPr>
        <p:spPr>
          <a:xfrm>
            <a:off x="1144574" y="5445444"/>
            <a:ext cx="1033272" cy="1210056"/>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56"/>
          <p:cNvSpPr/>
          <p:nvPr/>
        </p:nvSpPr>
        <p:spPr>
          <a:xfrm>
            <a:off x="1242239" y="5503559"/>
            <a:ext cx="856615" cy="1082040"/>
          </a:xfrm>
          <a:custGeom>
            <a:avLst/>
            <a:gdLst/>
            <a:ahLst/>
            <a:cxnLst/>
            <a:rect l="l" t="t" r="r" b="b"/>
            <a:pathLst>
              <a:path w="856615" h="1082040">
                <a:moveTo>
                  <a:pt x="25387" y="1081836"/>
                </a:moveTo>
                <a:lnTo>
                  <a:pt x="18491" y="1023806"/>
                </a:lnTo>
                <a:lnTo>
                  <a:pt x="12591" y="965722"/>
                </a:lnTo>
                <a:lnTo>
                  <a:pt x="7744" y="907796"/>
                </a:lnTo>
                <a:lnTo>
                  <a:pt x="4005" y="850239"/>
                </a:lnTo>
                <a:lnTo>
                  <a:pt x="1431" y="793264"/>
                </a:lnTo>
                <a:lnTo>
                  <a:pt x="77" y="737083"/>
                </a:lnTo>
                <a:lnTo>
                  <a:pt x="0" y="681908"/>
                </a:lnTo>
                <a:lnTo>
                  <a:pt x="1254" y="627951"/>
                </a:lnTo>
                <a:lnTo>
                  <a:pt x="3897" y="575424"/>
                </a:lnTo>
                <a:lnTo>
                  <a:pt x="7984" y="524539"/>
                </a:lnTo>
                <a:lnTo>
                  <a:pt x="13572" y="475508"/>
                </a:lnTo>
                <a:lnTo>
                  <a:pt x="20716" y="428543"/>
                </a:lnTo>
                <a:lnTo>
                  <a:pt x="29472" y="383856"/>
                </a:lnTo>
                <a:lnTo>
                  <a:pt x="39896" y="341659"/>
                </a:lnTo>
                <a:lnTo>
                  <a:pt x="52044" y="302164"/>
                </a:lnTo>
                <a:lnTo>
                  <a:pt x="65973" y="265584"/>
                </a:lnTo>
                <a:lnTo>
                  <a:pt x="107411" y="190338"/>
                </a:lnTo>
                <a:lnTo>
                  <a:pt x="136960" y="154698"/>
                </a:lnTo>
                <a:lnTo>
                  <a:pt x="170146" y="124590"/>
                </a:lnTo>
                <a:lnTo>
                  <a:pt x="206731" y="99392"/>
                </a:lnTo>
                <a:lnTo>
                  <a:pt x="246476" y="78482"/>
                </a:lnTo>
                <a:lnTo>
                  <a:pt x="289144" y="61239"/>
                </a:lnTo>
                <a:lnTo>
                  <a:pt x="334497" y="47042"/>
                </a:lnTo>
                <a:lnTo>
                  <a:pt x="382295" y="35270"/>
                </a:lnTo>
                <a:lnTo>
                  <a:pt x="432302" y="25301"/>
                </a:lnTo>
                <a:lnTo>
                  <a:pt x="484280" y="16513"/>
                </a:lnTo>
                <a:lnTo>
                  <a:pt x="537989" y="8287"/>
                </a:lnTo>
                <a:lnTo>
                  <a:pt x="593192" y="0"/>
                </a:lnTo>
                <a:lnTo>
                  <a:pt x="660450" y="3233"/>
                </a:lnTo>
                <a:lnTo>
                  <a:pt x="713135" y="15890"/>
                </a:lnTo>
                <a:lnTo>
                  <a:pt x="753214" y="35890"/>
                </a:lnTo>
                <a:lnTo>
                  <a:pt x="782657" y="61151"/>
                </a:lnTo>
                <a:lnTo>
                  <a:pt x="817512" y="119133"/>
                </a:lnTo>
                <a:lnTo>
                  <a:pt x="833453" y="173191"/>
                </a:lnTo>
                <a:lnTo>
                  <a:pt x="839254" y="193546"/>
                </a:lnTo>
                <a:lnTo>
                  <a:pt x="846233" y="206676"/>
                </a:lnTo>
                <a:lnTo>
                  <a:pt x="856361" y="210502"/>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57"/>
          <p:cNvSpPr/>
          <p:nvPr/>
        </p:nvSpPr>
        <p:spPr>
          <a:xfrm>
            <a:off x="1080565" y="5157408"/>
            <a:ext cx="614172" cy="149351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58"/>
          <p:cNvSpPr/>
          <p:nvPr/>
        </p:nvSpPr>
        <p:spPr>
          <a:xfrm>
            <a:off x="1162874" y="5184839"/>
            <a:ext cx="450215" cy="1400810"/>
          </a:xfrm>
          <a:custGeom>
            <a:avLst/>
            <a:gdLst/>
            <a:ahLst/>
            <a:cxnLst/>
            <a:rect l="l" t="t" r="r" b="b"/>
            <a:pathLst>
              <a:path w="450215" h="1400809">
                <a:moveTo>
                  <a:pt x="1678" y="1400555"/>
                </a:moveTo>
                <a:lnTo>
                  <a:pt x="915" y="1344503"/>
                </a:lnTo>
                <a:lnTo>
                  <a:pt x="304" y="1288588"/>
                </a:lnTo>
                <a:lnTo>
                  <a:pt x="0" y="1232947"/>
                </a:lnTo>
                <a:lnTo>
                  <a:pt x="154" y="1177717"/>
                </a:lnTo>
                <a:lnTo>
                  <a:pt x="922" y="1123035"/>
                </a:lnTo>
                <a:lnTo>
                  <a:pt x="2454" y="1069038"/>
                </a:lnTo>
                <a:lnTo>
                  <a:pt x="4906" y="1015863"/>
                </a:lnTo>
                <a:lnTo>
                  <a:pt x="8429" y="963647"/>
                </a:lnTo>
                <a:lnTo>
                  <a:pt x="13176" y="912528"/>
                </a:lnTo>
                <a:lnTo>
                  <a:pt x="19302" y="862641"/>
                </a:lnTo>
                <a:lnTo>
                  <a:pt x="26958" y="814125"/>
                </a:lnTo>
                <a:lnTo>
                  <a:pt x="36299" y="767116"/>
                </a:lnTo>
                <a:lnTo>
                  <a:pt x="47476" y="721751"/>
                </a:lnTo>
                <a:lnTo>
                  <a:pt x="60644" y="678167"/>
                </a:lnTo>
                <a:lnTo>
                  <a:pt x="80030" y="629232"/>
                </a:lnTo>
                <a:lnTo>
                  <a:pt x="104355" y="581961"/>
                </a:lnTo>
                <a:lnTo>
                  <a:pt x="132622" y="536380"/>
                </a:lnTo>
                <a:lnTo>
                  <a:pt x="163832" y="492515"/>
                </a:lnTo>
                <a:lnTo>
                  <a:pt x="196987" y="450390"/>
                </a:lnTo>
                <a:lnTo>
                  <a:pt x="231089" y="410032"/>
                </a:lnTo>
                <a:lnTo>
                  <a:pt x="265141" y="371465"/>
                </a:lnTo>
                <a:lnTo>
                  <a:pt x="298143" y="334716"/>
                </a:lnTo>
                <a:lnTo>
                  <a:pt x="329098" y="299809"/>
                </a:lnTo>
                <a:lnTo>
                  <a:pt x="357007" y="266770"/>
                </a:lnTo>
                <a:lnTo>
                  <a:pt x="380872" y="235625"/>
                </a:lnTo>
                <a:lnTo>
                  <a:pt x="434933" y="133030"/>
                </a:lnTo>
                <a:lnTo>
                  <a:pt x="449444" y="78320"/>
                </a:lnTo>
                <a:lnTo>
                  <a:pt x="450136" y="36050"/>
                </a:lnTo>
                <a:lnTo>
                  <a:pt x="443918" y="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59"/>
          <p:cNvSpPr/>
          <p:nvPr/>
        </p:nvSpPr>
        <p:spPr>
          <a:xfrm>
            <a:off x="792529" y="2932368"/>
            <a:ext cx="894588" cy="429767"/>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60"/>
          <p:cNvSpPr/>
          <p:nvPr/>
        </p:nvSpPr>
        <p:spPr>
          <a:xfrm>
            <a:off x="2127553" y="3653220"/>
            <a:ext cx="394716" cy="525780"/>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61"/>
          <p:cNvSpPr/>
          <p:nvPr/>
        </p:nvSpPr>
        <p:spPr>
          <a:xfrm>
            <a:off x="703466" y="2427240"/>
            <a:ext cx="983114" cy="444167"/>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9" name="object 62"/>
          <p:cNvSpPr/>
          <p:nvPr/>
        </p:nvSpPr>
        <p:spPr>
          <a:xfrm>
            <a:off x="1959914" y="1097471"/>
            <a:ext cx="495300" cy="1228343"/>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63"/>
          <p:cNvSpPr/>
          <p:nvPr/>
        </p:nvSpPr>
        <p:spPr>
          <a:xfrm>
            <a:off x="3234182" y="1634242"/>
            <a:ext cx="1147741" cy="958596"/>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64"/>
          <p:cNvSpPr txBox="1"/>
          <p:nvPr/>
        </p:nvSpPr>
        <p:spPr>
          <a:xfrm>
            <a:off x="3600235" y="1439527"/>
            <a:ext cx="491490" cy="175048"/>
          </a:xfrm>
          <a:prstGeom prst="rect">
            <a:avLst/>
          </a:prstGeom>
        </p:spPr>
        <p:txBody>
          <a:bodyPr vert="horz" wrap="square" lIns="0" tIns="13335" rIns="0" bIns="0" rtlCol="0">
            <a:spAutoFit/>
          </a:bodyPr>
          <a:lstStyle/>
          <a:p>
            <a:pPr marL="12700">
              <a:lnSpc>
                <a:spcPct val="100000"/>
              </a:lnSpc>
              <a:spcBef>
                <a:spcPts val="105"/>
              </a:spcBef>
            </a:pPr>
            <a:r>
              <a:rPr sz="1050" spc="-135" dirty="0">
                <a:latin typeface="Meiryo UI" panose="020B0604030504040204" pitchFamily="50" charset="-128"/>
                <a:ea typeface="Meiryo UI" panose="020B0604030504040204" pitchFamily="50" charset="-128"/>
                <a:cs typeface="Noto Sans CJK JP Regular"/>
              </a:rPr>
              <a:t>シ</a:t>
            </a:r>
            <a:r>
              <a:rPr sz="1050" spc="-145" dirty="0">
                <a:latin typeface="Meiryo UI" panose="020B0604030504040204" pitchFamily="50" charset="-128"/>
                <a:ea typeface="Meiryo UI" panose="020B0604030504040204" pitchFamily="50" charset="-128"/>
                <a:cs typeface="Noto Sans CJK JP Regular"/>
              </a:rPr>
              <a:t>ナプ</a:t>
            </a:r>
            <a:r>
              <a:rPr sz="1050" spc="-135" dirty="0">
                <a:latin typeface="Meiryo UI" panose="020B0604030504040204" pitchFamily="50" charset="-128"/>
                <a:ea typeface="Meiryo UI" panose="020B0604030504040204" pitchFamily="50" charset="-128"/>
                <a:cs typeface="Noto Sans CJK JP Regular"/>
              </a:rPr>
              <a:t>ス</a:t>
            </a:r>
            <a:endParaRPr sz="1050" dirty="0">
              <a:latin typeface="Meiryo UI" panose="020B0604030504040204" pitchFamily="50" charset="-128"/>
              <a:ea typeface="Meiryo UI" panose="020B0604030504040204" pitchFamily="50" charset="-128"/>
              <a:cs typeface="Noto Sans CJK JP Regular"/>
            </a:endParaRPr>
          </a:p>
        </p:txBody>
      </p:sp>
      <p:sp>
        <p:nvSpPr>
          <p:cNvPr id="162" name="object 65"/>
          <p:cNvSpPr/>
          <p:nvPr/>
        </p:nvSpPr>
        <p:spPr>
          <a:xfrm>
            <a:off x="8078216" y="2319019"/>
            <a:ext cx="861377" cy="828233"/>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66"/>
          <p:cNvSpPr/>
          <p:nvPr/>
        </p:nvSpPr>
        <p:spPr>
          <a:xfrm>
            <a:off x="3312667" y="4737608"/>
            <a:ext cx="2557272" cy="40233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67"/>
          <p:cNvSpPr/>
          <p:nvPr/>
        </p:nvSpPr>
        <p:spPr>
          <a:xfrm>
            <a:off x="3302000" y="4734559"/>
            <a:ext cx="2558796" cy="458723"/>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68"/>
          <p:cNvSpPr/>
          <p:nvPr/>
        </p:nvSpPr>
        <p:spPr>
          <a:xfrm>
            <a:off x="3359911" y="4765040"/>
            <a:ext cx="2462784" cy="307848"/>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69"/>
          <p:cNvSpPr/>
          <p:nvPr/>
        </p:nvSpPr>
        <p:spPr>
          <a:xfrm>
            <a:off x="3359911" y="4765040"/>
            <a:ext cx="2463165" cy="307975"/>
          </a:xfrm>
          <a:custGeom>
            <a:avLst/>
            <a:gdLst/>
            <a:ahLst/>
            <a:cxnLst/>
            <a:rect l="l" t="t" r="r" b="b"/>
            <a:pathLst>
              <a:path w="2463165" h="307975">
                <a:moveTo>
                  <a:pt x="0" y="0"/>
                </a:moveTo>
                <a:lnTo>
                  <a:pt x="2462784" y="0"/>
                </a:lnTo>
                <a:lnTo>
                  <a:pt x="2462784" y="307848"/>
                </a:lnTo>
                <a:lnTo>
                  <a:pt x="0" y="307848"/>
                </a:lnTo>
                <a:lnTo>
                  <a:pt x="0" y="0"/>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70"/>
          <p:cNvSpPr txBox="1"/>
          <p:nvPr/>
        </p:nvSpPr>
        <p:spPr>
          <a:xfrm>
            <a:off x="3337305" y="4790839"/>
            <a:ext cx="2667761"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Meiryo UI" panose="020B0604030504040204" pitchFamily="50" charset="-128"/>
                <a:ea typeface="Meiryo UI" panose="020B0604030504040204" pitchFamily="50" charset="-128"/>
                <a:cs typeface="Arial"/>
              </a:rPr>
              <a:t>Micro-Connectomic</a:t>
            </a:r>
            <a:r>
              <a:rPr sz="1400" spc="-7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71" name="object 74"/>
          <p:cNvSpPr txBox="1"/>
          <p:nvPr/>
        </p:nvSpPr>
        <p:spPr>
          <a:xfrm>
            <a:off x="4848858" y="1415287"/>
            <a:ext cx="2378965" cy="225703"/>
          </a:xfrm>
          <a:prstGeom prst="rect">
            <a:avLst/>
          </a:prstGeom>
          <a:ln w="9144">
            <a:solidFill>
              <a:srgbClr val="98B954"/>
            </a:solidFill>
          </a:ln>
        </p:spPr>
        <p:txBody>
          <a:bodyPr vert="horz" wrap="square" lIns="0" tIns="40640" rIns="0" bIns="0" rtlCol="0">
            <a:spAutoFit/>
          </a:bodyPr>
          <a:lstStyle/>
          <a:p>
            <a:pPr marL="91440">
              <a:lnSpc>
                <a:spcPct val="100000"/>
              </a:lnSpc>
              <a:spcBef>
                <a:spcPts val="320"/>
              </a:spcBef>
            </a:pPr>
            <a:r>
              <a:rPr sz="1200" spc="-5" dirty="0">
                <a:latin typeface="Meiryo UI" panose="020B0604030504040204" pitchFamily="50" charset="-128"/>
                <a:ea typeface="Meiryo UI" panose="020B0604030504040204" pitchFamily="50" charset="-128"/>
                <a:cs typeface="Arial"/>
              </a:rPr>
              <a:t>Meso-Connectomic</a:t>
            </a:r>
            <a:r>
              <a:rPr sz="1200" spc="-6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Methods</a:t>
            </a:r>
            <a:endParaRPr sz="1200" dirty="0">
              <a:latin typeface="Meiryo UI" panose="020B0604030504040204" pitchFamily="50" charset="-128"/>
              <a:ea typeface="Meiryo UI" panose="020B0604030504040204" pitchFamily="50" charset="-128"/>
              <a:cs typeface="Arial"/>
            </a:endParaRPr>
          </a:p>
        </p:txBody>
      </p:sp>
      <p:sp>
        <p:nvSpPr>
          <p:cNvPr id="175" name="object 78"/>
          <p:cNvSpPr txBox="1"/>
          <p:nvPr/>
        </p:nvSpPr>
        <p:spPr>
          <a:xfrm>
            <a:off x="7587488" y="1415607"/>
            <a:ext cx="3363265" cy="255839"/>
          </a:xfrm>
          <a:prstGeom prst="rect">
            <a:avLst/>
          </a:prstGeom>
          <a:ln w="9144">
            <a:solidFill>
              <a:srgbClr val="98B954"/>
            </a:solidFill>
          </a:ln>
        </p:spPr>
        <p:txBody>
          <a:bodyPr vert="horz" wrap="square" lIns="0" tIns="40005" rIns="0" bIns="0" rtlCol="0">
            <a:spAutoFit/>
          </a:bodyPr>
          <a:lstStyle/>
          <a:p>
            <a:pPr marL="90805" algn="ctr">
              <a:lnSpc>
                <a:spcPct val="100000"/>
              </a:lnSpc>
              <a:spcBef>
                <a:spcPts val="315"/>
              </a:spcBef>
            </a:pPr>
            <a:r>
              <a:rPr sz="1400" spc="-5" dirty="0">
                <a:latin typeface="Meiryo UI" panose="020B0604030504040204" pitchFamily="50" charset="-128"/>
                <a:ea typeface="Meiryo UI" panose="020B0604030504040204" pitchFamily="50" charset="-128"/>
                <a:cs typeface="Arial"/>
              </a:rPr>
              <a:t>Macro-Connectomic</a:t>
            </a:r>
            <a:r>
              <a:rPr sz="1400" spc="-50"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91" name="object 94"/>
          <p:cNvSpPr/>
          <p:nvPr/>
        </p:nvSpPr>
        <p:spPr>
          <a:xfrm>
            <a:off x="7436611" y="3513835"/>
            <a:ext cx="1414271" cy="1109471"/>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2" name="object 95"/>
          <p:cNvSpPr/>
          <p:nvPr/>
        </p:nvSpPr>
        <p:spPr>
          <a:xfrm>
            <a:off x="7976107" y="3766820"/>
            <a:ext cx="348996" cy="461771"/>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grpSp>
        <p:nvGrpSpPr>
          <p:cNvPr id="6" name="グループ化 5"/>
          <p:cNvGrpSpPr/>
          <p:nvPr/>
        </p:nvGrpSpPr>
        <p:grpSpPr>
          <a:xfrm>
            <a:off x="8740406" y="5158552"/>
            <a:ext cx="2255520" cy="1534667"/>
            <a:chOff x="8785352" y="4614164"/>
            <a:chExt cx="2255520" cy="1534667"/>
          </a:xfrm>
        </p:grpSpPr>
        <p:sp>
          <p:nvSpPr>
            <p:cNvPr id="140" name="object 43"/>
            <p:cNvSpPr/>
            <p:nvPr/>
          </p:nvSpPr>
          <p:spPr>
            <a:xfrm>
              <a:off x="8785352" y="5335015"/>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44"/>
            <p:cNvSpPr/>
            <p:nvPr/>
          </p:nvSpPr>
          <p:spPr>
            <a:xfrm>
              <a:off x="9234931" y="5650484"/>
              <a:ext cx="1354835" cy="131063"/>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2" name="object 45"/>
            <p:cNvSpPr/>
            <p:nvPr/>
          </p:nvSpPr>
          <p:spPr>
            <a:xfrm>
              <a:off x="9234931" y="5322823"/>
              <a:ext cx="1354835" cy="39624"/>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46"/>
            <p:cNvSpPr/>
            <p:nvPr/>
          </p:nvSpPr>
          <p:spPr>
            <a:xfrm>
              <a:off x="8832595" y="5362447"/>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47"/>
            <p:cNvSpPr/>
            <p:nvPr/>
          </p:nvSpPr>
          <p:spPr>
            <a:xfrm>
              <a:off x="8832595" y="5362447"/>
              <a:ext cx="2161540" cy="288290"/>
            </a:xfrm>
            <a:custGeom>
              <a:avLst/>
              <a:gdLst/>
              <a:ahLst/>
              <a:cxnLst/>
              <a:rect l="l" t="t" r="r" b="b"/>
              <a:pathLst>
                <a:path w="2161540" h="288289">
                  <a:moveTo>
                    <a:pt x="0" y="0"/>
                  </a:moveTo>
                  <a:lnTo>
                    <a:pt x="2161031" y="0"/>
                  </a:lnTo>
                  <a:lnTo>
                    <a:pt x="2161031" y="288035"/>
                  </a:lnTo>
                  <a:lnTo>
                    <a:pt x="0" y="288035"/>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48"/>
            <p:cNvSpPr txBox="1"/>
            <p:nvPr/>
          </p:nvSpPr>
          <p:spPr>
            <a:xfrm>
              <a:off x="9372307" y="5392096"/>
              <a:ext cx="1082040" cy="228268"/>
            </a:xfrm>
            <a:prstGeom prst="rect">
              <a:avLst/>
            </a:prstGeom>
          </p:spPr>
          <p:txBody>
            <a:bodyPr vert="horz" wrap="square" lIns="0" tIns="12700" rIns="0" bIns="0" rtlCol="0">
              <a:spAutoFit/>
            </a:bodyPr>
            <a:lstStyle/>
            <a:p>
              <a:pPr marL="12700">
                <a:lnSpc>
                  <a:spcPct val="100000"/>
                </a:lnSpc>
                <a:spcBef>
                  <a:spcPts val="100"/>
                </a:spcBef>
              </a:pPr>
              <a:r>
                <a:rPr sz="1400" spc="-85" dirty="0">
                  <a:latin typeface="Meiryo UI" panose="020B0604030504040204" pitchFamily="50" charset="-128"/>
                  <a:ea typeface="Meiryo UI" panose="020B0604030504040204" pitchFamily="50" charset="-128"/>
                  <a:cs typeface="Noto Sans CJK JP Regular"/>
                </a:rPr>
                <a:t>バ</a:t>
              </a:r>
              <a:r>
                <a:rPr sz="1400" spc="-300" dirty="0">
                  <a:latin typeface="Meiryo UI" panose="020B0604030504040204" pitchFamily="50" charset="-128"/>
                  <a:ea typeface="Meiryo UI" panose="020B0604030504040204" pitchFamily="50" charset="-128"/>
                  <a:cs typeface="Noto Sans CJK JP Regular"/>
                </a:rPr>
                <a:t>イ</a:t>
              </a:r>
              <a:r>
                <a:rPr sz="1400" spc="-229" dirty="0">
                  <a:latin typeface="Meiryo UI" panose="020B0604030504040204" pitchFamily="50" charset="-128"/>
                  <a:ea typeface="Meiryo UI" panose="020B0604030504040204" pitchFamily="50" charset="-128"/>
                  <a:cs typeface="Noto Sans CJK JP Regular"/>
                </a:rPr>
                <a:t>オ</a:t>
              </a:r>
              <a:r>
                <a:rPr sz="1400" spc="-215" dirty="0">
                  <a:latin typeface="Meiryo UI" panose="020B0604030504040204" pitchFamily="50" charset="-128"/>
                  <a:ea typeface="Meiryo UI" panose="020B0604030504040204" pitchFamily="50" charset="-128"/>
                  <a:cs typeface="Noto Sans CJK JP Regular"/>
                </a:rPr>
                <a:t>マー</a:t>
              </a:r>
              <a:r>
                <a:rPr sz="1400" spc="-250" dirty="0">
                  <a:latin typeface="Meiryo UI" panose="020B0604030504040204" pitchFamily="50" charset="-128"/>
                  <a:ea typeface="Meiryo UI" panose="020B0604030504040204" pitchFamily="50" charset="-128"/>
                  <a:cs typeface="Noto Sans CJK JP Regular"/>
                </a:rPr>
                <a:t>カ</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177" name="object 80"/>
            <p:cNvSpPr/>
            <p:nvPr/>
          </p:nvSpPr>
          <p:spPr>
            <a:xfrm>
              <a:off x="8785352" y="4979923"/>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8" name="object 81"/>
            <p:cNvSpPr/>
            <p:nvPr/>
          </p:nvSpPr>
          <p:spPr>
            <a:xfrm>
              <a:off x="9163304" y="5295391"/>
              <a:ext cx="1496568" cy="143256"/>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82"/>
            <p:cNvSpPr/>
            <p:nvPr/>
          </p:nvSpPr>
          <p:spPr>
            <a:xfrm>
              <a:off x="9163304" y="4967732"/>
              <a:ext cx="1496568" cy="39624"/>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83"/>
            <p:cNvSpPr/>
            <p:nvPr/>
          </p:nvSpPr>
          <p:spPr>
            <a:xfrm>
              <a:off x="8832595" y="5007355"/>
              <a:ext cx="2161031" cy="288036"/>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84"/>
            <p:cNvSpPr/>
            <p:nvPr/>
          </p:nvSpPr>
          <p:spPr>
            <a:xfrm>
              <a:off x="8832595" y="5007355"/>
              <a:ext cx="2161540" cy="288290"/>
            </a:xfrm>
            <a:custGeom>
              <a:avLst/>
              <a:gdLst/>
              <a:ahLst/>
              <a:cxnLst/>
              <a:rect l="l" t="t" r="r" b="b"/>
              <a:pathLst>
                <a:path w="2161540" h="288289">
                  <a:moveTo>
                    <a:pt x="0" y="0"/>
                  </a:moveTo>
                  <a:lnTo>
                    <a:pt x="2161031" y="0"/>
                  </a:lnTo>
                  <a:lnTo>
                    <a:pt x="2161031" y="288036"/>
                  </a:lnTo>
                  <a:lnTo>
                    <a:pt x="0" y="288036"/>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85"/>
            <p:cNvSpPr txBox="1"/>
            <p:nvPr/>
          </p:nvSpPr>
          <p:spPr>
            <a:xfrm>
              <a:off x="9300679" y="5037493"/>
              <a:ext cx="165789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脳情報</a:t>
              </a:r>
              <a:r>
                <a:rPr sz="1400" dirty="0">
                  <a:latin typeface="Meiryo UI" panose="020B0604030504040204" pitchFamily="50" charset="-128"/>
                  <a:ea typeface="Meiryo UI" panose="020B0604030504040204" pitchFamily="50" charset="-128"/>
                  <a:cs typeface="Arial"/>
                </a:rPr>
                <a:t>-</a:t>
              </a:r>
              <a:r>
                <a:rPr sz="1400" dirty="0">
                  <a:latin typeface="Meiryo UI" panose="020B0604030504040204" pitchFamily="50" charset="-128"/>
                  <a:ea typeface="Meiryo UI" panose="020B0604030504040204" pitchFamily="50" charset="-128"/>
                  <a:cs typeface="Noto Sans CJK JP Regular"/>
                </a:rPr>
                <a:t>行動</a:t>
              </a:r>
              <a:r>
                <a:rPr sz="1400" spc="-10" dirty="0">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83" name="object 86"/>
            <p:cNvSpPr/>
            <p:nvPr/>
          </p:nvSpPr>
          <p:spPr>
            <a:xfrm>
              <a:off x="8785352" y="5688584"/>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87"/>
            <p:cNvSpPr/>
            <p:nvPr/>
          </p:nvSpPr>
          <p:spPr>
            <a:xfrm>
              <a:off x="8824976" y="5677915"/>
              <a:ext cx="2173224" cy="470916"/>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88"/>
            <p:cNvSpPr/>
            <p:nvPr/>
          </p:nvSpPr>
          <p:spPr>
            <a:xfrm>
              <a:off x="8832595" y="5716015"/>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89"/>
            <p:cNvSpPr txBox="1"/>
            <p:nvPr/>
          </p:nvSpPr>
          <p:spPr>
            <a:xfrm>
              <a:off x="8832595" y="5716015"/>
              <a:ext cx="2161540" cy="259686"/>
            </a:xfrm>
            <a:prstGeom prst="rect">
              <a:avLst/>
            </a:prstGeom>
            <a:ln w="9144">
              <a:solidFill>
                <a:srgbClr val="BE4B48"/>
              </a:solidFill>
            </a:ln>
          </p:spPr>
          <p:txBody>
            <a:bodyPr vert="horz" wrap="square" lIns="0" tIns="43815" rIns="0" bIns="0" rtlCol="0">
              <a:spAutoFit/>
            </a:bodyPr>
            <a:lstStyle/>
            <a:p>
              <a:pPr marL="142240">
                <a:lnSpc>
                  <a:spcPct val="100000"/>
                </a:lnSpc>
                <a:spcBef>
                  <a:spcPts val="345"/>
                </a:spcBef>
              </a:pPr>
              <a:r>
                <a:rPr sz="1400" dirty="0">
                  <a:latin typeface="Meiryo UI" panose="020B0604030504040204" pitchFamily="50" charset="-128"/>
                  <a:ea typeface="Meiryo UI" panose="020B0604030504040204" pitchFamily="50" charset="-128"/>
                  <a:cs typeface="Noto Sans CJK JP Regular"/>
                </a:rPr>
                <a:t>脳</a:t>
              </a:r>
              <a:r>
                <a:rPr sz="1400" spc="-5" dirty="0">
                  <a:latin typeface="Meiryo UI" panose="020B0604030504040204" pitchFamily="50" charset="-128"/>
                  <a:ea typeface="Meiryo UI" panose="020B0604030504040204" pitchFamily="50" charset="-128"/>
                  <a:cs typeface="Arial"/>
                </a:rPr>
                <a:t>encode/decode</a:t>
              </a:r>
              <a:r>
                <a:rPr sz="1400" spc="-160" dirty="0">
                  <a:latin typeface="Meiryo UI" panose="020B0604030504040204" pitchFamily="50" charset="-128"/>
                  <a:ea typeface="Meiryo UI" panose="020B0604030504040204" pitchFamily="50" charset="-128"/>
                  <a:cs typeface="Noto Sans CJK JP Regular"/>
                </a:rPr>
                <a:t>モ</a:t>
              </a:r>
              <a:r>
                <a:rPr sz="1400" spc="-150" dirty="0">
                  <a:latin typeface="Meiryo UI" panose="020B0604030504040204" pitchFamily="50" charset="-128"/>
                  <a:ea typeface="Meiryo UI" panose="020B0604030504040204" pitchFamily="50" charset="-128"/>
                  <a:cs typeface="Noto Sans CJK JP Regular"/>
                </a:rPr>
                <a:t>デ</a:t>
              </a:r>
              <a:r>
                <a:rPr sz="1400" spc="-105" dirty="0">
                  <a:latin typeface="Meiryo UI" panose="020B0604030504040204" pitchFamily="50" charset="-128"/>
                  <a:ea typeface="Meiryo UI" panose="020B0604030504040204" pitchFamily="50" charset="-128"/>
                  <a:cs typeface="Noto Sans CJK JP Regular"/>
                </a:rPr>
                <a:t>ル</a:t>
              </a:r>
              <a:endParaRPr sz="1400">
                <a:latin typeface="Meiryo UI" panose="020B0604030504040204" pitchFamily="50" charset="-128"/>
                <a:ea typeface="Meiryo UI" panose="020B0604030504040204" pitchFamily="50" charset="-128"/>
                <a:cs typeface="Noto Sans CJK JP Regular"/>
              </a:endParaRPr>
            </a:p>
          </p:txBody>
        </p:sp>
        <p:sp>
          <p:nvSpPr>
            <p:cNvPr id="193" name="object 96"/>
            <p:cNvSpPr/>
            <p:nvPr/>
          </p:nvSpPr>
          <p:spPr>
            <a:xfrm>
              <a:off x="8785352" y="4624832"/>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4" name="object 97"/>
            <p:cNvSpPr/>
            <p:nvPr/>
          </p:nvSpPr>
          <p:spPr>
            <a:xfrm>
              <a:off x="9088628" y="4940300"/>
              <a:ext cx="1647444" cy="132587"/>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98"/>
            <p:cNvSpPr/>
            <p:nvPr/>
          </p:nvSpPr>
          <p:spPr>
            <a:xfrm>
              <a:off x="9088628" y="4614164"/>
              <a:ext cx="1647444" cy="38100"/>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99"/>
            <p:cNvSpPr/>
            <p:nvPr/>
          </p:nvSpPr>
          <p:spPr>
            <a:xfrm>
              <a:off x="8832595" y="4652264"/>
              <a:ext cx="2161031" cy="288036"/>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100"/>
            <p:cNvSpPr txBox="1"/>
            <p:nvPr/>
          </p:nvSpPr>
          <p:spPr>
            <a:xfrm>
              <a:off x="8832595" y="4652264"/>
              <a:ext cx="2161540" cy="259686"/>
            </a:xfrm>
            <a:prstGeom prst="rect">
              <a:avLst/>
            </a:prstGeom>
            <a:ln w="9144">
              <a:solidFill>
                <a:srgbClr val="BE4B48"/>
              </a:solidFill>
            </a:ln>
          </p:spPr>
          <p:txBody>
            <a:bodyPr vert="horz" wrap="square" lIns="0" tIns="43815" rIns="0" bIns="0" rtlCol="0">
              <a:spAutoFit/>
            </a:bodyPr>
            <a:lstStyle/>
            <a:p>
              <a:pPr marL="405765">
                <a:lnSpc>
                  <a:spcPct val="100000"/>
                </a:lnSpc>
                <a:spcBef>
                  <a:spcPts val="34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駆動型研究</a:t>
              </a:r>
              <a:endParaRPr sz="1400">
                <a:latin typeface="Meiryo UI" panose="020B0604030504040204" pitchFamily="50" charset="-128"/>
                <a:ea typeface="Meiryo UI" panose="020B0604030504040204" pitchFamily="50" charset="-128"/>
                <a:cs typeface="Noto Sans CJK JP Regular"/>
              </a:endParaRPr>
            </a:p>
          </p:txBody>
        </p:sp>
      </p:grpSp>
      <p:sp>
        <p:nvSpPr>
          <p:cNvPr id="198" name="object 101"/>
          <p:cNvSpPr/>
          <p:nvPr/>
        </p:nvSpPr>
        <p:spPr>
          <a:xfrm>
            <a:off x="6883400" y="3742435"/>
            <a:ext cx="704088" cy="544068"/>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9" name="object 102"/>
          <p:cNvSpPr/>
          <p:nvPr/>
        </p:nvSpPr>
        <p:spPr>
          <a:xfrm>
            <a:off x="6930644" y="3769867"/>
            <a:ext cx="609600" cy="449580"/>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0" name="object 103"/>
          <p:cNvSpPr/>
          <p:nvPr/>
        </p:nvSpPr>
        <p:spPr>
          <a:xfrm>
            <a:off x="6930644" y="3769867"/>
            <a:ext cx="609600" cy="449580"/>
          </a:xfrm>
          <a:custGeom>
            <a:avLst/>
            <a:gdLst/>
            <a:ahLst/>
            <a:cxnLst/>
            <a:rect l="l" t="t" r="r" b="b"/>
            <a:pathLst>
              <a:path w="609600" h="449579">
                <a:moveTo>
                  <a:pt x="0" y="224789"/>
                </a:moveTo>
                <a:lnTo>
                  <a:pt x="224790" y="0"/>
                </a:lnTo>
                <a:lnTo>
                  <a:pt x="224790" y="112394"/>
                </a:lnTo>
                <a:lnTo>
                  <a:pt x="384810" y="112394"/>
                </a:lnTo>
                <a:lnTo>
                  <a:pt x="384810" y="0"/>
                </a:lnTo>
                <a:lnTo>
                  <a:pt x="609600" y="224789"/>
                </a:lnTo>
                <a:lnTo>
                  <a:pt x="384810" y="449579"/>
                </a:lnTo>
                <a:lnTo>
                  <a:pt x="384810" y="337184"/>
                </a:lnTo>
                <a:lnTo>
                  <a:pt x="224790" y="337184"/>
                </a:lnTo>
                <a:lnTo>
                  <a:pt x="224790" y="449579"/>
                </a:lnTo>
                <a:lnTo>
                  <a:pt x="0" y="224789"/>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104"/>
          <p:cNvSpPr txBox="1"/>
          <p:nvPr/>
        </p:nvSpPr>
        <p:spPr>
          <a:xfrm>
            <a:off x="1548137" y="909453"/>
            <a:ext cx="1259417" cy="197490"/>
          </a:xfrm>
          <a:prstGeom prst="rect">
            <a:avLst/>
          </a:prstGeom>
        </p:spPr>
        <p:txBody>
          <a:bodyPr vert="horz" wrap="square" lIns="0" tIns="12700" rIns="0" bIns="0" rtlCol="0">
            <a:spAutoFit/>
          </a:bodyPr>
          <a:lstStyle/>
          <a:p>
            <a:pPr algn="ctr">
              <a:lnSpc>
                <a:spcPct val="100000"/>
              </a:lnSpc>
              <a:spcBef>
                <a:spcPts val="100"/>
              </a:spcBef>
            </a:pPr>
            <a:r>
              <a:rPr lang="en-US" altLang="ja-JP" sz="1200" spc="-5" dirty="0">
                <a:latin typeface="Meiryo UI" panose="020B0604030504040204" pitchFamily="50" charset="-128"/>
                <a:ea typeface="Meiryo UI" panose="020B0604030504040204" pitchFamily="50" charset="-128"/>
                <a:cs typeface="Arial"/>
              </a:rPr>
              <a:t>1400</a:t>
            </a:r>
            <a:r>
              <a:rPr sz="1200" dirty="0">
                <a:latin typeface="Meiryo UI" panose="020B0604030504040204" pitchFamily="50" charset="-128"/>
                <a:ea typeface="Meiryo UI" panose="020B0604030504040204" pitchFamily="50" charset="-128"/>
                <a:cs typeface="Noto Sans CJK JP Regular"/>
              </a:rPr>
              <a:t>億</a:t>
            </a:r>
            <a:r>
              <a:rPr lang="ja-JP" altLang="en-US" sz="1200" dirty="0">
                <a:latin typeface="Meiryo UI" panose="020B0604030504040204" pitchFamily="50" charset="-128"/>
                <a:ea typeface="Meiryo UI" panose="020B0604030504040204" pitchFamily="50" charset="-128"/>
                <a:cs typeface="Noto Sans CJK JP Regular"/>
              </a:rPr>
              <a:t>ニューロン</a:t>
            </a:r>
            <a:endParaRPr sz="1200" dirty="0">
              <a:latin typeface="Meiryo UI" panose="020B0604030504040204" pitchFamily="50" charset="-128"/>
              <a:ea typeface="Meiryo UI" panose="020B0604030504040204" pitchFamily="50" charset="-128"/>
              <a:cs typeface="Noto Sans CJK JP Regular"/>
            </a:endParaRPr>
          </a:p>
        </p:txBody>
      </p:sp>
      <p:sp>
        <p:nvSpPr>
          <p:cNvPr id="202" name="object 105"/>
          <p:cNvSpPr/>
          <p:nvPr/>
        </p:nvSpPr>
        <p:spPr>
          <a:xfrm>
            <a:off x="1909622" y="4203383"/>
            <a:ext cx="814069" cy="462280"/>
          </a:xfrm>
          <a:custGeom>
            <a:avLst/>
            <a:gdLst/>
            <a:ahLst/>
            <a:cxnLst/>
            <a:rect l="l" t="t" r="r" b="b"/>
            <a:pathLst>
              <a:path w="814069" h="462279">
                <a:moveTo>
                  <a:pt x="0" y="0"/>
                </a:moveTo>
                <a:lnTo>
                  <a:pt x="813815" y="0"/>
                </a:lnTo>
                <a:lnTo>
                  <a:pt x="813815" y="461772"/>
                </a:lnTo>
                <a:lnTo>
                  <a:pt x="0" y="461772"/>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3" name="object 106"/>
          <p:cNvSpPr txBox="1"/>
          <p:nvPr/>
        </p:nvSpPr>
        <p:spPr>
          <a:xfrm>
            <a:off x="1831313" y="4223211"/>
            <a:ext cx="1259223" cy="382156"/>
          </a:xfrm>
          <a:prstGeom prst="rect">
            <a:avLst/>
          </a:prstGeom>
        </p:spPr>
        <p:txBody>
          <a:bodyPr vert="horz" wrap="square" lIns="0" tIns="12700" rIns="0" bIns="0" rtlCol="0">
            <a:spAutoFit/>
          </a:bodyPr>
          <a:lstStyle/>
          <a:p>
            <a:pPr marL="12700" marR="5080" indent="147320">
              <a:lnSpc>
                <a:spcPct val="100000"/>
              </a:lnSpc>
              <a:spcBef>
                <a:spcPts val="100"/>
              </a:spcBef>
            </a:pPr>
            <a:r>
              <a:rPr lang="en-US" altLang="ja-JP" sz="1200" dirty="0">
                <a:latin typeface="Meiryo UI" panose="020B0604030504040204" pitchFamily="50" charset="-128"/>
                <a:ea typeface="Meiryo UI" panose="020B0604030504040204" pitchFamily="50" charset="-128"/>
                <a:cs typeface="Noto Sans CJK JP Regular"/>
              </a:rPr>
              <a:t>15</a:t>
            </a:r>
            <a:r>
              <a:rPr sz="1200" dirty="0">
                <a:latin typeface="Meiryo UI" panose="020B0604030504040204" pitchFamily="50" charset="-128"/>
                <a:ea typeface="Meiryo UI" panose="020B0604030504040204" pitchFamily="50" charset="-128"/>
                <a:cs typeface="Noto Sans CJK JP Regular"/>
              </a:rPr>
              <a:t>万</a:t>
            </a:r>
            <a:r>
              <a:rPr lang="ja-JP" altLang="en-US" sz="1200" dirty="0">
                <a:latin typeface="Meiryo UI" panose="020B0604030504040204" pitchFamily="50" charset="-128"/>
                <a:ea typeface="Meiryo UI" panose="020B0604030504040204" pitchFamily="50" charset="-128"/>
                <a:cs typeface="Noto Sans CJK JP Regular"/>
              </a:rPr>
              <a:t>ニューロン</a:t>
            </a:r>
            <a:br>
              <a:rPr lang="en-US" altLang="ja-JP" sz="1200" dirty="0">
                <a:latin typeface="Meiryo UI" panose="020B0604030504040204" pitchFamily="50" charset="-128"/>
                <a:ea typeface="Meiryo UI" panose="020B0604030504040204" pitchFamily="50" charset="-128"/>
                <a:cs typeface="Noto Sans CJK JP Regular"/>
              </a:rPr>
            </a:br>
            <a:r>
              <a:rPr lang="ja-JP" altLang="en-US" sz="1200" dirty="0">
                <a:latin typeface="Meiryo UI" panose="020B0604030504040204" pitchFamily="50" charset="-128"/>
                <a:ea typeface="Meiryo UI" panose="020B0604030504040204" pitchFamily="50" charset="-128"/>
                <a:cs typeface="Noto Sans CJK JP Regular"/>
              </a:rPr>
              <a:t>（ショウジョウバエ）</a:t>
            </a:r>
            <a:endParaRPr sz="1200" dirty="0">
              <a:latin typeface="Meiryo UI" panose="020B0604030504040204" pitchFamily="50" charset="-128"/>
              <a:ea typeface="Meiryo UI" panose="020B0604030504040204" pitchFamily="50" charset="-128"/>
              <a:cs typeface="Noto Sans CJK JP Regular"/>
            </a:endParaRPr>
          </a:p>
        </p:txBody>
      </p:sp>
      <p:sp>
        <p:nvSpPr>
          <p:cNvPr id="204" name="object 107"/>
          <p:cNvSpPr txBox="1"/>
          <p:nvPr/>
        </p:nvSpPr>
        <p:spPr>
          <a:xfrm>
            <a:off x="1496490" y="6232607"/>
            <a:ext cx="1098296" cy="394980"/>
          </a:xfrm>
          <a:prstGeom prst="rect">
            <a:avLst/>
          </a:prstGeom>
        </p:spPr>
        <p:txBody>
          <a:bodyPr vert="horz" wrap="square" lIns="0" tIns="12700" rIns="0" bIns="0" rtlCol="0">
            <a:spAutoFit/>
          </a:bodyPr>
          <a:lstStyle/>
          <a:p>
            <a:pPr algn="ctr">
              <a:lnSpc>
                <a:spcPct val="100000"/>
              </a:lnSpc>
              <a:spcBef>
                <a:spcPts val="100"/>
              </a:spcBef>
            </a:pPr>
            <a:r>
              <a:rPr sz="1200" spc="-5" dirty="0">
                <a:latin typeface="Meiryo UI" panose="020B0604030504040204" pitchFamily="50" charset="-128"/>
                <a:ea typeface="Meiryo UI" panose="020B0604030504040204" pitchFamily="50" charset="-128"/>
                <a:cs typeface="Arial"/>
              </a:rPr>
              <a:t>302</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lang="en-US" sz="1200" spc="-210" dirty="0">
              <a:latin typeface="Meiryo UI" panose="020B0604030504040204" pitchFamily="50" charset="-128"/>
              <a:ea typeface="Meiryo UI" panose="020B0604030504040204" pitchFamily="50" charset="-128"/>
              <a:cs typeface="Noto Sans CJK JP Regular"/>
            </a:endParaRPr>
          </a:p>
          <a:p>
            <a:pPr algn="ctr">
              <a:lnSpc>
                <a:spcPct val="100000"/>
              </a:lnSpc>
              <a:spcBef>
                <a:spcPts val="100"/>
              </a:spcBef>
            </a:pPr>
            <a:r>
              <a:rPr lang="ja-JP" altLang="en-US" sz="1200" spc="-210" dirty="0">
                <a:latin typeface="Meiryo UI" panose="020B0604030504040204" pitchFamily="50" charset="-128"/>
                <a:ea typeface="Meiryo UI" panose="020B0604030504040204" pitchFamily="50" charset="-128"/>
                <a:cs typeface="Noto Sans CJK JP Regular"/>
              </a:rPr>
              <a:t>（線虫）</a:t>
            </a:r>
            <a:endParaRPr sz="1200" dirty="0">
              <a:latin typeface="Meiryo UI" panose="020B0604030504040204" pitchFamily="50" charset="-128"/>
              <a:ea typeface="Meiryo UI" panose="020B0604030504040204" pitchFamily="50" charset="-128"/>
              <a:cs typeface="Noto Sans CJK JP Regular"/>
            </a:endParaRPr>
          </a:p>
        </p:txBody>
      </p:sp>
      <p:sp>
        <p:nvSpPr>
          <p:cNvPr id="205" name="object 108"/>
          <p:cNvSpPr txBox="1"/>
          <p:nvPr/>
        </p:nvSpPr>
        <p:spPr>
          <a:xfrm>
            <a:off x="167284" y="1876258"/>
            <a:ext cx="1118183" cy="197490"/>
          </a:xfrm>
          <a:prstGeom prst="rect">
            <a:avLst/>
          </a:prstGeom>
        </p:spPr>
        <p:txBody>
          <a:bodyPr vert="horz" wrap="square" lIns="0" tIns="12700" rIns="0" bIns="0" rtlCol="0">
            <a:spAutoFit/>
          </a:bodyPr>
          <a:lstStyle/>
          <a:p>
            <a:pPr marL="12700" marR="5080" indent="147320">
              <a:lnSpc>
                <a:spcPct val="100000"/>
              </a:lnSpc>
              <a:spcBef>
                <a:spcPts val="100"/>
              </a:spcBef>
            </a:pPr>
            <a:r>
              <a:rPr sz="1200" spc="-5" dirty="0">
                <a:latin typeface="Meiryo UI" panose="020B0604030504040204" pitchFamily="50" charset="-128"/>
                <a:ea typeface="Meiryo UI" panose="020B0604030504040204" pitchFamily="50" charset="-128"/>
                <a:cs typeface="Arial"/>
              </a:rPr>
              <a:t>60</a:t>
            </a:r>
            <a:r>
              <a:rPr sz="1200"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6" name="object 109"/>
          <p:cNvSpPr txBox="1"/>
          <p:nvPr/>
        </p:nvSpPr>
        <p:spPr>
          <a:xfrm>
            <a:off x="1756282" y="2687770"/>
            <a:ext cx="8832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Meiryo UI" panose="020B0604030504040204" pitchFamily="50" charset="-128"/>
                <a:ea typeface="Meiryo UI" panose="020B0604030504040204" pitchFamily="50" charset="-128"/>
                <a:cs typeface="Arial"/>
              </a:rPr>
              <a:t>1</a:t>
            </a:r>
            <a:r>
              <a:rPr sz="1200" spc="-5"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7" name="object 110"/>
          <p:cNvSpPr/>
          <p:nvPr/>
        </p:nvSpPr>
        <p:spPr>
          <a:xfrm>
            <a:off x="9281883" y="1759838"/>
            <a:ext cx="1317029" cy="655193"/>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8" name="object 111"/>
          <p:cNvSpPr txBox="1"/>
          <p:nvPr/>
        </p:nvSpPr>
        <p:spPr>
          <a:xfrm>
            <a:off x="10602468" y="1974807"/>
            <a:ext cx="1200150" cy="175048"/>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panose="020B0604030504040204" pitchFamily="50" charset="-128"/>
                <a:ea typeface="Meiryo UI" panose="020B0604030504040204" pitchFamily="50" charset="-128"/>
                <a:cs typeface="Noto Sans CJK JP Regular"/>
              </a:rPr>
              <a:t>脳情報</a:t>
            </a:r>
            <a:r>
              <a:rPr sz="1050" spc="-25" dirty="0">
                <a:latin typeface="Meiryo UI" panose="020B0604030504040204" pitchFamily="50" charset="-128"/>
                <a:ea typeface="Meiryo UI" panose="020B0604030504040204" pitchFamily="50" charset="-128"/>
                <a:cs typeface="Noto Sans CJK JP Regular"/>
              </a:rPr>
              <a:t>デ</a:t>
            </a:r>
            <a:r>
              <a:rPr sz="1050" spc="-215" dirty="0">
                <a:latin typeface="Meiryo UI" panose="020B0604030504040204" pitchFamily="50" charset="-128"/>
                <a:ea typeface="Meiryo UI" panose="020B0604030504040204" pitchFamily="50" charset="-128"/>
                <a:cs typeface="Noto Sans CJK JP Regular"/>
              </a:rPr>
              <a:t>コ</a:t>
            </a:r>
            <a:r>
              <a:rPr sz="1050" spc="-155" dirty="0">
                <a:latin typeface="Meiryo UI" panose="020B0604030504040204" pitchFamily="50" charset="-128"/>
                <a:ea typeface="Meiryo UI" panose="020B0604030504040204" pitchFamily="50" charset="-128"/>
                <a:cs typeface="Noto Sans CJK JP Regular"/>
              </a:rPr>
              <a:t>ー</a:t>
            </a:r>
            <a:r>
              <a:rPr sz="1050" spc="-105" dirty="0">
                <a:latin typeface="Meiryo UI" panose="020B0604030504040204" pitchFamily="50" charset="-128"/>
                <a:ea typeface="Meiryo UI" panose="020B0604030504040204" pitchFamily="50" charset="-128"/>
                <a:cs typeface="Noto Sans CJK JP Regular"/>
              </a:rPr>
              <a:t>デ</a:t>
            </a:r>
            <a:r>
              <a:rPr sz="1050" spc="-280" dirty="0">
                <a:latin typeface="Meiryo UI" panose="020B0604030504040204" pitchFamily="50" charset="-128"/>
                <a:ea typeface="Meiryo UI" panose="020B0604030504040204" pitchFamily="50" charset="-128"/>
                <a:cs typeface="Noto Sans CJK JP Regular"/>
              </a:rPr>
              <a:t>ィン</a:t>
            </a:r>
            <a:r>
              <a:rPr sz="1050" spc="-155" dirty="0">
                <a:latin typeface="Meiryo UI" panose="020B0604030504040204" pitchFamily="50" charset="-128"/>
                <a:ea typeface="Meiryo UI" panose="020B0604030504040204" pitchFamily="50" charset="-128"/>
                <a:cs typeface="Noto Sans CJK JP Regular"/>
              </a:rPr>
              <a:t>グ</a:t>
            </a:r>
            <a:endParaRPr sz="1050" dirty="0">
              <a:latin typeface="Meiryo UI" panose="020B0604030504040204" pitchFamily="50" charset="-128"/>
              <a:ea typeface="Meiryo UI" panose="020B0604030504040204" pitchFamily="50" charset="-128"/>
              <a:cs typeface="Noto Sans CJK JP Regular"/>
            </a:endParaRPr>
          </a:p>
        </p:txBody>
      </p:sp>
      <p:sp>
        <p:nvSpPr>
          <p:cNvPr id="209" name="object 112"/>
          <p:cNvSpPr/>
          <p:nvPr/>
        </p:nvSpPr>
        <p:spPr>
          <a:xfrm>
            <a:off x="9027668" y="2637535"/>
            <a:ext cx="751331" cy="64160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1" name="object 17"/>
          <p:cNvSpPr txBox="1"/>
          <p:nvPr/>
        </p:nvSpPr>
        <p:spPr>
          <a:xfrm>
            <a:off x="10901985" y="946386"/>
            <a:ext cx="578079"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lang="ja-JP" altLang="en-US" sz="1400" dirty="0">
                <a:latin typeface="Meiryo UI" panose="020B0604030504040204" pitchFamily="50" charset="-128"/>
                <a:ea typeface="Meiryo UI" panose="020B0604030504040204" pitchFamily="50" charset="-128"/>
                <a:cs typeface="Noto Sans CJK JP Regular"/>
              </a:rPr>
              <a:t>社会</a:t>
            </a:r>
            <a:endParaRPr sz="140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8702382" y="2866282"/>
            <a:ext cx="3276666" cy="259045"/>
          </a:xfrm>
          <a:prstGeom prst="rect">
            <a:avLst/>
          </a:prstGeom>
        </p:spPr>
        <p:txBody>
          <a:bodyPr wrap="none">
            <a:spAutoFit/>
          </a:bodyPr>
          <a:lstStyle/>
          <a:p>
            <a:pPr marL="1246505" marR="5080" indent="-229235">
              <a:lnSpc>
                <a:spcPts val="1260"/>
              </a:lnSpc>
              <a:spcBef>
                <a:spcPts val="5"/>
              </a:spcBef>
            </a:pPr>
            <a:r>
              <a:rPr lang="ja-JP" altLang="en-US" sz="1200" spc="-85" dirty="0">
                <a:latin typeface="Meiryo UI" panose="020B0604030504040204" pitchFamily="50" charset="-128"/>
                <a:ea typeface="Meiryo UI" panose="020B0604030504040204" pitchFamily="50" charset="-128"/>
                <a:cs typeface="Noto Sans CJK JP Regular"/>
              </a:rPr>
              <a:t>社会行動・心</a:t>
            </a:r>
            <a:r>
              <a:rPr lang="ja-JP" altLang="en-US" sz="1200" spc="-95" dirty="0">
                <a:latin typeface="Meiryo UI" panose="020B0604030504040204" pitchFamily="50" charset="-128"/>
                <a:ea typeface="Meiryo UI" panose="020B0604030504040204" pitchFamily="50" charset="-128"/>
                <a:cs typeface="Noto Sans CJK JP Regular"/>
              </a:rPr>
              <a:t>の</a:t>
            </a:r>
            <a:r>
              <a:rPr lang="ja-JP" altLang="en-US" sz="1200" spc="5" dirty="0">
                <a:latin typeface="Meiryo UI" panose="020B0604030504040204" pitchFamily="50" charset="-128"/>
                <a:ea typeface="Meiryo UI" panose="020B0604030504040204" pitchFamily="50" charset="-128"/>
                <a:cs typeface="Noto Sans CJK JP Regular"/>
              </a:rPr>
              <a:t>健</a:t>
            </a:r>
            <a:r>
              <a:rPr lang="ja-JP" altLang="en-US" sz="1200" spc="-10" dirty="0">
                <a:latin typeface="Meiryo UI" panose="020B0604030504040204" pitchFamily="50" charset="-128"/>
                <a:ea typeface="Meiryo UI" panose="020B0604030504040204" pitchFamily="50" charset="-128"/>
                <a:cs typeface="Noto Sans CJK JP Regular"/>
              </a:rPr>
              <a:t>康</a:t>
            </a:r>
            <a:r>
              <a:rPr lang="ja-JP" altLang="en-US" sz="1200" spc="-45" dirty="0">
                <a:latin typeface="Meiryo UI" panose="020B0604030504040204" pitchFamily="50" charset="-128"/>
                <a:ea typeface="Meiryo UI" panose="020B0604030504040204" pitchFamily="50" charset="-128"/>
                <a:cs typeface="Noto Sans CJK JP Regular"/>
              </a:rPr>
              <a:t>の</a:t>
            </a:r>
            <a:r>
              <a:rPr lang="ja-JP" altLang="en-US" sz="1200" spc="-55" dirty="0">
                <a:latin typeface="Meiryo UI" panose="020B0604030504040204" pitchFamily="50" charset="-128"/>
                <a:ea typeface="Meiryo UI" panose="020B0604030504040204" pitchFamily="50" charset="-128"/>
                <a:cs typeface="Noto Sans CJK JP Regular"/>
              </a:rPr>
              <a:t>バ</a:t>
            </a:r>
            <a:r>
              <a:rPr lang="ja-JP" altLang="en-US" sz="1200" spc="-229" dirty="0">
                <a:latin typeface="Meiryo UI" panose="020B0604030504040204" pitchFamily="50" charset="-128"/>
                <a:ea typeface="Meiryo UI" panose="020B0604030504040204" pitchFamily="50" charset="-128"/>
                <a:cs typeface="Noto Sans CJK JP Regular"/>
              </a:rPr>
              <a:t>イ</a:t>
            </a:r>
            <a:r>
              <a:rPr lang="ja-JP" altLang="en-US" sz="1200" spc="-175" dirty="0">
                <a:latin typeface="Meiryo UI" panose="020B0604030504040204" pitchFamily="50" charset="-128"/>
                <a:ea typeface="Meiryo UI" panose="020B0604030504040204" pitchFamily="50" charset="-128"/>
                <a:cs typeface="Noto Sans CJK JP Regular"/>
              </a:rPr>
              <a:t>オ</a:t>
            </a:r>
            <a:r>
              <a:rPr lang="ja-JP" altLang="en-US" sz="1200" spc="-145" dirty="0">
                <a:latin typeface="Meiryo UI" panose="020B0604030504040204" pitchFamily="50" charset="-128"/>
                <a:ea typeface="Meiryo UI" panose="020B0604030504040204" pitchFamily="50" charset="-128"/>
                <a:cs typeface="Noto Sans CJK JP Regular"/>
              </a:rPr>
              <a:t>マ</a:t>
            </a:r>
            <a:r>
              <a:rPr lang="ja-JP" altLang="en-US" sz="1200" spc="-180" dirty="0">
                <a:latin typeface="Meiryo UI" panose="020B0604030504040204" pitchFamily="50" charset="-128"/>
                <a:ea typeface="Meiryo UI" panose="020B0604030504040204" pitchFamily="50" charset="-128"/>
                <a:cs typeface="Noto Sans CJK JP Regular"/>
              </a:rPr>
              <a:t>ー</a:t>
            </a:r>
            <a:r>
              <a:rPr lang="ja-JP" altLang="en-US" sz="1200" spc="-175" dirty="0">
                <a:latin typeface="Meiryo UI" panose="020B0604030504040204" pitchFamily="50" charset="-128"/>
                <a:ea typeface="Meiryo UI" panose="020B0604030504040204" pitchFamily="50" charset="-128"/>
                <a:cs typeface="Noto Sans CJK JP Regular"/>
              </a:rPr>
              <a:t>カ</a:t>
            </a:r>
            <a:r>
              <a:rPr lang="ja-JP" altLang="en-US" sz="1200" spc="-155" dirty="0">
                <a:latin typeface="Meiryo UI" panose="020B0604030504040204" pitchFamily="50" charset="-128"/>
                <a:ea typeface="Meiryo UI" panose="020B0604030504040204" pitchFamily="50" charset="-128"/>
                <a:cs typeface="Noto Sans CJK JP Regular"/>
              </a:rPr>
              <a:t>ー</a:t>
            </a:r>
            <a:endParaRPr lang="ja-JP" altLang="en-US" sz="1200" dirty="0">
              <a:latin typeface="Meiryo UI" panose="020B0604030504040204" pitchFamily="50" charset="-128"/>
              <a:ea typeface="Meiryo UI" panose="020B0604030504040204" pitchFamily="50" charset="-128"/>
              <a:cs typeface="Noto Sans CJK JP Regular"/>
            </a:endParaRPr>
          </a:p>
        </p:txBody>
      </p:sp>
      <p:sp>
        <p:nvSpPr>
          <p:cNvPr id="4" name="正方形/長方形 3"/>
          <p:cNvSpPr/>
          <p:nvPr/>
        </p:nvSpPr>
        <p:spPr>
          <a:xfrm>
            <a:off x="7556055" y="3196521"/>
            <a:ext cx="1202573" cy="430887"/>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構造的・機能的</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マクロ・コネクトーム</a:t>
            </a:r>
          </a:p>
        </p:txBody>
      </p:sp>
      <p:sp>
        <p:nvSpPr>
          <p:cNvPr id="7" name="正方形/長方形 6"/>
          <p:cNvSpPr/>
          <p:nvPr/>
        </p:nvSpPr>
        <p:spPr>
          <a:xfrm>
            <a:off x="5197134" y="6639559"/>
            <a:ext cx="6096000" cy="253916"/>
          </a:xfrm>
          <a:prstGeom prst="rect">
            <a:avLst/>
          </a:prstGeom>
        </p:spPr>
        <p:txBody>
          <a:bodyPr>
            <a:spAutoFit/>
          </a:bodyPr>
          <a:lstStyle/>
          <a:p>
            <a:r>
              <a:rPr lang="ja-JP" altLang="en-US" sz="1000" dirty="0">
                <a:latin typeface="Meiryo UI" panose="020B0604030504040204" pitchFamily="50" charset="-128"/>
                <a:ea typeface="Meiryo UI" panose="020B0604030504040204" pitchFamily="50" charset="-128"/>
              </a:rPr>
              <a:t>コネクトーム</a:t>
            </a:r>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connectome</a:t>
            </a:r>
            <a:r>
              <a:rPr lang="ja-JP" altLang="en-US" sz="1000" dirty="0">
                <a:latin typeface="Meiryo UI" panose="020B0604030504040204" pitchFamily="50" charset="-128"/>
                <a:ea typeface="Meiryo UI" panose="020B0604030504040204" pitchFamily="50" charset="-128"/>
              </a:rPr>
              <a:t>）：神経系のすべてのニューロンが接続することでできた神経回路の全体の意。</a:t>
            </a:r>
          </a:p>
        </p:txBody>
      </p:sp>
      <p:sp>
        <p:nvSpPr>
          <p:cNvPr id="8" name="テキスト ボックス 7"/>
          <p:cNvSpPr txBox="1"/>
          <p:nvPr/>
        </p:nvSpPr>
        <p:spPr>
          <a:xfrm>
            <a:off x="5532453" y="4468415"/>
            <a:ext cx="1791210" cy="253916"/>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構造的・機能的コネクトーム</a:t>
            </a:r>
          </a:p>
        </p:txBody>
      </p:sp>
      <p:sp>
        <p:nvSpPr>
          <p:cNvPr id="107" name="テキスト ボックス 106"/>
          <p:cNvSpPr txBox="1"/>
          <p:nvPr/>
        </p:nvSpPr>
        <p:spPr>
          <a:xfrm>
            <a:off x="2873074" y="5259990"/>
            <a:ext cx="2415412" cy="246221"/>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構造的・機能的・マイクロ・コネクトーム</a:t>
            </a:r>
          </a:p>
        </p:txBody>
      </p:sp>
      <p:sp>
        <p:nvSpPr>
          <p:cNvPr id="101" name="テキスト ボックス 100"/>
          <p:cNvSpPr txBox="1"/>
          <p:nvPr/>
        </p:nvSpPr>
        <p:spPr>
          <a:xfrm>
            <a:off x="4299934" y="6464443"/>
            <a:ext cx="3068959"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NICT</a:t>
            </a:r>
            <a:r>
              <a:rPr kumimoji="1" lang="ja-JP" altLang="en-US" sz="900" dirty="0">
                <a:latin typeface="Meiryo UI" panose="020B0604030504040204" pitchFamily="50" charset="-128"/>
                <a:ea typeface="Meiryo UI" panose="020B0604030504040204" pitchFamily="50" charset="-128"/>
              </a:rPr>
              <a:t>資料を編集して掲載</a:t>
            </a:r>
          </a:p>
        </p:txBody>
      </p:sp>
    </p:spTree>
    <p:extLst>
      <p:ext uri="{BB962C8B-B14F-4D97-AF65-F5344CB8AC3E}">
        <p14:creationId xmlns:p14="http://schemas.microsoft.com/office/powerpoint/2010/main" val="38086990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TotalTime>
  <Words>10095</Words>
  <Application>Microsoft Office PowerPoint</Application>
  <PresentationFormat>ワイド画面</PresentationFormat>
  <Paragraphs>1060</Paragraphs>
  <Slides>68</Slides>
  <Notes>18</Notes>
  <HiddenSlides>0</HiddenSlides>
  <MMClips>0</MMClips>
  <ScaleCrop>false</ScaleCrop>
  <HeadingPairs>
    <vt:vector size="8" baseType="variant">
      <vt:variant>
        <vt:lpstr>使用されているフォント</vt:lpstr>
      </vt:variant>
      <vt:variant>
        <vt:i4>41</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111" baseType="lpstr">
      <vt:lpstr>BIZ UDPゴシック</vt:lpstr>
      <vt:lpstr>BIZ UDP明朝 Medium</vt:lpstr>
      <vt:lpstr>BIZ UD明朝 Medium</vt:lpstr>
      <vt:lpstr>GungsuhChe</vt:lpstr>
      <vt:lpstr>HGP教科書体</vt:lpstr>
      <vt:lpstr>HGP創英ﾌﾟﾚｾﾞﾝｽEB</vt:lpstr>
      <vt:lpstr>HGS教科書体</vt:lpstr>
      <vt:lpstr>HGS創英角ｺﾞｼｯｸUB</vt:lpstr>
      <vt:lpstr>HGS明朝E</vt:lpstr>
      <vt:lpstr>HG行書体</vt:lpstr>
      <vt:lpstr>Lucida Grande</vt:lpstr>
      <vt:lpstr>Malgun Gothic</vt:lpstr>
      <vt:lpstr>Meiryo UI</vt:lpstr>
      <vt:lpstr>Microsoft JhengHei</vt:lpstr>
      <vt:lpstr>ＭＳ Ｐゴシック</vt:lpstr>
      <vt:lpstr>UD Digi Kyokasho NK-B</vt:lpstr>
      <vt:lpstr>UD デジタル 教科書体 NK-B</vt:lpstr>
      <vt:lpstr>UD デジタル 教科書体 NK-R</vt:lpstr>
      <vt:lpstr>Yet R</vt:lpstr>
      <vt:lpstr>Yu Gothic UI Semibold</vt:lpstr>
      <vt:lpstr>游ゴシック</vt:lpstr>
      <vt:lpstr>游ゴシック Light</vt:lpstr>
      <vt:lpstr>72 Black</vt:lpstr>
      <vt:lpstr>Aharoni</vt:lpstr>
      <vt:lpstr>Amasis MT Pro Black</vt:lpstr>
      <vt:lpstr>Amasis MT Pro Light</vt:lpstr>
      <vt:lpstr>Amasis MT Pro Medium</vt:lpstr>
      <vt:lpstr>Arial</vt:lpstr>
      <vt:lpstr>Arial Black</vt:lpstr>
      <vt:lpstr>Arial Rounded MT Bold</vt:lpstr>
      <vt:lpstr>Bahnschrift SemiLight</vt:lpstr>
      <vt:lpstr>Britannic Bold</vt:lpstr>
      <vt:lpstr>Calibri</vt:lpstr>
      <vt:lpstr>Cambria Math</vt:lpstr>
      <vt:lpstr>Cooper Black</vt:lpstr>
      <vt:lpstr>Ebrima</vt:lpstr>
      <vt:lpstr>Franklin Gothic Heavy</vt:lpstr>
      <vt:lpstr>Gill Sans Ultra Bold</vt:lpstr>
      <vt:lpstr>Segoe UI</vt:lpstr>
      <vt:lpstr>Verdana</vt:lpstr>
      <vt:lpstr>Wingdings</vt:lpstr>
      <vt:lpstr>Office テーマ</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何処に注目する？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いろんな分野で活躍するTransformer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違いは？　イメージ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Transformer</vt:lpstr>
      <vt:lpstr>Vision Transformer</vt:lpstr>
      <vt:lpstr>gMLP</vt:lpstr>
      <vt:lpstr>Swin Transformer</vt:lpstr>
      <vt:lpstr>PowerPoint プレゼンテーション</vt:lpstr>
      <vt:lpstr>同じところ vs. 変わったところ</vt:lpstr>
      <vt:lpstr>PowerPoint プレゼンテーション</vt:lpstr>
      <vt:lpstr>PowerPoint プレゼンテーション</vt:lpstr>
      <vt:lpstr>画像生成系・物体検索</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113</cp:revision>
  <dcterms:created xsi:type="dcterms:W3CDTF">2022-07-05T00:01:50Z</dcterms:created>
  <dcterms:modified xsi:type="dcterms:W3CDTF">2022-07-25T05:50:44Z</dcterms:modified>
</cp:coreProperties>
</file>